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2" r:id="rId3"/>
    <p:sldId id="260" r:id="rId4"/>
    <p:sldId id="261" r:id="rId5"/>
    <p:sldId id="259" r:id="rId6"/>
    <p:sldId id="257" r:id="rId7"/>
    <p:sldId id="258" r:id="rId8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1459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SSD:Users:VAB:Desktop:EV-JVET-4K:Viewing_Chengdu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SSD:Users:VAB:Desktop:EV-JVET-4K:Viewing_Chengdu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/>
          <a:lstStyle/>
          <a:p>
            <a:pPr>
              <a:defRPr/>
            </a:pPr>
            <a:r>
              <a:rPr lang="it-IT"/>
              <a:t>JEM</a:t>
            </a:r>
            <a:r>
              <a:rPr lang="it-IT" baseline="0"/>
              <a:t> &amp; HM Sequence evaluation</a:t>
            </a:r>
            <a:endParaRPr lang="it-IT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7183161292117598E-2"/>
          <c:y val="0.123052471930979"/>
          <c:w val="0.87631507192342994"/>
          <c:h val="0.63131953177268796"/>
        </c:manualLayout>
      </c:layout>
      <c:lineChart>
        <c:grouping val="standard"/>
        <c:varyColors val="0"/>
        <c:ser>
          <c:idx val="0"/>
          <c:order val="0"/>
          <c:spPr>
            <a:ln w="9525" cmpd="sng">
              <a:solidFill>
                <a:schemeClr val="tx1"/>
              </a:solidFill>
              <a:prstDash val="sysDash"/>
            </a:ln>
          </c:spPr>
          <c:marker>
            <c:symbol val="circle"/>
            <c:size val="5"/>
          </c:marker>
          <c:dPt>
            <c:idx val="2"/>
            <c:bubble3D val="0"/>
            <c:spPr>
              <a:ln w="9525" cmpd="sng">
                <a:noFill/>
                <a:prstDash val="sysDash"/>
              </a:ln>
            </c:spPr>
          </c:dPt>
          <c:dPt>
            <c:idx val="4"/>
            <c:bubble3D val="0"/>
            <c:spPr>
              <a:ln w="9525" cmpd="sng">
                <a:noFill/>
                <a:prstDash val="sysDash"/>
              </a:ln>
            </c:spPr>
          </c:dPt>
          <c:dPt>
            <c:idx val="6"/>
            <c:bubble3D val="0"/>
            <c:spPr>
              <a:ln w="9525" cmpd="sng">
                <a:noFill/>
                <a:prstDash val="sysDash"/>
              </a:ln>
            </c:spPr>
          </c:dPt>
          <c:dPt>
            <c:idx val="8"/>
            <c:bubble3D val="0"/>
            <c:spPr>
              <a:ln w="9525" cmpd="sng">
                <a:noFill/>
                <a:prstDash val="sysDash"/>
              </a:ln>
            </c:spPr>
          </c:dPt>
          <c:dPt>
            <c:idx val="10"/>
            <c:bubble3D val="0"/>
            <c:spPr>
              <a:ln w="9525" cmpd="sng">
                <a:noFill/>
                <a:prstDash val="sysDash"/>
              </a:ln>
            </c:spPr>
          </c:dPt>
          <c:dPt>
            <c:idx val="12"/>
            <c:bubble3D val="0"/>
            <c:spPr>
              <a:ln w="9525" cmpd="sng">
                <a:noFill/>
                <a:prstDash val="sysDash"/>
              </a:ln>
            </c:spPr>
          </c:dPt>
          <c:dPt>
            <c:idx val="14"/>
            <c:bubble3D val="0"/>
            <c:spPr>
              <a:ln w="9525" cmpd="sng">
                <a:noFill/>
                <a:prstDash val="sysDash"/>
              </a:ln>
            </c:spPr>
          </c:dPt>
          <c:dPt>
            <c:idx val="16"/>
            <c:bubble3D val="0"/>
            <c:spPr>
              <a:ln w="9525" cmpd="sng">
                <a:noFill/>
                <a:prstDash val="sysDash"/>
              </a:ln>
            </c:spPr>
          </c:dPt>
          <c:dPt>
            <c:idx val="18"/>
            <c:bubble3D val="0"/>
            <c:spPr>
              <a:ln w="9525" cmpd="sng">
                <a:noFill/>
                <a:prstDash val="sysDash"/>
              </a:ln>
            </c:spPr>
          </c:dPt>
          <c:dPt>
            <c:idx val="20"/>
            <c:bubble3D val="0"/>
            <c:spPr>
              <a:ln w="9525" cmpd="sng">
                <a:noFill/>
                <a:prstDash val="sysDash"/>
              </a:ln>
            </c:spPr>
          </c:dPt>
          <c:dPt>
            <c:idx val="22"/>
            <c:bubble3D val="0"/>
            <c:spPr>
              <a:ln w="9525" cmpd="sng">
                <a:noFill/>
                <a:prstDash val="sysDash"/>
              </a:ln>
            </c:spPr>
          </c:dPt>
          <c:dPt>
            <c:idx val="24"/>
            <c:bubble3D val="0"/>
            <c:spPr>
              <a:ln w="9525" cmpd="sng">
                <a:noFill/>
                <a:prstDash val="sysDash"/>
              </a:ln>
            </c:spPr>
          </c:dPt>
          <c:dPt>
            <c:idx val="26"/>
            <c:bubble3D val="0"/>
            <c:spPr>
              <a:ln w="9525" cmpd="sng">
                <a:noFill/>
                <a:prstDash val="sysDash"/>
              </a:ln>
            </c:spPr>
          </c:dPt>
          <c:dPt>
            <c:idx val="28"/>
            <c:bubble3D val="0"/>
            <c:spPr>
              <a:ln w="9525" cmpd="sng">
                <a:noFill/>
                <a:prstDash val="sysDash"/>
              </a:ln>
            </c:spPr>
          </c:dPt>
          <c:errBars>
            <c:errDir val="y"/>
            <c:errBarType val="both"/>
            <c:errValType val="cust"/>
            <c:noEndCap val="0"/>
            <c:plus>
              <c:numRef>
                <c:f>FINAL!$D$5:$D$34</c:f>
                <c:numCache>
                  <c:formatCode>General</c:formatCode>
                  <c:ptCount val="30"/>
                  <c:pt idx="0">
                    <c:v>0.220234574801635</c:v>
                  </c:pt>
                  <c:pt idx="1">
                    <c:v>0.25588945213974201</c:v>
                  </c:pt>
                  <c:pt idx="2">
                    <c:v>0.224325969262888</c:v>
                  </c:pt>
                  <c:pt idx="3">
                    <c:v>0.220234574801635</c:v>
                  </c:pt>
                  <c:pt idx="4">
                    <c:v>0.17584320660893199</c:v>
                  </c:pt>
                  <c:pt idx="5">
                    <c:v>0.224325969262888</c:v>
                  </c:pt>
                  <c:pt idx="6">
                    <c:v>0.224325969262888</c:v>
                  </c:pt>
                  <c:pt idx="7">
                    <c:v>0.20893286276756801</c:v>
                  </c:pt>
                  <c:pt idx="8">
                    <c:v>0.236175269934779</c:v>
                  </c:pt>
                  <c:pt idx="9">
                    <c:v>0.17059296809316099</c:v>
                  </c:pt>
                  <c:pt idx="10">
                    <c:v>0.25470202368091099</c:v>
                  </c:pt>
                  <c:pt idx="11">
                    <c:v>0.27857715035675701</c:v>
                  </c:pt>
                  <c:pt idx="12">
                    <c:v>0.110117287400818</c:v>
                  </c:pt>
                  <c:pt idx="13">
                    <c:v>0.17584320660893199</c:v>
                  </c:pt>
                  <c:pt idx="14">
                    <c:v>0.25470202368091099</c:v>
                  </c:pt>
                  <c:pt idx="15">
                    <c:v>0.17059296809316099</c:v>
                  </c:pt>
                  <c:pt idx="16">
                    <c:v>0.224325969262888</c:v>
                  </c:pt>
                  <c:pt idx="17">
                    <c:v>0.28182281889259497</c:v>
                  </c:pt>
                  <c:pt idx="18">
                    <c:v>0.18913265213684599</c:v>
                  </c:pt>
                  <c:pt idx="19">
                    <c:v>0.16333033204500499</c:v>
                  </c:pt>
                  <c:pt idx="20">
                    <c:v>0.110117287400818</c:v>
                  </c:pt>
                  <c:pt idx="21">
                    <c:v>0.29134295751159001</c:v>
                  </c:pt>
                  <c:pt idx="22">
                    <c:v>0.17059296809316099</c:v>
                  </c:pt>
                  <c:pt idx="23">
                    <c:v>0.25470202368091099</c:v>
                  </c:pt>
                  <c:pt idx="24">
                    <c:v>0.145671478755795</c:v>
                  </c:pt>
                  <c:pt idx="25">
                    <c:v>0.220234574801635</c:v>
                  </c:pt>
                  <c:pt idx="26">
                    <c:v>0.16333033204500499</c:v>
                  </c:pt>
                  <c:pt idx="27">
                    <c:v>0.224325969262888</c:v>
                  </c:pt>
                  <c:pt idx="28">
                    <c:v>0.24499549806750701</c:v>
                  </c:pt>
                  <c:pt idx="29">
                    <c:v>0.2651975461994</c:v>
                  </c:pt>
                </c:numCache>
              </c:numRef>
            </c:plus>
            <c:minus>
              <c:numRef>
                <c:f>FINAL!$D$5:$D$34</c:f>
                <c:numCache>
                  <c:formatCode>General</c:formatCode>
                  <c:ptCount val="30"/>
                  <c:pt idx="0">
                    <c:v>0.220234574801635</c:v>
                  </c:pt>
                  <c:pt idx="1">
                    <c:v>0.25588945213974201</c:v>
                  </c:pt>
                  <c:pt idx="2">
                    <c:v>0.224325969262888</c:v>
                  </c:pt>
                  <c:pt idx="3">
                    <c:v>0.220234574801635</c:v>
                  </c:pt>
                  <c:pt idx="4">
                    <c:v>0.17584320660893199</c:v>
                  </c:pt>
                  <c:pt idx="5">
                    <c:v>0.224325969262888</c:v>
                  </c:pt>
                  <c:pt idx="6">
                    <c:v>0.224325969262888</c:v>
                  </c:pt>
                  <c:pt idx="7">
                    <c:v>0.20893286276756801</c:v>
                  </c:pt>
                  <c:pt idx="8">
                    <c:v>0.236175269934779</c:v>
                  </c:pt>
                  <c:pt idx="9">
                    <c:v>0.17059296809316099</c:v>
                  </c:pt>
                  <c:pt idx="10">
                    <c:v>0.25470202368091099</c:v>
                  </c:pt>
                  <c:pt idx="11">
                    <c:v>0.27857715035675701</c:v>
                  </c:pt>
                  <c:pt idx="12">
                    <c:v>0.110117287400818</c:v>
                  </c:pt>
                  <c:pt idx="13">
                    <c:v>0.17584320660893199</c:v>
                  </c:pt>
                  <c:pt idx="14">
                    <c:v>0.25470202368091099</c:v>
                  </c:pt>
                  <c:pt idx="15">
                    <c:v>0.17059296809316099</c:v>
                  </c:pt>
                  <c:pt idx="16">
                    <c:v>0.224325969262888</c:v>
                  </c:pt>
                  <c:pt idx="17">
                    <c:v>0.28182281889259497</c:v>
                  </c:pt>
                  <c:pt idx="18">
                    <c:v>0.18913265213684599</c:v>
                  </c:pt>
                  <c:pt idx="19">
                    <c:v>0.16333033204500499</c:v>
                  </c:pt>
                  <c:pt idx="20">
                    <c:v>0.110117287400818</c:v>
                  </c:pt>
                  <c:pt idx="21">
                    <c:v>0.29134295751159001</c:v>
                  </c:pt>
                  <c:pt idx="22">
                    <c:v>0.17059296809316099</c:v>
                  </c:pt>
                  <c:pt idx="23">
                    <c:v>0.25470202368091099</c:v>
                  </c:pt>
                  <c:pt idx="24">
                    <c:v>0.145671478755795</c:v>
                  </c:pt>
                  <c:pt idx="25">
                    <c:v>0.220234574801635</c:v>
                  </c:pt>
                  <c:pt idx="26">
                    <c:v>0.16333033204500499</c:v>
                  </c:pt>
                  <c:pt idx="27">
                    <c:v>0.224325969262888</c:v>
                  </c:pt>
                  <c:pt idx="28">
                    <c:v>0.24499549806750701</c:v>
                  </c:pt>
                  <c:pt idx="29">
                    <c:v>0.2651975461994</c:v>
                  </c:pt>
                </c:numCache>
              </c:numRef>
            </c:minus>
          </c:errBars>
          <c:cat>
            <c:strRef>
              <c:f>FINAL!$M$5:$M$34</c:f>
              <c:strCache>
                <c:ptCount val="30"/>
                <c:pt idx="0">
                  <c:v>Camp QP34</c:v>
                </c:pt>
                <c:pt idx="1">
                  <c:v>Camp QP42</c:v>
                </c:pt>
                <c:pt idx="2">
                  <c:v>CatR QP27</c:v>
                </c:pt>
                <c:pt idx="3">
                  <c:v>CatR QP33</c:v>
                </c:pt>
                <c:pt idx="4">
                  <c:v>CrossRoad QP28</c:v>
                </c:pt>
                <c:pt idx="5">
                  <c:v>CrossRoad QP37</c:v>
                </c:pt>
                <c:pt idx="6">
                  <c:v>CrossWalk QP24</c:v>
                </c:pt>
                <c:pt idx="7">
                  <c:v>CrossWalk QP32</c:v>
                </c:pt>
                <c:pt idx="8">
                  <c:v>DayRoad QP34</c:v>
                </c:pt>
                <c:pt idx="9">
                  <c:v>DayRoad QP27</c:v>
                </c:pt>
                <c:pt idx="10">
                  <c:v>Drums QP29</c:v>
                </c:pt>
                <c:pt idx="11">
                  <c:v>Drums QP36</c:v>
                </c:pt>
                <c:pt idx="12">
                  <c:v>FoodM QP26</c:v>
                </c:pt>
                <c:pt idx="13">
                  <c:v>FoodM QP35</c:v>
                </c:pt>
                <c:pt idx="14">
                  <c:v>Fountain QP37</c:v>
                </c:pt>
                <c:pt idx="15">
                  <c:v>Fountain QP42</c:v>
                </c:pt>
                <c:pt idx="16">
                  <c:v>Hall QP29</c:v>
                </c:pt>
                <c:pt idx="17">
                  <c:v>Hall QP38</c:v>
                </c:pt>
                <c:pt idx="18">
                  <c:v>ParkR QP41</c:v>
                </c:pt>
                <c:pt idx="19">
                  <c:v>ParkRun QP35</c:v>
                </c:pt>
                <c:pt idx="20">
                  <c:v>Roller QP26</c:v>
                </c:pt>
                <c:pt idx="21">
                  <c:v>Roller QP32</c:v>
                </c:pt>
                <c:pt idx="22">
                  <c:v>Runners QP32</c:v>
                </c:pt>
                <c:pt idx="23">
                  <c:v>Runners QP41</c:v>
                </c:pt>
                <c:pt idx="24">
                  <c:v>Square QP28</c:v>
                </c:pt>
                <c:pt idx="25">
                  <c:v>Square QP38</c:v>
                </c:pt>
                <c:pt idx="26">
                  <c:v>Tango QP26</c:v>
                </c:pt>
                <c:pt idx="27">
                  <c:v>Tango QP34</c:v>
                </c:pt>
                <c:pt idx="28">
                  <c:v>Traffic QP24</c:v>
                </c:pt>
                <c:pt idx="29">
                  <c:v>Traffic QP29</c:v>
                </c:pt>
              </c:strCache>
            </c:strRef>
          </c:cat>
          <c:val>
            <c:numRef>
              <c:f>FINAL!$L$5:$L$34</c:f>
              <c:numCache>
                <c:formatCode>0.00</c:formatCode>
                <c:ptCount val="30"/>
                <c:pt idx="0">
                  <c:v>1.333333333333333</c:v>
                </c:pt>
                <c:pt idx="1">
                  <c:v>1.5</c:v>
                </c:pt>
                <c:pt idx="2">
                  <c:v>0.41666666666666602</c:v>
                </c:pt>
                <c:pt idx="3">
                  <c:v>0.67</c:v>
                </c:pt>
                <c:pt idx="4">
                  <c:v>-0.25</c:v>
                </c:pt>
                <c:pt idx="5">
                  <c:v>0.41666666666666602</c:v>
                </c:pt>
                <c:pt idx="6">
                  <c:v>-8.3333333333333495E-2</c:v>
                </c:pt>
                <c:pt idx="7">
                  <c:v>0</c:v>
                </c:pt>
                <c:pt idx="8">
                  <c:v>0.16666666666666599</c:v>
                </c:pt>
                <c:pt idx="9">
                  <c:v>0</c:v>
                </c:pt>
                <c:pt idx="10">
                  <c:v>-0.08</c:v>
                </c:pt>
                <c:pt idx="11">
                  <c:v>0.33333333333333298</c:v>
                </c:pt>
                <c:pt idx="12">
                  <c:v>0.16666666666666599</c:v>
                </c:pt>
                <c:pt idx="13">
                  <c:v>0.75</c:v>
                </c:pt>
                <c:pt idx="14">
                  <c:v>-1</c:v>
                </c:pt>
                <c:pt idx="15">
                  <c:v>0.42</c:v>
                </c:pt>
                <c:pt idx="16">
                  <c:v>8.3333333333333495E-2</c:v>
                </c:pt>
                <c:pt idx="17">
                  <c:v>0.41666666666666602</c:v>
                </c:pt>
                <c:pt idx="18">
                  <c:v>0.16666666666666599</c:v>
                </c:pt>
                <c:pt idx="19">
                  <c:v>0.91666666666666596</c:v>
                </c:pt>
                <c:pt idx="20">
                  <c:v>-0.16666666666666599</c:v>
                </c:pt>
                <c:pt idx="21">
                  <c:v>0.17</c:v>
                </c:pt>
                <c:pt idx="22">
                  <c:v>0</c:v>
                </c:pt>
                <c:pt idx="23">
                  <c:v>0.91666666666666596</c:v>
                </c:pt>
                <c:pt idx="24">
                  <c:v>-8.3333333333333495E-2</c:v>
                </c:pt>
                <c:pt idx="25">
                  <c:v>0.66666666666666596</c:v>
                </c:pt>
                <c:pt idx="26">
                  <c:v>0.16666666666666599</c:v>
                </c:pt>
                <c:pt idx="27">
                  <c:v>0.41666666666666602</c:v>
                </c:pt>
                <c:pt idx="28">
                  <c:v>-0.25</c:v>
                </c:pt>
                <c:pt idx="29">
                  <c:v>0.17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794240"/>
        <c:axId val="44795776"/>
      </c:lineChart>
      <c:catAx>
        <c:axId val="4479424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rot="-5400000" vert="horz"/>
          <a:lstStyle/>
          <a:p>
            <a:pPr>
              <a:defRPr sz="1200" kern="1200" baseline="0"/>
            </a:pPr>
            <a:endParaRPr lang="ja-JP"/>
          </a:p>
        </c:txPr>
        <c:crossAx val="44795776"/>
        <c:crossesAt val="-2"/>
        <c:auto val="1"/>
        <c:lblAlgn val="ctr"/>
        <c:lblOffset val="50"/>
        <c:noMultiLvlLbl val="0"/>
      </c:catAx>
      <c:valAx>
        <c:axId val="44795776"/>
        <c:scaling>
          <c:orientation val="minMax"/>
          <c:max val="2"/>
          <c:min val="-2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it-IT" sz="1800"/>
                  <a:t>HM</a:t>
                </a:r>
                <a:r>
                  <a:rPr lang="it-IT" sz="1800" baseline="0"/>
                  <a:t>          &lt;-----         =        -----&gt;          JEM</a:t>
                </a:r>
              </a:p>
            </c:rich>
          </c:tx>
          <c:layout>
            <c:manualLayout>
              <c:xMode val="edge"/>
              <c:yMode val="edge"/>
              <c:x val="2.08926423131372E-2"/>
              <c:y val="0.131352226375993"/>
            </c:manualLayout>
          </c:layout>
          <c:overlay val="0"/>
        </c:title>
        <c:numFmt formatCode="@" sourceLinked="0"/>
        <c:majorTickMark val="none"/>
        <c:minorTickMark val="none"/>
        <c:tickLblPos val="nextTo"/>
        <c:crossAx val="44794240"/>
        <c:crosses val="autoZero"/>
        <c:crossBetween val="between"/>
        <c:majorUnit val="1"/>
        <c:minorUnit val="0.1"/>
      </c:valAx>
      <c:spPr>
        <a:ln w="3175" cmpd="sng">
          <a:prstDash val="sysDot"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/>
          <a:lstStyle/>
          <a:p>
            <a:pPr>
              <a:defRPr/>
            </a:pPr>
            <a:r>
              <a:rPr lang="it-IT" dirty="0" err="1" smtClean="0"/>
              <a:t>Low</a:t>
            </a:r>
            <a:r>
              <a:rPr lang="it-IT" baseline="0" dirty="0" smtClean="0"/>
              <a:t> </a:t>
            </a:r>
            <a:r>
              <a:rPr lang="it-IT" baseline="0" dirty="0" err="1" smtClean="0"/>
              <a:t>QPs</a:t>
            </a:r>
            <a:r>
              <a:rPr lang="it-IT" baseline="0" dirty="0" smtClean="0"/>
              <a:t> (</a:t>
            </a:r>
            <a:r>
              <a:rPr lang="it-IT" baseline="0" dirty="0" err="1" smtClean="0"/>
              <a:t>left</a:t>
            </a:r>
            <a:r>
              <a:rPr lang="it-IT" baseline="0" dirty="0" smtClean="0"/>
              <a:t>) and  High </a:t>
            </a:r>
            <a:r>
              <a:rPr lang="it-IT" baseline="0" dirty="0" err="1" smtClean="0"/>
              <a:t>QPs</a:t>
            </a:r>
            <a:r>
              <a:rPr lang="it-IT" baseline="0" dirty="0" smtClean="0"/>
              <a:t> (right)</a:t>
            </a:r>
            <a:endParaRPr lang="it-IT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7183161292117598E-2"/>
          <c:y val="0.123052471930979"/>
          <c:w val="0.87631507192342994"/>
          <c:h val="0.63131953177268796"/>
        </c:manualLayout>
      </c:layout>
      <c:lineChart>
        <c:grouping val="standard"/>
        <c:varyColors val="0"/>
        <c:ser>
          <c:idx val="1"/>
          <c:order val="0"/>
          <c:spPr>
            <a:ln w="9525" cmpd="sng">
              <a:solidFill>
                <a:schemeClr val="tx1"/>
              </a:solidFill>
              <a:prstDash val="dash"/>
            </a:ln>
          </c:spPr>
          <c:dPt>
            <c:idx val="2"/>
            <c:bubble3D val="0"/>
          </c:dPt>
          <c:dPt>
            <c:idx val="4"/>
            <c:bubble3D val="0"/>
          </c:dPt>
          <c:dPt>
            <c:idx val="6"/>
            <c:bubble3D val="0"/>
          </c:dPt>
          <c:dPt>
            <c:idx val="8"/>
            <c:bubble3D val="0"/>
          </c:dPt>
          <c:dPt>
            <c:idx val="10"/>
            <c:bubble3D val="0"/>
          </c:dPt>
          <c:dPt>
            <c:idx val="12"/>
            <c:bubble3D val="0"/>
          </c:dPt>
          <c:dPt>
            <c:idx val="14"/>
            <c:bubble3D val="0"/>
          </c:dPt>
          <c:dPt>
            <c:idx val="16"/>
            <c:bubble3D val="0"/>
          </c:dPt>
          <c:dPt>
            <c:idx val="18"/>
            <c:bubble3D val="0"/>
          </c:dPt>
          <c:dPt>
            <c:idx val="20"/>
            <c:bubble3D val="0"/>
          </c:dPt>
          <c:dPt>
            <c:idx val="22"/>
            <c:bubble3D val="0"/>
          </c:dPt>
          <c:dPt>
            <c:idx val="24"/>
            <c:bubble3D val="0"/>
          </c:dPt>
          <c:dPt>
            <c:idx val="26"/>
            <c:bubble3D val="0"/>
          </c:dPt>
          <c:dPt>
            <c:idx val="28"/>
            <c:bubble3D val="0"/>
          </c:dPt>
          <c:errBars>
            <c:errDir val="y"/>
            <c:errBarType val="both"/>
            <c:errValType val="cust"/>
            <c:noEndCap val="0"/>
            <c:plus>
              <c:numRef>
                <c:f>FINAL!$A$40:$A$70</c:f>
                <c:numCache>
                  <c:formatCode>General</c:formatCode>
                  <c:ptCount val="31"/>
                  <c:pt idx="0">
                    <c:v>0.220234574801635</c:v>
                  </c:pt>
                  <c:pt idx="1">
                    <c:v>0.224325969262888</c:v>
                  </c:pt>
                  <c:pt idx="2">
                    <c:v>0.17584320660893199</c:v>
                  </c:pt>
                  <c:pt idx="3">
                    <c:v>0.224325969262888</c:v>
                  </c:pt>
                  <c:pt idx="4">
                    <c:v>0.17059296809316099</c:v>
                  </c:pt>
                  <c:pt idx="5">
                    <c:v>0.25470202368091099</c:v>
                  </c:pt>
                  <c:pt idx="6">
                    <c:v>0.110117287400818</c:v>
                  </c:pt>
                  <c:pt idx="7">
                    <c:v>0.25470202368091099</c:v>
                  </c:pt>
                  <c:pt idx="8">
                    <c:v>0.224325969262888</c:v>
                  </c:pt>
                  <c:pt idx="9">
                    <c:v>0.110117287400818</c:v>
                  </c:pt>
                  <c:pt idx="10">
                    <c:v>0.29134295751159001</c:v>
                  </c:pt>
                  <c:pt idx="11">
                    <c:v>0.17059296809316099</c:v>
                  </c:pt>
                  <c:pt idx="12">
                    <c:v>0.145671478755795</c:v>
                  </c:pt>
                  <c:pt idx="13">
                    <c:v>0.16333033204500499</c:v>
                  </c:pt>
                  <c:pt idx="14">
                    <c:v>0.24499549806750701</c:v>
                  </c:pt>
                  <c:pt idx="16">
                    <c:v>0.25588945213974201</c:v>
                  </c:pt>
                  <c:pt idx="17">
                    <c:v>0.220234574801635</c:v>
                  </c:pt>
                  <c:pt idx="18">
                    <c:v>0.224325969262888</c:v>
                  </c:pt>
                  <c:pt idx="19">
                    <c:v>0.20893286276756801</c:v>
                  </c:pt>
                  <c:pt idx="20">
                    <c:v>0.236175269934779</c:v>
                  </c:pt>
                  <c:pt idx="21">
                    <c:v>0.27857715035675701</c:v>
                  </c:pt>
                  <c:pt idx="22">
                    <c:v>0.17584320660893199</c:v>
                  </c:pt>
                  <c:pt idx="23">
                    <c:v>0.17059296809316099</c:v>
                  </c:pt>
                  <c:pt idx="24">
                    <c:v>0.28182281889259497</c:v>
                  </c:pt>
                  <c:pt idx="25">
                    <c:v>0.18913265213684599</c:v>
                  </c:pt>
                  <c:pt idx="26">
                    <c:v>0.16333033204500499</c:v>
                  </c:pt>
                  <c:pt idx="27">
                    <c:v>0.25470202368091099</c:v>
                  </c:pt>
                  <c:pt idx="28">
                    <c:v>0.220234574801635</c:v>
                  </c:pt>
                  <c:pt idx="29">
                    <c:v>0.224325969262888</c:v>
                  </c:pt>
                  <c:pt idx="30">
                    <c:v>0.2651975461994</c:v>
                  </c:pt>
                </c:numCache>
              </c:numRef>
            </c:plus>
            <c:minus>
              <c:numRef>
                <c:f>FINAL!$A$40:$A$70</c:f>
                <c:numCache>
                  <c:formatCode>General</c:formatCode>
                  <c:ptCount val="31"/>
                  <c:pt idx="0">
                    <c:v>0.220234574801635</c:v>
                  </c:pt>
                  <c:pt idx="1">
                    <c:v>0.224325969262888</c:v>
                  </c:pt>
                  <c:pt idx="2">
                    <c:v>0.17584320660893199</c:v>
                  </c:pt>
                  <c:pt idx="3">
                    <c:v>0.224325969262888</c:v>
                  </c:pt>
                  <c:pt idx="4">
                    <c:v>0.17059296809316099</c:v>
                  </c:pt>
                  <c:pt idx="5">
                    <c:v>0.25470202368091099</c:v>
                  </c:pt>
                  <c:pt idx="6">
                    <c:v>0.110117287400818</c:v>
                  </c:pt>
                  <c:pt idx="7">
                    <c:v>0.25470202368091099</c:v>
                  </c:pt>
                  <c:pt idx="8">
                    <c:v>0.224325969262888</c:v>
                  </c:pt>
                  <c:pt idx="9">
                    <c:v>0.110117287400818</c:v>
                  </c:pt>
                  <c:pt idx="10">
                    <c:v>0.29134295751159001</c:v>
                  </c:pt>
                  <c:pt idx="11">
                    <c:v>0.17059296809316099</c:v>
                  </c:pt>
                  <c:pt idx="12">
                    <c:v>0.145671478755795</c:v>
                  </c:pt>
                  <c:pt idx="13">
                    <c:v>0.16333033204500499</c:v>
                  </c:pt>
                  <c:pt idx="14">
                    <c:v>0.24499549806750701</c:v>
                  </c:pt>
                  <c:pt idx="16">
                    <c:v>0.25588945213974201</c:v>
                  </c:pt>
                  <c:pt idx="17">
                    <c:v>0.220234574801635</c:v>
                  </c:pt>
                  <c:pt idx="18">
                    <c:v>0.224325969262888</c:v>
                  </c:pt>
                  <c:pt idx="19">
                    <c:v>0.20893286276756801</c:v>
                  </c:pt>
                  <c:pt idx="20">
                    <c:v>0.236175269934779</c:v>
                  </c:pt>
                  <c:pt idx="21">
                    <c:v>0.27857715035675701</c:v>
                  </c:pt>
                  <c:pt idx="22">
                    <c:v>0.17584320660893199</c:v>
                  </c:pt>
                  <c:pt idx="23">
                    <c:v>0.17059296809316099</c:v>
                  </c:pt>
                  <c:pt idx="24">
                    <c:v>0.28182281889259497</c:v>
                  </c:pt>
                  <c:pt idx="25">
                    <c:v>0.18913265213684599</c:v>
                  </c:pt>
                  <c:pt idx="26">
                    <c:v>0.16333033204500499</c:v>
                  </c:pt>
                  <c:pt idx="27">
                    <c:v>0.25470202368091099</c:v>
                  </c:pt>
                  <c:pt idx="28">
                    <c:v>0.220234574801635</c:v>
                  </c:pt>
                  <c:pt idx="29">
                    <c:v>0.224325969262888</c:v>
                  </c:pt>
                  <c:pt idx="30">
                    <c:v>0.2651975461994</c:v>
                  </c:pt>
                </c:numCache>
              </c:numRef>
            </c:minus>
          </c:errBars>
          <c:cat>
            <c:strRef>
              <c:f>FINAL!$M$40:$M$70</c:f>
              <c:strCache>
                <c:ptCount val="31"/>
                <c:pt idx="0">
                  <c:v>Camp QP34</c:v>
                </c:pt>
                <c:pt idx="1">
                  <c:v>CatR QP27</c:v>
                </c:pt>
                <c:pt idx="2">
                  <c:v>CrossRoad QP28</c:v>
                </c:pt>
                <c:pt idx="3">
                  <c:v>CrossWalk QP24</c:v>
                </c:pt>
                <c:pt idx="4">
                  <c:v>DayRoad QP27</c:v>
                </c:pt>
                <c:pt idx="5">
                  <c:v>Drums QP29</c:v>
                </c:pt>
                <c:pt idx="6">
                  <c:v>FoodM QP26</c:v>
                </c:pt>
                <c:pt idx="7">
                  <c:v>Fountain QP37</c:v>
                </c:pt>
                <c:pt idx="8">
                  <c:v>Hall QP29</c:v>
                </c:pt>
                <c:pt idx="9">
                  <c:v>ParkRun QP35</c:v>
                </c:pt>
                <c:pt idx="10">
                  <c:v>Roller QP26</c:v>
                </c:pt>
                <c:pt idx="11">
                  <c:v>Runners QP32</c:v>
                </c:pt>
                <c:pt idx="12">
                  <c:v>Square QP28</c:v>
                </c:pt>
                <c:pt idx="13">
                  <c:v>Tango QP26</c:v>
                </c:pt>
                <c:pt idx="14">
                  <c:v>Traffic QP24</c:v>
                </c:pt>
                <c:pt idx="16">
                  <c:v>Camp QP42</c:v>
                </c:pt>
                <c:pt idx="17">
                  <c:v>CatR QP33</c:v>
                </c:pt>
                <c:pt idx="18">
                  <c:v>CrossRoad QP37</c:v>
                </c:pt>
                <c:pt idx="19">
                  <c:v>CrossWalk QP32</c:v>
                </c:pt>
                <c:pt idx="20">
                  <c:v>DayRoad QP34</c:v>
                </c:pt>
                <c:pt idx="21">
                  <c:v>Drums QP36</c:v>
                </c:pt>
                <c:pt idx="22">
                  <c:v>FoodM QP35</c:v>
                </c:pt>
                <c:pt idx="23">
                  <c:v>Fountain QP42</c:v>
                </c:pt>
                <c:pt idx="24">
                  <c:v>Hall QP38</c:v>
                </c:pt>
                <c:pt idx="25">
                  <c:v>ParkR QP41</c:v>
                </c:pt>
                <c:pt idx="26">
                  <c:v>Roller QP32</c:v>
                </c:pt>
                <c:pt idx="27">
                  <c:v>Runners QP41</c:v>
                </c:pt>
                <c:pt idx="28">
                  <c:v>Square QP38</c:v>
                </c:pt>
                <c:pt idx="29">
                  <c:v>Tango QP34</c:v>
                </c:pt>
                <c:pt idx="30">
                  <c:v>Traffic QP29</c:v>
                </c:pt>
              </c:strCache>
            </c:strRef>
          </c:cat>
          <c:val>
            <c:numRef>
              <c:f>FINAL!$L$40:$L$70</c:f>
              <c:numCache>
                <c:formatCode>General</c:formatCode>
                <c:ptCount val="31"/>
                <c:pt idx="0">
                  <c:v>1.333333333333333</c:v>
                </c:pt>
                <c:pt idx="1">
                  <c:v>0.41666666666666602</c:v>
                </c:pt>
                <c:pt idx="2">
                  <c:v>-0.25</c:v>
                </c:pt>
                <c:pt idx="3">
                  <c:v>-8.3333333333333495E-2</c:v>
                </c:pt>
                <c:pt idx="4">
                  <c:v>0</c:v>
                </c:pt>
                <c:pt idx="5">
                  <c:v>-0.08</c:v>
                </c:pt>
                <c:pt idx="6">
                  <c:v>0.16666666666666599</c:v>
                </c:pt>
                <c:pt idx="7">
                  <c:v>-1</c:v>
                </c:pt>
                <c:pt idx="8">
                  <c:v>8.3333333333333495E-2</c:v>
                </c:pt>
                <c:pt idx="9">
                  <c:v>0.91666666666666596</c:v>
                </c:pt>
                <c:pt idx="10">
                  <c:v>-0.16666666666666599</c:v>
                </c:pt>
                <c:pt idx="11">
                  <c:v>0</c:v>
                </c:pt>
                <c:pt idx="12">
                  <c:v>-8.3333333333333495E-2</c:v>
                </c:pt>
                <c:pt idx="13">
                  <c:v>0.16666666666666599</c:v>
                </c:pt>
                <c:pt idx="14">
                  <c:v>-0.25</c:v>
                </c:pt>
                <c:pt idx="16">
                  <c:v>1.5</c:v>
                </c:pt>
                <c:pt idx="17">
                  <c:v>0.67</c:v>
                </c:pt>
                <c:pt idx="18">
                  <c:v>0.41666666666666602</c:v>
                </c:pt>
                <c:pt idx="19">
                  <c:v>0</c:v>
                </c:pt>
                <c:pt idx="20">
                  <c:v>0.16666666666666599</c:v>
                </c:pt>
                <c:pt idx="21">
                  <c:v>0.33333333333333298</c:v>
                </c:pt>
                <c:pt idx="22">
                  <c:v>0.75</c:v>
                </c:pt>
                <c:pt idx="23">
                  <c:v>0.42</c:v>
                </c:pt>
                <c:pt idx="24">
                  <c:v>0.41666666666666602</c:v>
                </c:pt>
                <c:pt idx="25">
                  <c:v>0.16666666666666599</c:v>
                </c:pt>
                <c:pt idx="26">
                  <c:v>0.17</c:v>
                </c:pt>
                <c:pt idx="27">
                  <c:v>0.91666666666666596</c:v>
                </c:pt>
                <c:pt idx="28">
                  <c:v>0.66666666666666596</c:v>
                </c:pt>
                <c:pt idx="29">
                  <c:v>0.41666666666666602</c:v>
                </c:pt>
                <c:pt idx="30">
                  <c:v>0.17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161472"/>
        <c:axId val="45167360"/>
      </c:lineChart>
      <c:catAx>
        <c:axId val="4516147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rot="-5400000" vert="horz"/>
          <a:lstStyle/>
          <a:p>
            <a:pPr>
              <a:defRPr sz="1200" kern="1200" baseline="0"/>
            </a:pPr>
            <a:endParaRPr lang="ja-JP"/>
          </a:p>
        </c:txPr>
        <c:crossAx val="45167360"/>
        <c:crossesAt val="-2"/>
        <c:auto val="1"/>
        <c:lblAlgn val="ctr"/>
        <c:lblOffset val="50"/>
        <c:noMultiLvlLbl val="0"/>
      </c:catAx>
      <c:valAx>
        <c:axId val="45167360"/>
        <c:scaling>
          <c:orientation val="minMax"/>
          <c:max val="2"/>
          <c:min val="-2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it-IT" sz="1800"/>
                  <a:t>HM</a:t>
                </a:r>
                <a:r>
                  <a:rPr lang="it-IT" sz="1800" baseline="0"/>
                  <a:t>          &lt;-----         =        -----&gt;          JEM</a:t>
                </a:r>
              </a:p>
            </c:rich>
          </c:tx>
          <c:layout>
            <c:manualLayout>
              <c:xMode val="edge"/>
              <c:yMode val="edge"/>
              <c:x val="1.9434628975265E-2"/>
              <c:y val="8.4896666681062702E-2"/>
            </c:manualLayout>
          </c:layout>
          <c:overlay val="0"/>
        </c:title>
        <c:numFmt formatCode="@" sourceLinked="0"/>
        <c:majorTickMark val="none"/>
        <c:minorTickMark val="none"/>
        <c:tickLblPos val="nextTo"/>
        <c:crossAx val="45161472"/>
        <c:crosses val="autoZero"/>
        <c:crossBetween val="between"/>
        <c:majorUnit val="1"/>
        <c:minorUnit val="0.1"/>
      </c:valAx>
      <c:spPr>
        <a:ln w="3175" cmpd="sng">
          <a:prstDash val="sysDot"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FE92-6BD2-A940-93EE-AE565D5A4842}" type="datetimeFigureOut">
              <a:rPr lang="it-IT" smtClean="0"/>
              <a:t>20/10/2016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C5455-D2C2-7D48-8418-8A8577DE35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9123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FE92-6BD2-A940-93EE-AE565D5A4842}" type="datetimeFigureOut">
              <a:rPr lang="it-IT" smtClean="0"/>
              <a:t>20/10/2016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C5455-D2C2-7D48-8418-8A8577DE35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4605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FE92-6BD2-A940-93EE-AE565D5A4842}" type="datetimeFigureOut">
              <a:rPr lang="it-IT" smtClean="0"/>
              <a:t>20/10/2016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C5455-D2C2-7D48-8418-8A8577DE35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5104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FE92-6BD2-A940-93EE-AE565D5A4842}" type="datetimeFigureOut">
              <a:rPr lang="it-IT" smtClean="0"/>
              <a:t>20/10/2016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C5455-D2C2-7D48-8418-8A8577DE35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63185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FE92-6BD2-A940-93EE-AE565D5A4842}" type="datetimeFigureOut">
              <a:rPr lang="it-IT" smtClean="0"/>
              <a:t>20/10/2016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C5455-D2C2-7D48-8418-8A8577DE35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5492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FE92-6BD2-A940-93EE-AE565D5A4842}" type="datetimeFigureOut">
              <a:rPr lang="it-IT" smtClean="0"/>
              <a:t>20/10/2016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C5455-D2C2-7D48-8418-8A8577DE35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4990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FE92-6BD2-A940-93EE-AE565D5A4842}" type="datetimeFigureOut">
              <a:rPr lang="it-IT" smtClean="0"/>
              <a:t>20/10/2016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C5455-D2C2-7D48-8418-8A8577DE35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6690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FE92-6BD2-A940-93EE-AE565D5A4842}" type="datetimeFigureOut">
              <a:rPr lang="it-IT" smtClean="0"/>
              <a:t>20/10/2016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C5455-D2C2-7D48-8418-8A8577DE35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0161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FE92-6BD2-A940-93EE-AE565D5A4842}" type="datetimeFigureOut">
              <a:rPr lang="it-IT" smtClean="0"/>
              <a:t>20/10/2016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C5455-D2C2-7D48-8418-8A8577DE35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6985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FE92-6BD2-A940-93EE-AE565D5A4842}" type="datetimeFigureOut">
              <a:rPr lang="it-IT" smtClean="0"/>
              <a:t>20/10/2016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C5455-D2C2-7D48-8418-8A8577DE35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9634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FE92-6BD2-A940-93EE-AE565D5A4842}" type="datetimeFigureOut">
              <a:rPr lang="it-IT" smtClean="0"/>
              <a:t>20/10/2016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C5455-D2C2-7D48-8418-8A8577DE35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9787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DFE92-6BD2-A940-93EE-AE565D5A4842}" type="datetimeFigureOut">
              <a:rPr lang="it-IT" smtClean="0"/>
              <a:t>20/10/2016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C5455-D2C2-7D48-8418-8A8577DE35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1255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17668"/>
            <a:ext cx="7772400" cy="1470025"/>
          </a:xfrm>
        </p:spPr>
        <p:txBody>
          <a:bodyPr/>
          <a:lstStyle/>
          <a:p>
            <a:r>
              <a:rPr lang="it-IT" dirty="0" smtClean="0"/>
              <a:t>JEM vs. HM Expert </a:t>
            </a:r>
            <a:r>
              <a:rPr lang="it-IT" dirty="0" err="1" smtClean="0"/>
              <a:t>Viewing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&amp; </a:t>
            </a:r>
            <a:r>
              <a:rPr lang="it-IT" dirty="0" err="1" smtClean="0"/>
              <a:t>content</a:t>
            </a:r>
            <a:r>
              <a:rPr lang="it-IT" dirty="0" smtClean="0"/>
              <a:t> </a:t>
            </a:r>
            <a:r>
              <a:rPr lang="it-IT" dirty="0" err="1" smtClean="0"/>
              <a:t>evaluation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/>
          <a:lstStyle/>
          <a:p>
            <a:r>
              <a:rPr lang="it-IT" sz="2400" i="1" dirty="0" smtClean="0"/>
              <a:t>T. Suzuki (Sony), M. </a:t>
            </a:r>
            <a:r>
              <a:rPr lang="it-IT" sz="2400" i="1" dirty="0" err="1" smtClean="0"/>
              <a:t>Sychev</a:t>
            </a:r>
            <a:r>
              <a:rPr lang="it-IT" sz="2400" i="1" dirty="0" smtClean="0"/>
              <a:t>, T. </a:t>
            </a:r>
            <a:r>
              <a:rPr lang="it-IT" sz="2400" i="1" dirty="0" err="1" smtClean="0"/>
              <a:t>Solovyev</a:t>
            </a:r>
            <a:r>
              <a:rPr lang="it-IT" sz="2400" i="1" dirty="0" smtClean="0"/>
              <a:t> (</a:t>
            </a:r>
            <a:r>
              <a:rPr lang="it-IT" sz="2400" i="1" dirty="0" err="1"/>
              <a:t>H</a:t>
            </a:r>
            <a:r>
              <a:rPr lang="it-IT" sz="2400" i="1" dirty="0" err="1" smtClean="0"/>
              <a:t>uawei</a:t>
            </a:r>
            <a:r>
              <a:rPr lang="it-IT" sz="2400" i="1" dirty="0" smtClean="0"/>
              <a:t>)</a:t>
            </a:r>
          </a:p>
          <a:p>
            <a:r>
              <a:rPr lang="it-IT" sz="2400" i="1" dirty="0" smtClean="0"/>
              <a:t>A. </a:t>
            </a:r>
            <a:r>
              <a:rPr lang="it-IT" sz="2400" i="1" dirty="0" err="1" smtClean="0"/>
              <a:t>Norkin</a:t>
            </a:r>
            <a:r>
              <a:rPr lang="it-IT" sz="2400" i="1" dirty="0" smtClean="0"/>
              <a:t> (</a:t>
            </a:r>
            <a:r>
              <a:rPr lang="it-IT" sz="2400" i="1" dirty="0" err="1" smtClean="0"/>
              <a:t>Netflix</a:t>
            </a:r>
            <a:r>
              <a:rPr lang="it-IT" sz="2400" i="1" smtClean="0"/>
              <a:t>)</a:t>
            </a:r>
            <a:endParaRPr lang="it-IT" sz="2400" i="1" dirty="0" smtClean="0"/>
          </a:p>
          <a:p>
            <a:r>
              <a:rPr lang="it-IT" sz="2400" i="1" dirty="0" smtClean="0"/>
              <a:t>V. Baroncini, G. Baroncini (</a:t>
            </a:r>
            <a:r>
              <a:rPr lang="it-IT" sz="2400" i="1" dirty="0" err="1" smtClean="0"/>
              <a:t>GBTech</a:t>
            </a:r>
            <a:r>
              <a:rPr lang="it-IT" sz="2400" i="1" dirty="0" smtClean="0"/>
              <a:t>)</a:t>
            </a:r>
            <a:endParaRPr lang="it-IT" sz="2400" i="1" dirty="0"/>
          </a:p>
        </p:txBody>
      </p:sp>
    </p:spTree>
    <p:extLst>
      <p:ext uri="{BB962C8B-B14F-4D97-AF65-F5344CB8AC3E}">
        <p14:creationId xmlns:p14="http://schemas.microsoft.com/office/powerpoint/2010/main" val="254121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Expert </a:t>
            </a:r>
            <a:r>
              <a:rPr lang="it-IT" dirty="0" err="1"/>
              <a:t>viewing</a:t>
            </a:r>
            <a:r>
              <a:rPr lang="it-IT" dirty="0"/>
              <a:t> </a:t>
            </a:r>
            <a:r>
              <a:rPr lang="it-IT" dirty="0" err="1"/>
              <a:t>e</a:t>
            </a:r>
            <a:r>
              <a:rPr lang="it-IT" dirty="0" err="1" smtClean="0"/>
              <a:t>valuation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smtClean="0"/>
              <a:t>15 4K test </a:t>
            </a:r>
            <a:r>
              <a:rPr lang="it-IT" dirty="0" err="1" smtClean="0"/>
              <a:t>sequences</a:t>
            </a:r>
            <a:endParaRPr lang="it-IT" dirty="0" smtClean="0"/>
          </a:p>
          <a:p>
            <a:r>
              <a:rPr lang="it-IT" dirty="0" smtClean="0"/>
              <a:t>New 4K player by </a:t>
            </a:r>
            <a:r>
              <a:rPr lang="it-IT" dirty="0" err="1" smtClean="0"/>
              <a:t>Whawei</a:t>
            </a:r>
            <a:endParaRPr lang="it-IT" dirty="0" smtClean="0"/>
          </a:p>
          <a:p>
            <a:r>
              <a:rPr lang="it-IT" dirty="0" smtClean="0"/>
              <a:t>75” HDR TV set </a:t>
            </a:r>
            <a:r>
              <a:rPr lang="it-IT" dirty="0" err="1" smtClean="0"/>
              <a:t>provided</a:t>
            </a:r>
            <a:r>
              <a:rPr lang="it-IT" dirty="0" smtClean="0"/>
              <a:t> by Samsung (KS9800)</a:t>
            </a:r>
          </a:p>
          <a:p>
            <a:r>
              <a:rPr lang="it-IT" dirty="0" smtClean="0"/>
              <a:t>Expert </a:t>
            </a:r>
            <a:r>
              <a:rPr lang="it-IT" dirty="0" err="1" smtClean="0"/>
              <a:t>viewing</a:t>
            </a:r>
            <a:r>
              <a:rPr lang="it-IT" dirty="0" smtClean="0"/>
              <a:t> </a:t>
            </a:r>
            <a:r>
              <a:rPr lang="it-IT" dirty="0" err="1" smtClean="0"/>
              <a:t>protocol</a:t>
            </a:r>
            <a:endParaRPr lang="it-IT" dirty="0" smtClean="0"/>
          </a:p>
          <a:p>
            <a:r>
              <a:rPr lang="it-IT" dirty="0" err="1" smtClean="0"/>
              <a:t>Same</a:t>
            </a:r>
            <a:r>
              <a:rPr lang="it-IT" dirty="0" smtClean="0"/>
              <a:t> </a:t>
            </a:r>
            <a:r>
              <a:rPr lang="it-IT" dirty="0" err="1" smtClean="0"/>
              <a:t>sequence</a:t>
            </a:r>
            <a:r>
              <a:rPr lang="it-IT" dirty="0" smtClean="0"/>
              <a:t> </a:t>
            </a:r>
            <a:r>
              <a:rPr lang="it-IT" dirty="0" err="1" smtClean="0"/>
              <a:t>two</a:t>
            </a:r>
            <a:r>
              <a:rPr lang="it-IT" dirty="0" smtClean="0"/>
              <a:t> </a:t>
            </a:r>
            <a:r>
              <a:rPr lang="it-IT" dirty="0" err="1" smtClean="0"/>
              <a:t>Qps</a:t>
            </a:r>
            <a:endParaRPr lang="it-IT" dirty="0" smtClean="0"/>
          </a:p>
          <a:p>
            <a:r>
              <a:rPr lang="it-IT" dirty="0" smtClean="0"/>
              <a:t>12 </a:t>
            </a:r>
            <a:r>
              <a:rPr lang="it-IT" dirty="0" err="1" smtClean="0"/>
              <a:t>experts</a:t>
            </a:r>
            <a:r>
              <a:rPr lang="it-IT" dirty="0" smtClean="0"/>
              <a:t> </a:t>
            </a:r>
            <a:r>
              <a:rPr lang="it-IT" dirty="0" err="1" smtClean="0"/>
              <a:t>participated</a:t>
            </a:r>
            <a:endParaRPr lang="it-IT" dirty="0" smtClean="0"/>
          </a:p>
          <a:p>
            <a:r>
              <a:rPr lang="it-IT" dirty="0" smtClean="0"/>
              <a:t>Accurate training to </a:t>
            </a:r>
            <a:r>
              <a:rPr lang="it-IT" dirty="0" err="1" smtClean="0"/>
              <a:t>explain</a:t>
            </a:r>
            <a:r>
              <a:rPr lang="it-IT" dirty="0" smtClean="0"/>
              <a:t> </a:t>
            </a:r>
            <a:r>
              <a:rPr lang="it-IT" dirty="0" err="1" smtClean="0"/>
              <a:t>details</a:t>
            </a:r>
            <a:r>
              <a:rPr lang="it-IT" dirty="0" smtClean="0"/>
              <a:t> of </a:t>
            </a:r>
            <a:r>
              <a:rPr lang="it-IT" dirty="0" err="1" smtClean="0"/>
              <a:t>each</a:t>
            </a:r>
            <a:r>
              <a:rPr lang="it-IT" dirty="0" smtClean="0"/>
              <a:t> </a:t>
            </a:r>
            <a:r>
              <a:rPr lang="it-IT" dirty="0" err="1" smtClean="0"/>
              <a:t>sequence</a:t>
            </a:r>
            <a:endParaRPr lang="it-IT" dirty="0" smtClean="0"/>
          </a:p>
          <a:p>
            <a:r>
              <a:rPr lang="it-IT" dirty="0" smtClean="0"/>
              <a:t>Expert </a:t>
            </a:r>
            <a:r>
              <a:rPr lang="it-IT" dirty="0" err="1" smtClean="0"/>
              <a:t>viewing</a:t>
            </a:r>
            <a:r>
              <a:rPr lang="it-IT" dirty="0" smtClean="0"/>
              <a:t> with 30 </a:t>
            </a:r>
            <a:r>
              <a:rPr lang="it-IT" dirty="0" err="1" smtClean="0"/>
              <a:t>cases</a:t>
            </a:r>
            <a:endParaRPr lang="it-IT" dirty="0"/>
          </a:p>
          <a:p>
            <a:r>
              <a:rPr lang="it-IT" dirty="0" smtClean="0"/>
              <a:t>5 </a:t>
            </a:r>
            <a:r>
              <a:rPr lang="it-IT" dirty="0" err="1" smtClean="0"/>
              <a:t>seconds</a:t>
            </a:r>
            <a:r>
              <a:rPr lang="it-IT" dirty="0" smtClean="0"/>
              <a:t> test </a:t>
            </a:r>
            <a:r>
              <a:rPr lang="it-IT" dirty="0" err="1" smtClean="0"/>
              <a:t>sequences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0868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Expert </a:t>
            </a:r>
            <a:r>
              <a:rPr lang="it-IT" dirty="0" err="1" smtClean="0"/>
              <a:t>viewing</a:t>
            </a:r>
            <a:r>
              <a:rPr lang="it-IT" dirty="0" smtClean="0"/>
              <a:t> </a:t>
            </a:r>
            <a:r>
              <a:rPr lang="it-IT" dirty="0" err="1" smtClean="0"/>
              <a:t>evaluation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The </a:t>
            </a:r>
            <a:r>
              <a:rPr lang="it-IT" dirty="0" err="1" smtClean="0"/>
              <a:t>same</a:t>
            </a:r>
            <a:r>
              <a:rPr lang="it-IT" dirty="0" smtClean="0"/>
              <a:t> clip </a:t>
            </a:r>
            <a:r>
              <a:rPr lang="it-IT" dirty="0" err="1" smtClean="0"/>
              <a:t>was</a:t>
            </a:r>
            <a:r>
              <a:rPr lang="it-IT" dirty="0" smtClean="0"/>
              <a:t> </a:t>
            </a:r>
            <a:r>
              <a:rPr lang="it-IT" dirty="0" err="1" smtClean="0"/>
              <a:t>shown</a:t>
            </a:r>
            <a:r>
              <a:rPr lang="it-IT" dirty="0" smtClean="0"/>
              <a:t> </a:t>
            </a:r>
            <a:r>
              <a:rPr lang="it-IT" dirty="0" err="1" smtClean="0"/>
              <a:t>two</a:t>
            </a:r>
            <a:r>
              <a:rPr lang="it-IT" dirty="0" smtClean="0"/>
              <a:t> </a:t>
            </a:r>
            <a:r>
              <a:rPr lang="it-IT" dirty="0" err="1" smtClean="0"/>
              <a:t>times</a:t>
            </a:r>
            <a:r>
              <a:rPr lang="it-IT" dirty="0" smtClean="0"/>
              <a:t> </a:t>
            </a:r>
            <a:r>
              <a:rPr lang="it-IT" dirty="0" err="1" smtClean="0"/>
              <a:t>coded</a:t>
            </a:r>
            <a:r>
              <a:rPr lang="it-IT" dirty="0" smtClean="0"/>
              <a:t> </a:t>
            </a:r>
            <a:r>
              <a:rPr lang="it-IT" dirty="0" err="1" smtClean="0"/>
              <a:t>at</a:t>
            </a:r>
            <a:r>
              <a:rPr lang="it-IT" dirty="0" smtClean="0"/>
              <a:t> </a:t>
            </a:r>
            <a:r>
              <a:rPr lang="it-IT" dirty="0" err="1" smtClean="0"/>
              <a:t>different</a:t>
            </a:r>
            <a:r>
              <a:rPr lang="it-IT" dirty="0" smtClean="0"/>
              <a:t> </a:t>
            </a:r>
            <a:r>
              <a:rPr lang="it-IT" dirty="0" err="1" smtClean="0"/>
              <a:t>QPs</a:t>
            </a:r>
            <a:r>
              <a:rPr lang="it-IT" dirty="0" smtClean="0"/>
              <a:t> (A B Vote)</a:t>
            </a:r>
          </a:p>
          <a:p>
            <a:r>
              <a:rPr lang="it-IT" dirty="0" err="1" smtClean="0"/>
              <a:t>Experts</a:t>
            </a:r>
            <a:r>
              <a:rPr lang="it-IT" dirty="0" smtClean="0"/>
              <a:t> (12) </a:t>
            </a:r>
            <a:r>
              <a:rPr lang="it-IT" dirty="0" err="1" smtClean="0"/>
              <a:t>were</a:t>
            </a:r>
            <a:r>
              <a:rPr lang="it-IT" dirty="0" smtClean="0"/>
              <a:t> </a:t>
            </a:r>
            <a:r>
              <a:rPr lang="it-IT" dirty="0" err="1" smtClean="0"/>
              <a:t>rated</a:t>
            </a:r>
            <a:r>
              <a:rPr lang="it-IT" dirty="0" smtClean="0"/>
              <a:t> </a:t>
            </a:r>
            <a:r>
              <a:rPr lang="it-IT" dirty="0" err="1" smtClean="0"/>
              <a:t>which</a:t>
            </a:r>
            <a:r>
              <a:rPr lang="it-IT" dirty="0" smtClean="0"/>
              <a:t> </a:t>
            </a:r>
            <a:r>
              <a:rPr lang="it-IT" dirty="0" err="1" smtClean="0"/>
              <a:t>was</a:t>
            </a:r>
            <a:r>
              <a:rPr lang="it-IT" dirty="0" smtClean="0"/>
              <a:t> </a:t>
            </a:r>
            <a:r>
              <a:rPr lang="it-IT" dirty="0" err="1" smtClean="0"/>
              <a:t>better</a:t>
            </a:r>
            <a:endParaRPr lang="it-IT" dirty="0" smtClean="0"/>
          </a:p>
          <a:p>
            <a:r>
              <a:rPr lang="it-IT" dirty="0" err="1" smtClean="0"/>
              <a:t>Scoring</a:t>
            </a:r>
            <a:r>
              <a:rPr lang="it-IT" dirty="0" smtClean="0"/>
              <a:t> </a:t>
            </a:r>
            <a:r>
              <a:rPr lang="it-IT" dirty="0" err="1" smtClean="0"/>
              <a:t>rules</a:t>
            </a:r>
            <a:r>
              <a:rPr lang="it-IT" dirty="0" smtClean="0"/>
              <a:t> :</a:t>
            </a:r>
          </a:p>
          <a:p>
            <a:pPr lvl="1"/>
            <a:r>
              <a:rPr lang="it-IT" dirty="0" smtClean="0"/>
              <a:t>A </a:t>
            </a:r>
            <a:r>
              <a:rPr lang="it-IT" dirty="0" err="1" smtClean="0"/>
              <a:t>much</a:t>
            </a:r>
            <a:r>
              <a:rPr lang="it-IT" dirty="0" smtClean="0"/>
              <a:t> </a:t>
            </a:r>
            <a:r>
              <a:rPr lang="it-IT" dirty="0" err="1" smtClean="0"/>
              <a:t>better</a:t>
            </a:r>
            <a:r>
              <a:rPr lang="it-IT" dirty="0" smtClean="0"/>
              <a:t> </a:t>
            </a:r>
            <a:r>
              <a:rPr lang="it-IT" dirty="0" err="1" smtClean="0"/>
              <a:t>than</a:t>
            </a:r>
            <a:r>
              <a:rPr lang="it-IT" dirty="0" smtClean="0"/>
              <a:t> B </a:t>
            </a:r>
            <a:r>
              <a:rPr lang="it-IT" dirty="0" smtClean="0">
                <a:sym typeface="Wingdings"/>
              </a:rPr>
              <a:t></a:t>
            </a:r>
            <a:r>
              <a:rPr lang="it-IT" dirty="0" smtClean="0"/>
              <a:t> AA</a:t>
            </a:r>
          </a:p>
          <a:p>
            <a:pPr lvl="1"/>
            <a:r>
              <a:rPr lang="it-IT" dirty="0"/>
              <a:t>A </a:t>
            </a:r>
            <a:r>
              <a:rPr lang="it-IT" dirty="0" err="1" smtClean="0"/>
              <a:t>better</a:t>
            </a:r>
            <a:r>
              <a:rPr lang="it-IT" dirty="0" smtClean="0"/>
              <a:t> </a:t>
            </a:r>
            <a:r>
              <a:rPr lang="it-IT" dirty="0" err="1"/>
              <a:t>than</a:t>
            </a:r>
            <a:r>
              <a:rPr lang="it-IT" dirty="0"/>
              <a:t> B </a:t>
            </a:r>
            <a:r>
              <a:rPr lang="it-IT" dirty="0">
                <a:sym typeface="Wingdings"/>
              </a:rPr>
              <a:t></a:t>
            </a:r>
            <a:r>
              <a:rPr lang="it-IT" dirty="0"/>
              <a:t> </a:t>
            </a:r>
            <a:r>
              <a:rPr lang="it-IT" dirty="0" smtClean="0"/>
              <a:t>A</a:t>
            </a:r>
            <a:endParaRPr lang="it-IT" dirty="0"/>
          </a:p>
          <a:p>
            <a:pPr lvl="1"/>
            <a:r>
              <a:rPr lang="it-IT" dirty="0"/>
              <a:t>A </a:t>
            </a:r>
            <a:r>
              <a:rPr lang="it-IT" dirty="0" err="1" smtClean="0"/>
              <a:t>equal</a:t>
            </a:r>
            <a:r>
              <a:rPr lang="it-IT" dirty="0" smtClean="0"/>
              <a:t> B </a:t>
            </a:r>
            <a:r>
              <a:rPr lang="it-IT" dirty="0">
                <a:sym typeface="Wingdings"/>
              </a:rPr>
              <a:t></a:t>
            </a:r>
            <a:r>
              <a:rPr lang="it-IT" dirty="0"/>
              <a:t> 0</a:t>
            </a:r>
          </a:p>
          <a:p>
            <a:pPr lvl="1"/>
            <a:r>
              <a:rPr lang="it-IT" dirty="0" smtClean="0"/>
              <a:t>B </a:t>
            </a:r>
            <a:r>
              <a:rPr lang="it-IT" dirty="0" err="1" smtClean="0"/>
              <a:t>better</a:t>
            </a:r>
            <a:r>
              <a:rPr lang="it-IT" dirty="0" smtClean="0"/>
              <a:t> </a:t>
            </a:r>
            <a:r>
              <a:rPr lang="it-IT" dirty="0" err="1"/>
              <a:t>than</a:t>
            </a:r>
            <a:r>
              <a:rPr lang="it-IT" dirty="0"/>
              <a:t> </a:t>
            </a:r>
            <a:r>
              <a:rPr lang="it-IT" dirty="0" smtClean="0"/>
              <a:t>A </a:t>
            </a:r>
            <a:r>
              <a:rPr lang="it-IT" dirty="0">
                <a:sym typeface="Wingdings"/>
              </a:rPr>
              <a:t></a:t>
            </a:r>
            <a:r>
              <a:rPr lang="it-IT" dirty="0"/>
              <a:t> B</a:t>
            </a:r>
          </a:p>
          <a:p>
            <a:pPr lvl="1"/>
            <a:r>
              <a:rPr lang="it-IT" dirty="0" smtClean="0"/>
              <a:t>B </a:t>
            </a:r>
            <a:r>
              <a:rPr lang="it-IT" dirty="0" err="1"/>
              <a:t>much</a:t>
            </a:r>
            <a:r>
              <a:rPr lang="it-IT" dirty="0"/>
              <a:t> </a:t>
            </a:r>
            <a:r>
              <a:rPr lang="it-IT" dirty="0" err="1"/>
              <a:t>better</a:t>
            </a:r>
            <a:r>
              <a:rPr lang="it-IT" dirty="0"/>
              <a:t> </a:t>
            </a:r>
            <a:r>
              <a:rPr lang="it-IT" dirty="0" err="1"/>
              <a:t>than</a:t>
            </a:r>
            <a:r>
              <a:rPr lang="it-IT" dirty="0"/>
              <a:t> </a:t>
            </a:r>
            <a:r>
              <a:rPr lang="it-IT" dirty="0" smtClean="0"/>
              <a:t>A </a:t>
            </a:r>
            <a:r>
              <a:rPr lang="it-IT" dirty="0">
                <a:sym typeface="Wingdings"/>
              </a:rPr>
              <a:t></a:t>
            </a:r>
            <a:r>
              <a:rPr lang="it-IT" dirty="0"/>
              <a:t> </a:t>
            </a:r>
            <a:r>
              <a:rPr lang="it-IT" dirty="0" smtClean="0"/>
              <a:t>BB</a:t>
            </a:r>
            <a:endParaRPr lang="it-IT" dirty="0"/>
          </a:p>
          <a:p>
            <a:pPr lvl="1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279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Preference</a:t>
            </a:r>
            <a:r>
              <a:rPr lang="it-IT" dirty="0" smtClean="0"/>
              <a:t> to </a:t>
            </a:r>
            <a:r>
              <a:rPr lang="it-IT" dirty="0" err="1" smtClean="0"/>
              <a:t>numerical</a:t>
            </a:r>
            <a:r>
              <a:rPr lang="it-IT" dirty="0" smtClean="0"/>
              <a:t> </a:t>
            </a:r>
            <a:r>
              <a:rPr lang="it-IT" dirty="0" err="1" smtClean="0"/>
              <a:t>scores</a:t>
            </a:r>
            <a:r>
              <a:rPr lang="it-IT" dirty="0" smtClean="0"/>
              <a:t> </a:t>
            </a:r>
            <a:r>
              <a:rPr lang="it-IT" dirty="0" err="1" smtClean="0"/>
              <a:t>conversion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smtClean="0"/>
              <a:t>Score </a:t>
            </a:r>
            <a:r>
              <a:rPr lang="it-IT" dirty="0" err="1" smtClean="0"/>
              <a:t>conversionfrom</a:t>
            </a:r>
            <a:r>
              <a:rPr lang="it-IT" dirty="0" smtClean="0"/>
              <a:t> </a:t>
            </a:r>
            <a:r>
              <a:rPr lang="it-IT" dirty="0" err="1" smtClean="0"/>
              <a:t>letters</a:t>
            </a:r>
            <a:r>
              <a:rPr lang="it-IT" dirty="0" smtClean="0"/>
              <a:t> to </a:t>
            </a:r>
            <a:r>
              <a:rPr lang="it-IT" dirty="0" err="1" smtClean="0"/>
              <a:t>numerical</a:t>
            </a:r>
            <a:r>
              <a:rPr lang="it-IT" dirty="0" smtClean="0"/>
              <a:t> scale:</a:t>
            </a:r>
          </a:p>
          <a:p>
            <a:pPr lvl="1"/>
            <a:r>
              <a:rPr lang="it-IT" i="1" dirty="0" smtClean="0">
                <a:solidFill>
                  <a:srgbClr val="77933C"/>
                </a:solidFill>
              </a:rPr>
              <a:t>AA</a:t>
            </a:r>
            <a:r>
              <a:rPr lang="it-IT" dirty="0" smtClean="0"/>
              <a:t> </a:t>
            </a:r>
            <a:r>
              <a:rPr lang="it-IT" dirty="0" smtClean="0">
                <a:sym typeface="Wingdings"/>
              </a:rPr>
              <a:t> </a:t>
            </a:r>
            <a:r>
              <a:rPr lang="it-IT" b="1" dirty="0" smtClean="0">
                <a:solidFill>
                  <a:srgbClr val="FF0000"/>
                </a:solidFill>
                <a:sym typeface="Wingdings"/>
              </a:rPr>
              <a:t>1</a:t>
            </a:r>
            <a:r>
              <a:rPr lang="it-IT" dirty="0" smtClean="0">
                <a:sym typeface="Wingdings"/>
              </a:rPr>
              <a:t>  </a:t>
            </a:r>
          </a:p>
          <a:p>
            <a:pPr lvl="1"/>
            <a:r>
              <a:rPr lang="it-IT" i="1" dirty="0" smtClean="0">
                <a:solidFill>
                  <a:srgbClr val="77933C"/>
                </a:solidFill>
                <a:sym typeface="Wingdings"/>
              </a:rPr>
              <a:t>A</a:t>
            </a:r>
            <a:r>
              <a:rPr lang="it-IT" dirty="0" smtClean="0">
                <a:sym typeface="Wingdings"/>
              </a:rPr>
              <a:t>  </a:t>
            </a:r>
            <a:r>
              <a:rPr lang="it-IT" dirty="0" smtClean="0">
                <a:solidFill>
                  <a:srgbClr val="FF0000"/>
                </a:solidFill>
                <a:sym typeface="Wingdings"/>
              </a:rPr>
              <a:t>2</a:t>
            </a:r>
            <a:r>
              <a:rPr lang="it-IT" dirty="0" smtClean="0">
                <a:sym typeface="Wingdings"/>
              </a:rPr>
              <a:t>   </a:t>
            </a:r>
          </a:p>
          <a:p>
            <a:pPr lvl="1"/>
            <a:r>
              <a:rPr lang="it-IT" i="1" dirty="0" smtClean="0">
                <a:solidFill>
                  <a:srgbClr val="77933C"/>
                </a:solidFill>
                <a:sym typeface="Wingdings"/>
              </a:rPr>
              <a:t>0</a:t>
            </a:r>
            <a:r>
              <a:rPr lang="it-IT" dirty="0" smtClean="0">
                <a:sym typeface="Wingdings"/>
              </a:rPr>
              <a:t>  </a:t>
            </a:r>
            <a:r>
              <a:rPr lang="it-IT" b="1" dirty="0" smtClean="0">
                <a:solidFill>
                  <a:srgbClr val="FF0000"/>
                </a:solidFill>
                <a:sym typeface="Wingdings"/>
              </a:rPr>
              <a:t>3</a:t>
            </a:r>
            <a:r>
              <a:rPr lang="it-IT" dirty="0" smtClean="0">
                <a:sym typeface="Wingdings"/>
              </a:rPr>
              <a:t>   </a:t>
            </a:r>
          </a:p>
          <a:p>
            <a:pPr lvl="1"/>
            <a:r>
              <a:rPr lang="it-IT" i="1" dirty="0" smtClean="0">
                <a:solidFill>
                  <a:srgbClr val="77933C"/>
                </a:solidFill>
                <a:sym typeface="Wingdings"/>
              </a:rPr>
              <a:t>B</a:t>
            </a:r>
            <a:r>
              <a:rPr lang="it-IT" dirty="0" smtClean="0">
                <a:sym typeface="Wingdings"/>
              </a:rPr>
              <a:t>  </a:t>
            </a:r>
            <a:r>
              <a:rPr lang="it-IT" b="1" dirty="0" smtClean="0">
                <a:solidFill>
                  <a:srgbClr val="FF0000"/>
                </a:solidFill>
                <a:sym typeface="Wingdings"/>
              </a:rPr>
              <a:t>4</a:t>
            </a:r>
            <a:r>
              <a:rPr lang="it-IT" dirty="0" smtClean="0">
                <a:sym typeface="Wingdings"/>
              </a:rPr>
              <a:t>   </a:t>
            </a:r>
          </a:p>
          <a:p>
            <a:pPr lvl="1"/>
            <a:r>
              <a:rPr lang="it-IT" i="1" dirty="0" smtClean="0">
                <a:solidFill>
                  <a:schemeClr val="accent3">
                    <a:lumMod val="75000"/>
                  </a:schemeClr>
                </a:solidFill>
                <a:sym typeface="Wingdings"/>
              </a:rPr>
              <a:t>BB</a:t>
            </a:r>
            <a:r>
              <a:rPr lang="it-IT" dirty="0" smtClean="0">
                <a:sym typeface="Wingdings"/>
              </a:rPr>
              <a:t> </a:t>
            </a:r>
            <a:r>
              <a:rPr lang="it-IT" b="1" dirty="0" smtClean="0">
                <a:solidFill>
                  <a:srgbClr val="FF0000"/>
                </a:solidFill>
                <a:sym typeface="Wingdings"/>
              </a:rPr>
              <a:t>5</a:t>
            </a:r>
          </a:p>
          <a:p>
            <a:r>
              <a:rPr lang="it-IT" dirty="0" smtClean="0">
                <a:sym typeface="Wingdings"/>
              </a:rPr>
              <a:t>From </a:t>
            </a:r>
            <a:r>
              <a:rPr lang="it-IT" dirty="0" err="1" smtClean="0">
                <a:sym typeface="Wingdings"/>
              </a:rPr>
              <a:t>numerical</a:t>
            </a:r>
            <a:r>
              <a:rPr lang="it-IT" dirty="0" smtClean="0">
                <a:sym typeface="Wingdings"/>
              </a:rPr>
              <a:t> </a:t>
            </a:r>
            <a:r>
              <a:rPr lang="it-IT" dirty="0" err="1" smtClean="0">
                <a:sym typeface="Wingdings"/>
              </a:rPr>
              <a:t>values</a:t>
            </a:r>
            <a:r>
              <a:rPr lang="it-IT" dirty="0" smtClean="0">
                <a:sym typeface="Wingdings"/>
              </a:rPr>
              <a:t> </a:t>
            </a:r>
            <a:r>
              <a:rPr lang="it-IT" dirty="0" err="1" smtClean="0">
                <a:sym typeface="Wingdings"/>
              </a:rPr>
              <a:t>was</a:t>
            </a:r>
            <a:r>
              <a:rPr lang="it-IT" dirty="0" smtClean="0">
                <a:sym typeface="Wingdings"/>
              </a:rPr>
              <a:t> </a:t>
            </a:r>
            <a:r>
              <a:rPr lang="it-IT" dirty="0" err="1" smtClean="0">
                <a:sym typeface="Wingdings"/>
              </a:rPr>
              <a:t>possible</a:t>
            </a:r>
            <a:r>
              <a:rPr lang="it-IT" dirty="0" smtClean="0">
                <a:sym typeface="Wingdings"/>
              </a:rPr>
              <a:t> to </a:t>
            </a:r>
            <a:r>
              <a:rPr lang="it-IT" dirty="0" err="1" smtClean="0">
                <a:sym typeface="Wingdings"/>
              </a:rPr>
              <a:t>get</a:t>
            </a:r>
            <a:r>
              <a:rPr lang="it-IT" dirty="0" smtClean="0">
                <a:sym typeface="Wingdings"/>
              </a:rPr>
              <a:t>: </a:t>
            </a:r>
            <a:r>
              <a:rPr lang="it-IT" dirty="0" err="1" smtClean="0">
                <a:sym typeface="Wingdings"/>
              </a:rPr>
              <a:t>Mean</a:t>
            </a:r>
            <a:r>
              <a:rPr lang="it-IT" dirty="0" smtClean="0">
                <a:sym typeface="Wingdings"/>
              </a:rPr>
              <a:t>, SD and CI </a:t>
            </a:r>
            <a:r>
              <a:rPr lang="it-IT" dirty="0" err="1" smtClean="0">
                <a:sym typeface="Wingdings"/>
              </a:rPr>
              <a:t>values</a:t>
            </a:r>
            <a:endParaRPr lang="it-IT" dirty="0" smtClean="0">
              <a:sym typeface="Wingdings"/>
            </a:endParaRPr>
          </a:p>
          <a:p>
            <a:r>
              <a:rPr lang="it-IT" dirty="0" smtClean="0">
                <a:sym typeface="Wingdings"/>
              </a:rPr>
              <a:t>5 </a:t>
            </a:r>
            <a:r>
              <a:rPr lang="it-IT" dirty="0" err="1" smtClean="0">
                <a:sym typeface="Wingdings"/>
              </a:rPr>
              <a:t>means</a:t>
            </a:r>
            <a:r>
              <a:rPr lang="it-IT" dirty="0" smtClean="0">
                <a:sym typeface="Wingdings"/>
              </a:rPr>
              <a:t> JEM </a:t>
            </a:r>
            <a:r>
              <a:rPr lang="it-IT" dirty="0" err="1" smtClean="0">
                <a:sym typeface="Wingdings"/>
              </a:rPr>
              <a:t>is</a:t>
            </a:r>
            <a:r>
              <a:rPr lang="it-IT" dirty="0" smtClean="0">
                <a:sym typeface="Wingdings"/>
              </a:rPr>
              <a:t> </a:t>
            </a:r>
            <a:r>
              <a:rPr lang="it-IT" dirty="0" err="1" smtClean="0">
                <a:sym typeface="Wingdings"/>
              </a:rPr>
              <a:t>much</a:t>
            </a:r>
            <a:r>
              <a:rPr lang="it-IT" dirty="0" smtClean="0">
                <a:sym typeface="Wingdings"/>
              </a:rPr>
              <a:t> </a:t>
            </a:r>
            <a:r>
              <a:rPr lang="it-IT" dirty="0" err="1" smtClean="0">
                <a:sym typeface="Wingdings"/>
              </a:rPr>
              <a:t>better</a:t>
            </a:r>
            <a:endParaRPr lang="it-IT" dirty="0" smtClean="0">
              <a:sym typeface="Wingdings"/>
            </a:endParaRPr>
          </a:p>
          <a:p>
            <a:r>
              <a:rPr lang="it-IT" dirty="0" smtClean="0">
                <a:sym typeface="Wingdings"/>
              </a:rPr>
              <a:t>1 </a:t>
            </a:r>
            <a:r>
              <a:rPr lang="it-IT" dirty="0" err="1" smtClean="0">
                <a:sym typeface="Wingdings"/>
              </a:rPr>
              <a:t>means</a:t>
            </a:r>
            <a:r>
              <a:rPr lang="it-IT" dirty="0" smtClean="0">
                <a:sym typeface="Wingdings"/>
              </a:rPr>
              <a:t> HM </a:t>
            </a:r>
            <a:r>
              <a:rPr lang="it-IT" dirty="0" err="1" smtClean="0">
                <a:sym typeface="Wingdings"/>
              </a:rPr>
              <a:t>is</a:t>
            </a:r>
            <a:r>
              <a:rPr lang="it-IT" dirty="0" smtClean="0">
                <a:sym typeface="Wingdings"/>
              </a:rPr>
              <a:t> </a:t>
            </a:r>
            <a:r>
              <a:rPr lang="it-IT" dirty="0" err="1" smtClean="0">
                <a:sym typeface="Wingdings"/>
              </a:rPr>
              <a:t>much</a:t>
            </a:r>
            <a:r>
              <a:rPr lang="it-IT" dirty="0" smtClean="0">
                <a:sym typeface="Wingdings"/>
              </a:rPr>
              <a:t> </a:t>
            </a:r>
            <a:r>
              <a:rPr lang="it-IT" dirty="0" err="1" smtClean="0">
                <a:sym typeface="Wingdings"/>
              </a:rPr>
              <a:t>better</a:t>
            </a:r>
            <a:endParaRPr lang="it-IT" dirty="0" smtClean="0">
              <a:sym typeface="Wingdings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2510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4863"/>
            <a:ext cx="8229600" cy="888714"/>
          </a:xfrm>
        </p:spPr>
        <p:txBody>
          <a:bodyPr/>
          <a:lstStyle/>
          <a:p>
            <a:r>
              <a:rPr lang="it-IT" dirty="0" err="1" smtClean="0"/>
              <a:t>Results</a:t>
            </a:r>
            <a:r>
              <a:rPr lang="it-IT" dirty="0" smtClean="0"/>
              <a:t> (</a:t>
            </a:r>
            <a:r>
              <a:rPr lang="it-IT" dirty="0" err="1" smtClean="0"/>
              <a:t>normalized</a:t>
            </a:r>
            <a:r>
              <a:rPr lang="it-IT" dirty="0" smtClean="0"/>
              <a:t> to </a:t>
            </a:r>
            <a:r>
              <a:rPr lang="it-IT" dirty="0" err="1" smtClean="0"/>
              <a:t>numbers</a:t>
            </a:r>
            <a:r>
              <a:rPr lang="it-IT" dirty="0" smtClean="0"/>
              <a:t>)</a:t>
            </a:r>
            <a:endParaRPr lang="it-IT" dirty="0"/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012229"/>
              </p:ext>
            </p:extLst>
          </p:nvPr>
        </p:nvGraphicFramePr>
        <p:xfrm>
          <a:off x="230903" y="1151222"/>
          <a:ext cx="8632234" cy="5545001"/>
        </p:xfrm>
        <a:graphic>
          <a:graphicData uri="http://schemas.openxmlformats.org/drawingml/2006/table">
            <a:tbl>
              <a:tblPr/>
              <a:tblGrid>
                <a:gridCol w="401991"/>
                <a:gridCol w="528936"/>
                <a:gridCol w="528936"/>
                <a:gridCol w="528936"/>
                <a:gridCol w="528936"/>
                <a:gridCol w="528936"/>
                <a:gridCol w="528936"/>
                <a:gridCol w="528936"/>
                <a:gridCol w="528936"/>
                <a:gridCol w="528936"/>
                <a:gridCol w="528936"/>
                <a:gridCol w="528936"/>
                <a:gridCol w="528936"/>
                <a:gridCol w="655881"/>
                <a:gridCol w="655881"/>
                <a:gridCol w="571249"/>
              </a:tblGrid>
              <a:tr h="170803">
                <a:tc>
                  <a:txBody>
                    <a:bodyPr/>
                    <a:lstStyle/>
                    <a:p>
                      <a:pPr algn="ctr" fontAlgn="b"/>
                      <a:endParaRPr lang="it-IT" sz="1100" b="0" i="0" u="none" strike="noStrike">
                        <a:effectLst/>
                        <a:latin typeface="Arial"/>
                      </a:endParaRP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S01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S02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S03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S04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S05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S06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S07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S08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S09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effectLst/>
                          <a:latin typeface="Arial"/>
                        </a:rPr>
                        <a:t>S10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effectLst/>
                          <a:latin typeface="Arial"/>
                        </a:rPr>
                        <a:t>S11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effectLst/>
                          <a:latin typeface="Arial"/>
                        </a:rPr>
                        <a:t>S12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Mean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SD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t-IT" sz="1100" b="0" i="0" u="none" strike="noStrike">
                        <a:effectLst/>
                        <a:latin typeface="Arial"/>
                      </a:endParaRP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effectLst/>
                          <a:latin typeface="Arial"/>
                        </a:rPr>
                        <a:t>4,00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effectLst/>
                          <a:latin typeface="Arial"/>
                        </a:rPr>
                        <a:t>0,60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0,17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effectLst/>
                          <a:latin typeface="Arial"/>
                        </a:rPr>
                        <a:t>2,83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effectLst/>
                          <a:latin typeface="Arial"/>
                        </a:rPr>
                        <a:t>0,39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0,11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3,08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0,90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3,42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0,79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4,50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0,90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0,26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2,75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0,62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0,18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effectLst/>
                          <a:latin typeface="Arial"/>
                        </a:rPr>
                        <a:t>3,00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effectLst/>
                          <a:latin typeface="Arial"/>
                        </a:rPr>
                        <a:t>0,60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0,17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3,42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0,79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3,67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0,78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effectLst/>
                          <a:latin typeface="Arial"/>
                        </a:rPr>
                        <a:t>3,00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0,74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0,21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2,92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effectLst/>
                          <a:latin typeface="Arial"/>
                        </a:rPr>
                        <a:t>0,51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0,15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effectLst/>
                          <a:latin typeface="Arial"/>
                        </a:rPr>
                        <a:t>2,83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0,94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0,27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2,58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0,90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effectLst/>
                          <a:latin typeface="Arial"/>
                        </a:rPr>
                        <a:t>3,17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/>
                        </a:rPr>
                        <a:t>0,58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0,16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3,75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0,62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0,18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3,92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0,90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effectLst/>
                          <a:latin typeface="Arial"/>
                        </a:rPr>
                        <a:t>3,17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effectLst/>
                          <a:latin typeface="Arial"/>
                        </a:rPr>
                        <a:t>0,39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0,11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effectLst/>
                          <a:latin typeface="Arial"/>
                        </a:rPr>
                        <a:t>2,83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effectLst/>
                          <a:latin typeface="Arial"/>
                        </a:rPr>
                        <a:t>1,03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0,29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effectLst/>
                          <a:latin typeface="Arial"/>
                        </a:rPr>
                        <a:t>3,17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/>
                        </a:rPr>
                        <a:t>0,58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0,16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effectLst/>
                          <a:latin typeface="Arial"/>
                        </a:rPr>
                        <a:t>4,33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0,78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3,42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effectLst/>
                          <a:latin typeface="Arial"/>
                        </a:rPr>
                        <a:t>1,00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3,92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0,67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0,19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2,92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0,79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2,75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0,87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3,42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0,79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26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effectLst/>
                          <a:latin typeface="Arial"/>
                        </a:rPr>
                        <a:t>3,17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effectLst/>
                          <a:latin typeface="Arial"/>
                        </a:rPr>
                        <a:t>0,83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effectLst/>
                          <a:latin typeface="Arial"/>
                        </a:rPr>
                        <a:t>3,00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effectLst/>
                          <a:latin typeface="Arial"/>
                        </a:rPr>
                        <a:t>0,60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0,17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0" i="0" u="none" strike="noStrike">
                          <a:effectLst/>
                          <a:latin typeface="Arial"/>
                        </a:rPr>
                        <a:t>3,33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0,98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29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3,67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0,78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80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>
                          <a:effectLst/>
                          <a:latin typeface="Arial"/>
                        </a:rPr>
                        <a:t>3,08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0" i="0" u="none" strike="noStrike">
                          <a:effectLst/>
                          <a:latin typeface="Arial"/>
                        </a:rPr>
                        <a:t>0,79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 dirty="0">
                          <a:solidFill>
                            <a:srgbClr val="005109"/>
                          </a:solidFill>
                          <a:effectLst/>
                          <a:latin typeface="Arial"/>
                        </a:rPr>
                        <a:t>0,22</a:t>
                      </a:r>
                    </a:p>
                  </a:txBody>
                  <a:tcPr marL="11231" marR="11231" marT="1123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630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1824"/>
            <a:ext cx="8229600" cy="811828"/>
          </a:xfrm>
        </p:spPr>
        <p:txBody>
          <a:bodyPr/>
          <a:lstStyle/>
          <a:p>
            <a:r>
              <a:rPr lang="it-IT" dirty="0" err="1" smtClean="0"/>
              <a:t>Results</a:t>
            </a:r>
            <a:r>
              <a:rPr lang="it-IT" dirty="0" smtClean="0"/>
              <a:t> of the EVP</a:t>
            </a:r>
            <a:endParaRPr lang="it-IT" dirty="0"/>
          </a:p>
        </p:txBody>
      </p:sp>
      <p:graphicFrame>
        <p:nvGraphicFramePr>
          <p:cNvPr id="4" name="Gra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6036684"/>
              </p:ext>
            </p:extLst>
          </p:nvPr>
        </p:nvGraphicFramePr>
        <p:xfrm>
          <a:off x="215899" y="843653"/>
          <a:ext cx="8710387" cy="6014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775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1824"/>
            <a:ext cx="8229600" cy="838469"/>
          </a:xfrm>
        </p:spPr>
        <p:txBody>
          <a:bodyPr/>
          <a:lstStyle/>
          <a:p>
            <a:r>
              <a:rPr lang="it-IT" dirty="0" err="1" smtClean="0"/>
              <a:t>Results</a:t>
            </a:r>
            <a:r>
              <a:rPr lang="it-IT" dirty="0" smtClean="0"/>
              <a:t> of the EVP</a:t>
            </a:r>
            <a:endParaRPr lang="it-IT" dirty="0"/>
          </a:p>
        </p:txBody>
      </p:sp>
      <p:graphicFrame>
        <p:nvGraphicFramePr>
          <p:cNvPr id="4" name="Gra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4590413"/>
              </p:ext>
            </p:extLst>
          </p:nvPr>
        </p:nvGraphicFramePr>
        <p:xfrm>
          <a:off x="0" y="870293"/>
          <a:ext cx="9144000" cy="5987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5952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737</Words>
  <Application>Microsoft Office PowerPoint</Application>
  <PresentationFormat>画面に合わせる (4:3)</PresentationFormat>
  <Paragraphs>534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Tema di Office</vt:lpstr>
      <vt:lpstr>JEM vs. HM Expert Viewing &amp; content evaluation</vt:lpstr>
      <vt:lpstr>Expert viewing evaluation</vt:lpstr>
      <vt:lpstr>Expert viewing evaluation</vt:lpstr>
      <vt:lpstr>Preference to numerical scores conversion</vt:lpstr>
      <vt:lpstr>Results (normalized to numbers)</vt:lpstr>
      <vt:lpstr>Results of the EVP</vt:lpstr>
      <vt:lpstr>Results of the EVP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JEM vs HM</dc:title>
  <dc:creator>VAB</dc:creator>
  <cp:lastModifiedBy>Teruhiko Suzuki</cp:lastModifiedBy>
  <cp:revision>12</cp:revision>
  <dcterms:created xsi:type="dcterms:W3CDTF">2016-10-19T07:46:10Z</dcterms:created>
  <dcterms:modified xsi:type="dcterms:W3CDTF">2016-10-20T06:32:08Z</dcterms:modified>
</cp:coreProperties>
</file>