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29"/>
  </p:notesMasterIdLst>
  <p:sldIdLst>
    <p:sldId id="256" r:id="rId2"/>
    <p:sldId id="313" r:id="rId3"/>
    <p:sldId id="257" r:id="rId4"/>
    <p:sldId id="309" r:id="rId5"/>
    <p:sldId id="310" r:id="rId6"/>
    <p:sldId id="262" r:id="rId7"/>
    <p:sldId id="263" r:id="rId8"/>
    <p:sldId id="300" r:id="rId9"/>
    <p:sldId id="264" r:id="rId10"/>
    <p:sldId id="265" r:id="rId11"/>
    <p:sldId id="266" r:id="rId12"/>
    <p:sldId id="314" r:id="rId13"/>
    <p:sldId id="305" r:id="rId14"/>
    <p:sldId id="306" r:id="rId15"/>
    <p:sldId id="315" r:id="rId16"/>
    <p:sldId id="267" r:id="rId17"/>
    <p:sldId id="268" r:id="rId18"/>
    <p:sldId id="316" r:id="rId19"/>
    <p:sldId id="307" r:id="rId20"/>
    <p:sldId id="308" r:id="rId21"/>
    <p:sldId id="269" r:id="rId22"/>
    <p:sldId id="297" r:id="rId23"/>
    <p:sldId id="298" r:id="rId24"/>
    <p:sldId id="311" r:id="rId25"/>
    <p:sldId id="312" r:id="rId26"/>
    <p:sldId id="273" r:id="rId27"/>
    <p:sldId id="274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FF"/>
    <a:srgbClr val="66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67380376-7532-43F9-A7E5-AD1462188016}">
  <a:tblStyle styleId="{67380376-7532-43F9-A7E5-AD1462188016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074" autoAdjust="0"/>
  </p:normalViewPr>
  <p:slideViewPr>
    <p:cSldViewPr snapToObjects="1">
      <p:cViewPr varScale="1">
        <p:scale>
          <a:sx n="105" d="100"/>
          <a:sy n="105" d="100"/>
        </p:scale>
        <p:origin x="-1744" y="-11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570988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In this contribution, we are going to describe VMAF</a:t>
            </a:r>
            <a:r>
              <a:rPr lang="en-US" baseline="0" dirty="0" smtClean="0"/>
              <a:t> – a full-reference video quality assessment method.</a:t>
            </a:r>
          </a:p>
          <a:p>
            <a:pPr lvl="0">
              <a:spcBef>
                <a:spcPts val="0"/>
              </a:spcBef>
              <a:buNone/>
            </a:pPr>
            <a:endParaRPr lang="en-US" baseline="0" dirty="0" smtClean="0"/>
          </a:p>
          <a:p>
            <a:pPr lvl="0">
              <a:spcBef>
                <a:spcPts val="0"/>
              </a:spcBef>
              <a:buNone/>
            </a:pPr>
            <a:r>
              <a:rPr lang="en-US" baseline="0" dirty="0" smtClean="0"/>
              <a:t>High level: machine-learning based approach, prediction model trained using subjective data collected from user studies.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Traditionally, in video codec development work, two methods have been generally used to evaluate</a:t>
            </a:r>
            <a:r>
              <a:rPr lang="en-US" baseline="0" dirty="0" smtClean="0"/>
              <a:t> video quality.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The first approach is visual inspection, or subjective testing, which could be often operationally expensive. As a result, the second approach -- objective quality metrics have often been used as an alternative or complement. PSNR and SSIM are examples of such.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In video codec standardization work, PSNR has been extensive used. In the context of in-loop optimization, PSNR’s equivalent is SSD, mainly used for its simplicity and tractability. In reporting overall performance, PSNR is also used for BD rate calculation. 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In many cases, PSNR works fairly well as a tool to evaluate small differences and close performance. However, in reporting overall performance, especially in predicting human perception on video quality, PSNR hasn’t been very successful.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I think many of the audiences are already familiar with the issue of PSNR. But let me give a few examples.</a:t>
            </a: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To systematically evaluate VMAF. A set of experiments</a:t>
            </a:r>
            <a:r>
              <a:rPr lang="en-US" baseline="0" dirty="0" smtClean="0"/>
              <a:t> were conducted.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VMAF was compared against a number of other metrics, including Y-PSNR, SSIM, </a:t>
            </a:r>
            <a:r>
              <a:rPr lang="en-US" baseline="0" dirty="0" err="1" smtClean="0"/>
              <a:t>Multiscale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FastSSIM</a:t>
            </a:r>
            <a:r>
              <a:rPr lang="en-US" baseline="0" dirty="0" smtClean="0"/>
              <a:t> and PSNR-HVS.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Three public video datasets and one MPEG dataset (JCTVC-W0095) were used for the evaluation. Notice that a subset of the datasets above includes irrelevant distortion types, such as transmission error and packet losses, these were excluded from this evaluation.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The performance was reported in three metrics, SRCC, PCC and RMSE.</a:t>
            </a: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The experimental results were summarized</a:t>
            </a:r>
            <a:r>
              <a:rPr lang="en-US" baseline="0" dirty="0" smtClean="0"/>
              <a:t> in 4 tables, one for each dataset. 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It is reported that VMAF results in better correlation with subjective opinion scores, compared to the other metrics on all four datasets evaluated.</a:t>
            </a: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To give you some intuition, the</a:t>
            </a:r>
            <a:r>
              <a:rPr lang="en-US" baseline="0" dirty="0" smtClean="0"/>
              <a:t> scatter plot between the subjective DMOS score and the predicted score by each of the metric was plotted, for the VQEG HD3 dataset.</a:t>
            </a: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To give you some intuition, the</a:t>
            </a:r>
            <a:r>
              <a:rPr lang="en-US" baseline="0" dirty="0" smtClean="0"/>
              <a:t> scatter plot between the subjective DMOS score and the predicted score by each of the metric was plotted, for the VQEG HD3 dataset.</a:t>
            </a: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To conclude, it is reported that VMAF provides</a:t>
            </a:r>
            <a:r>
              <a:rPr lang="en-US" baseline="0" dirty="0" smtClean="0"/>
              <a:t> better correlation with subjective opinion scores, compared to other objective metrics, including PSNR.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We propose the following use case of VMAF,</a:t>
            </a:r>
            <a:r>
              <a:rPr lang="en-US" baseline="0" dirty="0" smtClean="0"/>
              <a:t> in the context of JVET future codec development: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hangingPunct="0"/>
            <a:r>
              <a:rPr lang="en-US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 BD-rate calculation, as an equalization factor,</a:t>
            </a:r>
            <a:r>
              <a:rPr lang="en-US" sz="11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comparing bitrate savings across codecs.</a:t>
            </a:r>
          </a:p>
          <a:p>
            <a:pPr lvl="0" hangingPunct="0"/>
            <a:r>
              <a:rPr lang="en-US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 BD-rate calculation, when comparing tools that may affect subjective video quality</a:t>
            </a:r>
            <a:r>
              <a:rPr lang="en-US" sz="11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bitrates</a:t>
            </a:r>
            <a:endParaRPr lang="en-US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hangingPunct="0"/>
            <a:r>
              <a:rPr lang="en-US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As an alternative to visual inspection, when the latter is too expensive to conduct.</a:t>
            </a:r>
          </a:p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We propose to continue evaluating VMAF in the context of JVET and future video codec development work.</a:t>
            </a: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Orange</a:t>
            </a:r>
            <a:r>
              <a:rPr lang="en-US" baseline="0" dirty="0" smtClean="0"/>
              <a:t> is the New Black. This bright scene achieves a PSNR of 37.3 </a:t>
            </a:r>
            <a:r>
              <a:rPr lang="en-US" baseline="0" dirty="0" err="1" smtClean="0"/>
              <a:t>dB.</a:t>
            </a: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In contrast,</a:t>
            </a:r>
            <a:r>
              <a:rPr lang="en-US" baseline="0" dirty="0" smtClean="0"/>
              <a:t> </a:t>
            </a:r>
            <a:r>
              <a:rPr lang="en-US" dirty="0" smtClean="0"/>
              <a:t>a dark scene from Breaking</a:t>
            </a:r>
            <a:r>
              <a:rPr lang="en-US" baseline="0" dirty="0" smtClean="0"/>
              <a:t> Bad, PSNR of 32.9 </a:t>
            </a:r>
            <a:r>
              <a:rPr lang="en-US" baseline="0" dirty="0" err="1" smtClean="0"/>
              <a:t>dB.</a:t>
            </a:r>
            <a:r>
              <a:rPr lang="en-US" baseline="0" dirty="0" smtClean="0"/>
              <a:t> 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More than 4 dB difference. Would you rate the subjective quality rather differently from the previous example?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Any one sitting close to the screen can make a subjective evaluation of their qualities. If you can’t see very clearly, you can find me over the break and I will show it on my monitor.</a:t>
            </a: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T</a:t>
            </a:r>
            <a:r>
              <a:rPr lang="en-US" baseline="0" dirty="0" smtClean="0"/>
              <a:t>he previous examples expose some “well-known” limitations on using PSNR as a predictor for subjective video quality,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and provides some motivation for our work. Essentially, we are trying to design a video quality metric, that</a:t>
            </a:r>
            <a:r>
              <a:rPr lang="is-IS" baseline="0" dirty="0" smtClean="0"/>
              <a:t>…</a:t>
            </a:r>
          </a:p>
          <a:p>
            <a:pPr lvl="0" rtl="0">
              <a:spcBef>
                <a:spcPts val="0"/>
              </a:spcBef>
              <a:buNone/>
            </a:pPr>
            <a:endParaRPr lang="is-I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is-IS" baseline="0" dirty="0" smtClean="0"/>
              <a:t>We also speicifically targeting at two use case, 1) compression artifacts and 2) scaling artifacts.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Here is high-level view of VMAF training and prediction process.</a:t>
            </a:r>
            <a:r>
              <a:rPr lang="en-US" baseline="0" dirty="0" smtClean="0"/>
              <a:t> </a:t>
            </a:r>
            <a:r>
              <a:rPr lang="en-US" dirty="0" smtClean="0"/>
              <a:t>VMAF is a full-reference metric, so it takes the input of a pair of reference and distorted videos.</a:t>
            </a:r>
          </a:p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F</a:t>
            </a:r>
            <a:r>
              <a:rPr lang="en-US" baseline="0" dirty="0" smtClean="0"/>
              <a:t>or each video pair, a number of ‘elementary quality metrics’ are extracted: 1) visual information fidelity (VIF) at 4 scales, 2) Detail loss measure (DLM) and 3) a simple temporal information (TI) to account for video. These elementary metrics were chosen among other candidates through iterations of testing and validation.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baseline="0" dirty="0" smtClean="0"/>
              <a:t>For training, we collected a set of these video pairs and perform subjective user study. The study was conducted in a standard living room environment, and the test methodology was use DSIS. DMOS scores were extracted as the ground-truth data. The scores were then used to train a SVM model.</a:t>
            </a:r>
          </a:p>
          <a:p>
            <a:pPr lvl="0" rtl="0">
              <a:spcBef>
                <a:spcPts val="0"/>
              </a:spcBef>
              <a:buNone/>
            </a:pPr>
            <a:endParaRPr lang="en-US" baseline="0" dirty="0" smtClean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etflix Dark Grey + Red Stack">
    <p:bg>
      <p:bgPr>
        <a:solidFill>
          <a:srgbClr val="221F1F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hape 11"/>
          <p:cNvPicPr preferRelativeResize="0"/>
          <p:nvPr/>
        </p:nvPicPr>
        <p:blipFill rotWithShape="1">
          <a:blip r:embed="rId2">
            <a:alphaModFix/>
          </a:blip>
          <a:srcRect l="17877" t="3814" b="3823"/>
          <a:stretch/>
        </p:blipFill>
        <p:spPr>
          <a:xfrm>
            <a:off x="-139475" y="0"/>
            <a:ext cx="6477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Content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 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23475" y="-167475"/>
            <a:ext cx="668249" cy="5452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s: V2">
    <p:bg>
      <p:bgPr>
        <a:solidFill>
          <a:srgbClr val="221F1F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hape 15"/>
          <p:cNvPicPr preferRelativeResize="0"/>
          <p:nvPr/>
        </p:nvPicPr>
        <p:blipFill rotWithShape="1">
          <a:blip r:embed="rId2">
            <a:alphaModFix/>
          </a:blip>
          <a:srcRect l="17877" t="3814" b="3823"/>
          <a:stretch/>
        </p:blipFill>
        <p:spPr>
          <a:xfrm>
            <a:off x="-139475" y="0"/>
            <a:ext cx="6477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hape 16"/>
          <p:cNvSpPr txBox="1"/>
          <p:nvPr/>
        </p:nvSpPr>
        <p:spPr>
          <a:xfrm>
            <a:off x="1131150" y="707175"/>
            <a:ext cx="5962200" cy="51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F5F5F1"/>
                </a:solidFill>
              </a:rPr>
              <a:t>Contents.</a:t>
            </a:r>
          </a:p>
        </p:txBody>
      </p:sp>
      <p:sp>
        <p:nvSpPr>
          <p:cNvPr id="17" name="Shape 17"/>
          <p:cNvSpPr txBox="1"/>
          <p:nvPr/>
        </p:nvSpPr>
        <p:spPr>
          <a:xfrm>
            <a:off x="696125" y="1580401"/>
            <a:ext cx="4830000" cy="342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This is what a content page 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Could look like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Purpose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History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Strategic context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Assignment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Our challenge to you</a:t>
            </a: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Deliverables</a:t>
            </a:r>
          </a:p>
          <a:p>
            <a:pPr lvl="0" algn="l" rtl="0">
              <a:spcBef>
                <a:spcPts val="0"/>
              </a:spcBef>
              <a:buNone/>
            </a:pPr>
            <a:endParaRPr>
              <a:solidFill>
                <a:srgbClr val="F5F5F1"/>
              </a:solidFill>
            </a:endParaRPr>
          </a:p>
          <a:p>
            <a:pPr marL="457200" lvl="0" indent="-228600" algn="l" rtl="0">
              <a:spcBef>
                <a:spcPts val="0"/>
              </a:spcBef>
              <a:buClr>
                <a:srgbClr val="F5F5F1"/>
              </a:buClr>
              <a:buChar char="●"/>
            </a:pPr>
            <a:r>
              <a:rPr lang="en">
                <a:solidFill>
                  <a:srgbClr val="F5F5F1"/>
                </a:solidFill>
              </a:rPr>
              <a:t>Appendix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Blank">
    <p:bg>
      <p:bgPr>
        <a:solidFill>
          <a:srgbClr val="F5F5F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Divider">
    <p:bg>
      <p:bgPr>
        <a:solidFill>
          <a:srgbClr val="221F1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o Slide">
    <p:bg>
      <p:bgPr>
        <a:solidFill>
          <a:srgbClr val="000000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ption">
    <p:bg>
      <p:bgPr>
        <a:solidFill>
          <a:srgbClr val="000000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Shape 22"/>
          <p:cNvPicPr preferRelativeResize="0"/>
          <p:nvPr/>
        </p:nvPicPr>
        <p:blipFill rotWithShape="1">
          <a:blip r:embed="rId2">
            <a:alphaModFix/>
          </a:blip>
          <a:srcRect l="1638" t="3866" r="1434" b="4933"/>
          <a:stretch/>
        </p:blipFill>
        <p:spPr>
          <a:xfrm>
            <a:off x="-76200" y="-95249"/>
            <a:ext cx="9393348" cy="523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ption 2">
    <p:bg>
      <p:bgPr>
        <a:solidFill>
          <a:srgbClr val="000000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hape 24"/>
          <p:cNvPicPr preferRelativeResize="0"/>
          <p:nvPr/>
        </p:nvPicPr>
        <p:blipFill rotWithShape="1">
          <a:blip r:embed="rId2">
            <a:alphaModFix/>
          </a:blip>
          <a:srcRect l="1273" t="4216" b="4124"/>
          <a:stretch/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SzPct val="100000"/>
              <a:defRPr sz="3000"/>
            </a:lvl1pPr>
            <a:lvl2pPr lvl="1">
              <a:spcBef>
                <a:spcPts val="480"/>
              </a:spcBef>
              <a:buSzPct val="100000"/>
              <a:defRPr sz="2400"/>
            </a:lvl2pPr>
            <a:lvl3pPr lvl="2">
              <a:spcBef>
                <a:spcPts val="480"/>
              </a:spcBef>
              <a:buSzPct val="100000"/>
              <a:defRPr sz="2400"/>
            </a:lvl3pPr>
            <a:lvl4pPr lvl="3">
              <a:spcBef>
                <a:spcPts val="360"/>
              </a:spcBef>
              <a:buSzPct val="100000"/>
              <a:defRPr sz="1800"/>
            </a:lvl4pPr>
            <a:lvl5pPr lvl="4">
              <a:spcBef>
                <a:spcPts val="360"/>
              </a:spcBef>
              <a:buSzPct val="100000"/>
              <a:defRPr sz="1800"/>
            </a:lvl5pPr>
            <a:lvl6pPr lvl="5">
              <a:spcBef>
                <a:spcPts val="360"/>
              </a:spcBef>
              <a:buSzPct val="100000"/>
              <a:defRPr sz="1800"/>
            </a:lvl6pPr>
            <a:lvl7pPr lvl="6">
              <a:spcBef>
                <a:spcPts val="360"/>
              </a:spcBef>
              <a:buSzPct val="100000"/>
              <a:defRPr sz="1800"/>
            </a:lvl7pPr>
            <a:lvl8pPr lvl="7">
              <a:spcBef>
                <a:spcPts val="360"/>
              </a:spcBef>
              <a:buSzPct val="100000"/>
              <a:defRPr sz="1800"/>
            </a:lvl8pPr>
            <a:lvl9pPr lvl="8">
              <a:spcBef>
                <a:spcPts val="36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sz="36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github.com/xiph/daala/tree/master/tools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hyperlink" Target="https://github.com/Netflix/vmaf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1F1F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ctrTitle" idx="4294967295"/>
          </p:nvPr>
        </p:nvSpPr>
        <p:spPr>
          <a:xfrm>
            <a:off x="574475" y="1368367"/>
            <a:ext cx="77724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24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JVET-D0082</a:t>
            </a:r>
            <a:r>
              <a:rPr lang="en-US" sz="24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 (AHG9)</a:t>
            </a:r>
            <a:endParaRPr lang="en" sz="2400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algn="l" rtl="0">
              <a:spcBef>
                <a:spcPts val="0"/>
              </a:spcBef>
              <a:buNone/>
            </a:pPr>
            <a:r>
              <a:rPr lang="en" sz="38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VMAF - Video Quality Metric Alternative to PSNR</a:t>
            </a:r>
          </a:p>
        </p:txBody>
      </p:sp>
      <p:pic>
        <p:nvPicPr>
          <p:cNvPr id="30" name="Shape 30" descr="Netflix_Logo_RGB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19450" y="3717242"/>
            <a:ext cx="1296569" cy="729298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/>
          <p:nvPr/>
        </p:nvSpPr>
        <p:spPr>
          <a:xfrm>
            <a:off x="574474" y="3752619"/>
            <a:ext cx="5255399" cy="54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50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Zhi Li, Andrey Norkin, Anne Aaron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50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Video Algorithms, Netflix</a:t>
            </a:r>
          </a:p>
        </p:txBody>
      </p:sp>
      <p:cxnSp>
        <p:nvCxnSpPr>
          <p:cNvPr id="32" name="Shape 32"/>
          <p:cNvCxnSpPr/>
          <p:nvPr/>
        </p:nvCxnSpPr>
        <p:spPr>
          <a:xfrm>
            <a:off x="574475" y="3901300"/>
            <a:ext cx="1199" cy="361199"/>
          </a:xfrm>
          <a:prstGeom prst="straightConnector1">
            <a:avLst/>
          </a:prstGeom>
          <a:noFill/>
          <a:ln w="19050" cap="flat" cmpd="sng">
            <a:solidFill>
              <a:srgbClr val="E50914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vmafdiagram.png"/>
          <p:cNvPicPr preferRelativeResize="0"/>
          <p:nvPr/>
        </p:nvPicPr>
        <p:blipFill rotWithShape="1">
          <a:blip r:embed="rId3">
            <a:alphaModFix/>
          </a:blip>
          <a:srcRect l="3519" r="14432"/>
          <a:stretch/>
        </p:blipFill>
        <p:spPr>
          <a:xfrm>
            <a:off x="12975" y="0"/>
            <a:ext cx="56266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5715825" y="285750"/>
            <a:ext cx="3428100" cy="234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 b="1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Elementary metrics:</a:t>
            </a:r>
          </a:p>
          <a:p>
            <a:pPr lvl="0" rtl="0">
              <a:spcBef>
                <a:spcPts val="0"/>
              </a:spcBef>
              <a:buNone/>
            </a:pPr>
            <a:endParaRPr lang="en-US" sz="1200" b="1" dirty="0" smtClean="0">
              <a:solidFill>
                <a:srgbClr val="44444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200" b="1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Visual </a:t>
            </a:r>
            <a:r>
              <a:rPr lang="en" sz="1200" b="1" dirty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Information </a:t>
            </a:r>
            <a:r>
              <a:rPr lang="en" sz="1200" b="1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Fidelity</a:t>
            </a:r>
            <a:r>
              <a:rPr lang="en-US" sz="1200" b="1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 (VIF)</a:t>
            </a:r>
            <a:endParaRPr lang="en" sz="1200" b="1" dirty="0">
              <a:solidFill>
                <a:srgbClr val="44444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000" dirty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H. Sheikh and A. Bovik, “Image Information and Visual Quality,” IEEE Transactions on Image Processing, vol. 15, no. 2, pp. 430–444, Feb. 2006.</a:t>
            </a:r>
          </a:p>
          <a:p>
            <a:pPr lvl="0" rtl="0">
              <a:spcBef>
                <a:spcPts val="0"/>
              </a:spcBef>
              <a:buNone/>
            </a:pPr>
            <a:endParaRPr sz="1200" dirty="0">
              <a:solidFill>
                <a:srgbClr val="44444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200" b="1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Detail Loss </a:t>
            </a:r>
            <a:r>
              <a:rPr lang="en" sz="1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Measure</a:t>
            </a:r>
            <a:r>
              <a:rPr lang="en-US" sz="1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 (DLM)</a:t>
            </a:r>
            <a:endParaRPr lang="en" sz="1200" b="1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>
              <a:spcBef>
                <a:spcPts val="0"/>
              </a:spcBef>
              <a:buNone/>
            </a:pPr>
            <a:r>
              <a:rPr lang="en" sz="1000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S. Li, F. Zhang, L. Ma, and K. Ngan, “Image Quality Assessment by Separately Evaluating Detail Losses and Additive Impairments,” IEEE Transactions on Multimedia, vol. 13, no. 5, pp. 935–949, Oct. 2011.</a:t>
            </a:r>
          </a:p>
          <a:p>
            <a:pPr lvl="0">
              <a:spcBef>
                <a:spcPts val="0"/>
              </a:spcBef>
              <a:buNone/>
            </a:pPr>
            <a:endParaRPr sz="1200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>
              <a:spcBef>
                <a:spcPts val="0"/>
              </a:spcBef>
              <a:buNone/>
            </a:pPr>
            <a:r>
              <a:rPr lang="en" sz="1200" b="1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Temporal </a:t>
            </a:r>
            <a:r>
              <a:rPr lang="en" sz="1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Information</a:t>
            </a:r>
            <a:r>
              <a:rPr lang="en-US" sz="1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 (TI)</a:t>
            </a:r>
            <a:endParaRPr lang="en" sz="1200" b="1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000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Average absolute pixel difference for the luminance component between adjacent </a:t>
            </a:r>
            <a:r>
              <a:rPr lang="en" sz="1000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frames</a:t>
            </a:r>
            <a:endParaRPr lang="en-US" sz="1000" dirty="0" smtClean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-US" sz="1000" dirty="0" smtClean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-US" sz="1000" dirty="0" smtClean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-US" sz="1000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-US" sz="1000" dirty="0" smtClean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-US" sz="1000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/>
            <a:r>
              <a:rPr lang="en-US" sz="1200" b="1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Subjective Data for Training:</a:t>
            </a:r>
          </a:p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r>
              <a:rPr lang="en-US" sz="1200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Standard living room environment</a:t>
            </a:r>
          </a:p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r>
              <a:rPr lang="en-US" sz="1200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Test methodology: DSIS</a:t>
            </a:r>
          </a:p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r>
              <a:rPr lang="en-US" sz="1200" dirty="0" smtClean="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rPr>
              <a:t>DMOS scores as ground truth data</a:t>
            </a:r>
            <a:endParaRPr lang="en-US" sz="1200" b="1" dirty="0">
              <a:solidFill>
                <a:srgbClr val="44444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spcBef>
                <a:spcPts val="0"/>
              </a:spcBef>
              <a:buNone/>
            </a:pPr>
            <a:endParaRPr lang="en" sz="1000" dirty="0">
              <a:solidFill>
                <a:srgbClr val="221F1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000" b="1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Samples.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Pair 1:</a:t>
            </a:r>
            <a:endParaRPr lang="en" sz="3000" b="1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499460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PSNR 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r>
              <a:rPr lang="en-US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7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dB</a:t>
            </a:r>
            <a:r>
              <a:rPr lang="en" sz="1600" dirty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, VMAF </a:t>
            </a:r>
            <a:r>
              <a:rPr lang="en-US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71.1</a:t>
            </a:r>
            <a:endParaRPr lang="en" sz="1600" dirty="0">
              <a:solidFill>
                <a:schemeClr val="bg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923383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PSNR 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r>
              <a:rPr lang="en-US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9</a:t>
            </a:r>
            <a:r>
              <a:rPr lang="en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dB</a:t>
            </a:r>
            <a:r>
              <a:rPr lang="en" sz="16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, VMAF </a:t>
            </a: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70.2</a:t>
            </a:r>
            <a:endParaRPr lang="en" sz="1600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42418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Pair 2:</a:t>
            </a:r>
            <a:endParaRPr lang="en" sz="3000" b="1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93682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PSNR </a:t>
            </a:r>
            <a:r>
              <a:rPr lang="en" sz="1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37.3</a:t>
            </a:r>
            <a:r>
              <a:rPr lang="en" sz="16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 dB, </a:t>
            </a:r>
            <a:r>
              <a:rPr lang="en" sz="1600" dirty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VMAF 78.4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PSNR </a:t>
            </a:r>
            <a:r>
              <a:rPr lang="en" sz="1600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32.3</a:t>
            </a:r>
            <a:r>
              <a:rPr lang="en" sz="16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 dB, </a:t>
            </a:r>
            <a:r>
              <a:rPr lang="en" sz="16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VMAF 81.5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Pair 3:</a:t>
            </a:r>
            <a:endParaRPr lang="en" sz="3000" b="1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93682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PSNR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29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dB, VMAF </a:t>
            </a:r>
            <a:r>
              <a:rPr lang="en-US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20.4</a:t>
            </a:r>
            <a:endParaRPr lang="en" sz="1600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895806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3"/>
          <p:cNvSpPr txBox="1"/>
          <p:nvPr/>
        </p:nvSpPr>
        <p:spPr>
          <a:xfrm>
            <a:off x="1131150" y="1428750"/>
            <a:ext cx="6789600" cy="28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Motivation</a:t>
            </a: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What is VMAF?</a:t>
            </a: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Samples</a:t>
            </a: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Experimental results</a:t>
            </a: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Proposed use cases in JVET context</a:t>
            </a:r>
          </a:p>
          <a:p>
            <a:pPr marL="457200" indent="-342900">
              <a:lnSpc>
                <a:spcPct val="140000"/>
              </a:lnSpc>
              <a:buClr>
                <a:srgbClr val="E50914"/>
              </a:buClr>
              <a:buSzPct val="100000"/>
              <a:buFont typeface="Proxima Nova"/>
              <a:buChar char="●"/>
            </a:pPr>
            <a:endParaRPr lang="en-US" sz="1600" dirty="0" smtClean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indent="-342900">
              <a:lnSpc>
                <a:spcPct val="140000"/>
              </a:lnSpc>
              <a:buClr>
                <a:srgbClr val="E50914"/>
              </a:buClr>
              <a:buSzPct val="100000"/>
              <a:buFont typeface="Proxima Nova"/>
              <a:buChar char="●"/>
            </a:pPr>
            <a:endParaRPr lang="en" sz="1600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endParaRPr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40000"/>
              </a:lnSpc>
              <a:spcBef>
                <a:spcPts val="0"/>
              </a:spcBef>
              <a:buNone/>
            </a:pPr>
            <a:endParaRPr sz="13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3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" name="Shape 37"/>
          <p:cNvSpPr txBox="1"/>
          <p:nvPr/>
        </p:nvSpPr>
        <p:spPr>
          <a:xfrm>
            <a:off x="1131150" y="679650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Outline.</a:t>
            </a:r>
            <a:endParaRPr lang="en" sz="3200" b="1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506898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58110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PSNR</a:t>
            </a: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29</a:t>
            </a: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dB, VMAF </a:t>
            </a:r>
            <a:r>
              <a:rPr lang="en-US" sz="1600" dirty="0" smtClean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69.8</a:t>
            </a:r>
            <a:endParaRPr lang="en" sz="1600" dirty="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510338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/>
        </p:nvSpPr>
        <p:spPr>
          <a:xfrm>
            <a:off x="1131150" y="676905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Experiments.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673950" y="1325080"/>
            <a:ext cx="6789600" cy="28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●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Other quality metrics for comparison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Y-PSNR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SSIM*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Multiscale FastSSIM*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PSNR-HVS*</a:t>
            </a:r>
          </a:p>
          <a:p>
            <a:pPr marL="457200" lvl="0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●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Datasets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VQEG HD3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LIVE Video Database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buFont typeface="Proxima Nova"/>
              <a:buChar char="○"/>
            </a:pP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LIVE Mobile Database</a:t>
            </a:r>
          </a:p>
          <a:p>
            <a:pPr marL="914400" lvl="1" indent="-228600" rtl="0">
              <a:spcBef>
                <a:spcPts val="0"/>
              </a:spcBef>
              <a:buClr>
                <a:schemeClr val="dk1"/>
              </a:buClr>
              <a:buFont typeface="Proxima Nova"/>
              <a:buChar char="○"/>
            </a:pPr>
            <a:r>
              <a:rPr lang="en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SHVC Verification Dataset (JCTVC-W0095)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Char char="●"/>
            </a:pPr>
            <a:r>
              <a:rPr lang="en" sz="1800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Scores reported</a:t>
            </a:r>
          </a:p>
          <a:p>
            <a:pPr marL="914400" lvl="1" indent="-228600" rtl="0">
              <a:spcBef>
                <a:spcPts val="0"/>
              </a:spcBef>
              <a:buClr>
                <a:schemeClr val="dk1"/>
              </a:buClr>
              <a:buFont typeface="Proxima Nova"/>
              <a:buChar char="○"/>
            </a:pPr>
            <a:r>
              <a:rPr lang="en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Spearman’s Rank Correlation Coefficient (SRCC)</a:t>
            </a:r>
          </a:p>
          <a:p>
            <a:pPr marL="914400" lvl="1" indent="-228600" rtl="0">
              <a:spcBef>
                <a:spcPts val="0"/>
              </a:spcBef>
              <a:buClr>
                <a:schemeClr val="dk1"/>
              </a:buClr>
              <a:buFont typeface="Proxima Nova"/>
              <a:buChar char="○"/>
            </a:pPr>
            <a:r>
              <a:rPr lang="en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Pearson’s Correlation Coefficient (PCC)</a:t>
            </a:r>
          </a:p>
          <a:p>
            <a:pPr marL="914400" lvl="1" indent="-228600" rtl="0">
              <a:spcBef>
                <a:spcPts val="0"/>
              </a:spcBef>
              <a:buClr>
                <a:schemeClr val="dk1"/>
              </a:buClr>
              <a:buFont typeface="Proxima Nova"/>
              <a:buChar char="○"/>
            </a:pPr>
            <a:r>
              <a:rPr lang="en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Root Mean-Squared Error (RMSE)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5061700" y="4611775"/>
            <a:ext cx="3895500" cy="32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*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https://github.com/xiph/daala/tree/master/tools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/>
        </p:nvSpPr>
        <p:spPr>
          <a:xfrm>
            <a:off x="1131150" y="676905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Results.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032491"/>
              </p:ext>
            </p:extLst>
          </p:nvPr>
        </p:nvGraphicFramePr>
        <p:xfrm>
          <a:off x="544311" y="1712404"/>
          <a:ext cx="3678217" cy="18287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36033"/>
                <a:gridCol w="824713"/>
                <a:gridCol w="775229"/>
                <a:gridCol w="742242"/>
              </a:tblGrid>
              <a:tr h="21625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SRCC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RMSE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Y-PSNR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0.738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0.621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FastSSIM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0.415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PSNR-HVS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0.580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VMAF v0.3.2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0.928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0.939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0.374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44310" y="3588808"/>
            <a:ext cx="3678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VQEGHD3 </a:t>
            </a:r>
          </a:p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(Streaming-relevant impairments)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694063"/>
              </p:ext>
            </p:extLst>
          </p:nvPr>
        </p:nvGraphicFramePr>
        <p:xfrm>
          <a:off x="4853262" y="1712404"/>
          <a:ext cx="3678217" cy="18287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36033"/>
                <a:gridCol w="824713"/>
                <a:gridCol w="775229"/>
                <a:gridCol w="742242"/>
              </a:tblGrid>
              <a:tr h="21625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SRCC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RMSE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Y-PSNR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0.394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16.934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12.340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FastSSIM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13.691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PSNR-HVS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13.213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VMAF v0.3.2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0.667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0.635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12.589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853261" y="3588808"/>
            <a:ext cx="3678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LIVE Video</a:t>
            </a:r>
          </a:p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(Compression-relevant impairments)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864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/>
        </p:nvSpPr>
        <p:spPr>
          <a:xfrm>
            <a:off x="1131150" y="676905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Results.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496072"/>
              </p:ext>
            </p:extLst>
          </p:nvPr>
        </p:nvGraphicFramePr>
        <p:xfrm>
          <a:off x="544311" y="1712404"/>
          <a:ext cx="3678217" cy="18287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36033"/>
                <a:gridCol w="824713"/>
                <a:gridCol w="775229"/>
                <a:gridCol w="742242"/>
              </a:tblGrid>
              <a:tr h="21625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SRCC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RMSE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Y-PSNR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0.643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0.850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0.831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FastSSIM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0.718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PSNR-HVS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0.703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0.722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VMAF v0.3.2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0.879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0.907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0.396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44310" y="3588808"/>
            <a:ext cx="36782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LIVE Mobile Dataset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119531"/>
              </p:ext>
            </p:extLst>
          </p:nvPr>
        </p:nvGraphicFramePr>
        <p:xfrm>
          <a:off x="4853262" y="1712404"/>
          <a:ext cx="3678217" cy="18287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36033"/>
                <a:gridCol w="824713"/>
                <a:gridCol w="775229"/>
                <a:gridCol w="742242"/>
              </a:tblGrid>
              <a:tr h="21625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SRCC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RMSE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Y-PSNR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2.085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0.674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2.180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FastSSIM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3.111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PSNR-HVS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1.586</a:t>
                      </a:r>
                      <a:endParaRPr lang="en-US" dirty="0"/>
                    </a:p>
                  </a:txBody>
                  <a:tcPr/>
                </a:tc>
              </a:tr>
              <a:tr h="2162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VMAF v0.3.2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0.862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0.859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1.405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853261" y="3588808"/>
            <a:ext cx="36782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SHVC Verification Dataset </a:t>
            </a:r>
          </a:p>
          <a:p>
            <a:pPr algn="ct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(JCTVC-W0095, 1920x1080 including SDR/HDR and 8-bit/10-bit)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25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37" name="Shape 137" descr="Screen Shot 2016-10-13 at 1.29.46 PM.png"/>
          <p:cNvPicPr preferRelativeResize="0"/>
          <p:nvPr/>
        </p:nvPicPr>
        <p:blipFill rotWithShape="1">
          <a:blip r:embed="rId3">
            <a:alphaModFix/>
          </a:blip>
          <a:srcRect t="2194" b="49711"/>
          <a:stretch/>
        </p:blipFill>
        <p:spPr>
          <a:xfrm>
            <a:off x="1096375" y="159631"/>
            <a:ext cx="6480824" cy="209612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 txBox="1"/>
          <p:nvPr/>
        </p:nvSpPr>
        <p:spPr>
          <a:xfrm>
            <a:off x="1" y="4532992"/>
            <a:ext cx="9142200" cy="6033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r"/>
            <a:r>
              <a:rPr lang="en" dirty="0"/>
              <a:t>VQEG HD3 </a:t>
            </a:r>
            <a:r>
              <a:rPr lang="en" dirty="0" smtClean="0"/>
              <a:t>Dataset</a:t>
            </a:r>
            <a:r>
              <a:rPr lang="en-US" dirty="0" smtClean="0"/>
              <a:t> </a:t>
            </a:r>
          </a:p>
          <a:p>
            <a:pPr algn="r"/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</a:t>
            </a:r>
            <a:r>
              <a:rPr lang="en-US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Streaming-relevant impairments)</a:t>
            </a:r>
            <a:endParaRPr lang="en-US" dirty="0"/>
          </a:p>
          <a:p>
            <a:pPr lvl="0" algn="ctr">
              <a:spcBef>
                <a:spcPts val="0"/>
              </a:spcBef>
              <a:buNone/>
            </a:pPr>
            <a:endParaRPr lang="en" sz="1800" dirty="0"/>
          </a:p>
        </p:txBody>
      </p:sp>
      <p:sp>
        <p:nvSpPr>
          <p:cNvPr id="2" name="Rectangle 1"/>
          <p:cNvSpPr>
            <a:spLocks/>
          </p:cNvSpPr>
          <p:nvPr/>
        </p:nvSpPr>
        <p:spPr>
          <a:xfrm>
            <a:off x="1960150" y="2230501"/>
            <a:ext cx="56089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SSIM</a:t>
            </a:r>
            <a:endParaRPr lang="en-US" sz="1200" b="1" dirty="0"/>
          </a:p>
        </p:txBody>
      </p:sp>
      <p:pic>
        <p:nvPicPr>
          <p:cNvPr id="6" name="Shape 137" descr="Screen Shot 2016-10-13 at 1.29.46 PM.png"/>
          <p:cNvPicPr preferRelativeResize="0"/>
          <p:nvPr/>
        </p:nvPicPr>
        <p:blipFill rotWithShape="1">
          <a:blip r:embed="rId3">
            <a:alphaModFix/>
          </a:blip>
          <a:srcRect t="50052" b="1231"/>
          <a:stretch/>
        </p:blipFill>
        <p:spPr>
          <a:xfrm>
            <a:off x="1096375" y="2436274"/>
            <a:ext cx="6480824" cy="21231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>
            <a:spLocks/>
          </p:cNvSpPr>
          <p:nvPr/>
        </p:nvSpPr>
        <p:spPr>
          <a:xfrm>
            <a:off x="3847133" y="2228006"/>
            <a:ext cx="11509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MS </a:t>
            </a:r>
            <a:r>
              <a:rPr lang="en-US" sz="1200" b="1" dirty="0" err="1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FastSSIM</a:t>
            </a:r>
            <a:endParaRPr lang="en-US" sz="1200" b="1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6105817" y="2245426"/>
            <a:ext cx="97988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PSNR-HVS</a:t>
            </a:r>
            <a:endParaRPr lang="en-US" sz="1200" b="1" dirty="0"/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2753395" y="4516750"/>
            <a:ext cx="110406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VMAF v0.3.2</a:t>
            </a:r>
            <a:endParaRPr lang="en-US" sz="1200" b="1"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5121934" y="4520324"/>
            <a:ext cx="79175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Y-PSNR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54686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3" name="Picture 12" descr="Screen Shot 2016-10-18 at 5.08.5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3"/>
          <a:stretch/>
        </p:blipFill>
        <p:spPr>
          <a:xfrm>
            <a:off x="914400" y="2419350"/>
            <a:ext cx="6819900" cy="2188276"/>
          </a:xfrm>
          <a:prstGeom prst="rect">
            <a:avLst/>
          </a:prstGeom>
        </p:spPr>
      </p:pic>
      <p:pic>
        <p:nvPicPr>
          <p:cNvPr id="12" name="Picture 11" descr="Screen Shot 2016-10-18 at 5.08.5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93"/>
          <a:stretch/>
        </p:blipFill>
        <p:spPr>
          <a:xfrm>
            <a:off x="914400" y="57150"/>
            <a:ext cx="6819900" cy="2188276"/>
          </a:xfrm>
          <a:prstGeom prst="rect">
            <a:avLst/>
          </a:prstGeom>
        </p:spPr>
      </p:pic>
      <p:sp>
        <p:nvSpPr>
          <p:cNvPr id="138" name="Shape 138"/>
          <p:cNvSpPr txBox="1"/>
          <p:nvPr/>
        </p:nvSpPr>
        <p:spPr>
          <a:xfrm>
            <a:off x="1" y="4532992"/>
            <a:ext cx="9142200" cy="6033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r"/>
            <a:r>
              <a:rPr lang="en-US" dirty="0" smtClean="0"/>
              <a:t>SHVC Verification</a:t>
            </a:r>
            <a:r>
              <a:rPr lang="en" dirty="0" smtClean="0"/>
              <a:t> Dataset</a:t>
            </a:r>
            <a:r>
              <a:rPr lang="en-US" dirty="0" smtClean="0"/>
              <a:t> </a:t>
            </a:r>
          </a:p>
          <a:p>
            <a:pPr algn="r"/>
            <a:r>
              <a:rPr lang="en-US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(JCTVC-W0095, 1920x1080 including SDR/HDR and 8-bit/10-bit)</a:t>
            </a:r>
            <a:endParaRPr lang="en-US" dirty="0"/>
          </a:p>
          <a:p>
            <a:pPr lvl="0" algn="ctr">
              <a:spcBef>
                <a:spcPts val="0"/>
              </a:spcBef>
              <a:buNone/>
            </a:pPr>
            <a:endParaRPr lang="en" sz="1800" dirty="0"/>
          </a:p>
        </p:txBody>
      </p:sp>
      <p:sp>
        <p:nvSpPr>
          <p:cNvPr id="2" name="Rectangle 1"/>
          <p:cNvSpPr>
            <a:spLocks/>
          </p:cNvSpPr>
          <p:nvPr/>
        </p:nvSpPr>
        <p:spPr>
          <a:xfrm>
            <a:off x="1960150" y="2230501"/>
            <a:ext cx="56089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SSIM</a:t>
            </a:r>
            <a:endParaRPr lang="en-US" sz="1200" b="1" dirty="0"/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3847133" y="2228006"/>
            <a:ext cx="11509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MS </a:t>
            </a:r>
            <a:r>
              <a:rPr lang="en-US" sz="1200" b="1" dirty="0" err="1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FastSSIM</a:t>
            </a:r>
            <a:endParaRPr lang="en-US" sz="1200" b="1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6105817" y="2245426"/>
            <a:ext cx="97988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PSNR-HVS</a:t>
            </a:r>
            <a:endParaRPr lang="en-US" sz="1200" b="1" dirty="0"/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2753395" y="4516750"/>
            <a:ext cx="110406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VMAF v0.3.2</a:t>
            </a:r>
            <a:endParaRPr lang="en-US" sz="1200" b="1"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5121934" y="4520324"/>
            <a:ext cx="79175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Y-PSNR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012669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/>
        </p:nvSpPr>
        <p:spPr>
          <a:xfrm>
            <a:off x="1131150" y="676905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Conclusion.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673950" y="1325080"/>
            <a:ext cx="6789600" cy="28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●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VMAF correlates better with subjective quality than PSNR</a:t>
            </a:r>
          </a:p>
          <a:p>
            <a:pPr marL="457200" lvl="0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●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Proposed use cases</a:t>
            </a:r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○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BD-rate calculation, comparing across codecs</a:t>
            </a:r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○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BD-rate calculation, comparing coding tools</a:t>
            </a:r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○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Alternative to subjective </a:t>
            </a:r>
            <a:r>
              <a:rPr lang="en" sz="1800" dirty="0" smtClean="0">
                <a:latin typeface="Proxima Nova"/>
                <a:ea typeface="Proxima Nova"/>
                <a:cs typeface="Proxima Nova"/>
                <a:sym typeface="Proxima Nova"/>
              </a:rPr>
              <a:t>testing</a:t>
            </a:r>
            <a:endParaRPr lang="en" sz="18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●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Proposed next step</a:t>
            </a:r>
          </a:p>
          <a:p>
            <a:pPr marL="914400" lvl="1" indent="-342900" rtl="0">
              <a:lnSpc>
                <a:spcPct val="100000"/>
              </a:lnSpc>
              <a:spcBef>
                <a:spcPts val="0"/>
              </a:spcBef>
              <a:buSzPct val="100000"/>
              <a:buFont typeface="Proxima Nova"/>
              <a:buChar char="○"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Evaluate VMAF in the context of JVET and future video codec development work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F_OpenHouse.png"/>
          <p:cNvPicPr>
            <a:picLocks noChangeAspect="1"/>
          </p:cNvPicPr>
          <p:nvPr/>
        </p:nvPicPr>
        <p:blipFill rotWithShape="1">
          <a:blip r:embed="rId3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5"/>
          <a:stretch/>
        </p:blipFill>
        <p:spPr>
          <a:xfrm>
            <a:off x="5209913" y="0"/>
            <a:ext cx="3934087" cy="5132926"/>
          </a:xfrm>
          <a:prstGeom prst="rect">
            <a:avLst/>
          </a:prstGeom>
        </p:spPr>
      </p:pic>
      <p:sp>
        <p:nvSpPr>
          <p:cNvPr id="150" name="Shape 150"/>
          <p:cNvSpPr txBox="1">
            <a:spLocks noGrp="1"/>
          </p:cNvSpPr>
          <p:nvPr>
            <p:ph type="ctrTitle" idx="4294967295"/>
          </p:nvPr>
        </p:nvSpPr>
        <p:spPr>
          <a:xfrm>
            <a:off x="1249950" y="1215967"/>
            <a:ext cx="7772400" cy="1159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Thank you. </a:t>
            </a:r>
          </a:p>
          <a:p>
            <a:pPr lvl="0" algn="l" rtl="0">
              <a:spcBef>
                <a:spcPts val="0"/>
              </a:spcBef>
              <a:buNone/>
            </a:pPr>
            <a:endParaRPr sz="4200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1" name="Shape 151" descr="Netflix_Logo_RG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47675" y="4181624"/>
            <a:ext cx="1213222" cy="682423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>
            <a:spLocks noGrp="1"/>
          </p:cNvSpPr>
          <p:nvPr>
            <p:ph type="ctrTitle" idx="4294967295"/>
          </p:nvPr>
        </p:nvSpPr>
        <p:spPr>
          <a:xfrm>
            <a:off x="1249950" y="1520767"/>
            <a:ext cx="6629812" cy="1159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20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Find </a:t>
            </a:r>
            <a:r>
              <a:rPr lang="en" sz="20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me </a:t>
            </a:r>
            <a:r>
              <a:rPr lang="en" sz="20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for </a:t>
            </a:r>
            <a:r>
              <a:rPr lang="en" sz="2000" dirty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a </a:t>
            </a:r>
            <a:r>
              <a:rPr lang="en" sz="20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demo</a:t>
            </a:r>
            <a:r>
              <a:rPr lang="en" sz="24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endParaRPr lang="en" sz="2400" dirty="0">
              <a:solidFill>
                <a:srgbClr val="F5F5F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5952" y="3355615"/>
            <a:ext cx="1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3943350"/>
            <a:ext cx="3288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Open-source project at:</a:t>
            </a:r>
          </a:p>
          <a:p>
            <a:r>
              <a:rPr lang="en-US" sz="1800" dirty="0" smtClean="0">
                <a:solidFill>
                  <a:schemeClr val="bg1"/>
                </a:solidFill>
                <a:hlinkClick r:id="rId5"/>
              </a:rPr>
              <a:t>https</a:t>
            </a:r>
            <a:r>
              <a:rPr lang="en-US" sz="1800" dirty="0">
                <a:solidFill>
                  <a:schemeClr val="bg1"/>
                </a:solidFill>
                <a:hlinkClick r:id="rId5"/>
              </a:rPr>
              <a:t>://github.com/Netflix/</a:t>
            </a:r>
            <a:r>
              <a:rPr lang="en-US" sz="1800" dirty="0" smtClean="0">
                <a:solidFill>
                  <a:schemeClr val="bg1"/>
                </a:solidFill>
                <a:hlinkClick r:id="rId5"/>
              </a:rPr>
              <a:t>vmaf</a:t>
            </a:r>
            <a:endParaRPr 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/>
        </p:nvSpPr>
        <p:spPr>
          <a:xfrm>
            <a:off x="1131150" y="438150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Ways to measure video quality.</a:t>
            </a:r>
          </a:p>
        </p:txBody>
      </p:sp>
      <p:grpSp>
        <p:nvGrpSpPr>
          <p:cNvPr id="38" name="Shape 38"/>
          <p:cNvGrpSpPr/>
          <p:nvPr/>
        </p:nvGrpSpPr>
        <p:grpSpPr>
          <a:xfrm>
            <a:off x="1124950" y="1394049"/>
            <a:ext cx="2685050" cy="2015901"/>
            <a:chOff x="134350" y="1717449"/>
            <a:chExt cx="2685050" cy="2015901"/>
          </a:xfrm>
        </p:grpSpPr>
        <p:pic>
          <p:nvPicPr>
            <p:cNvPr id="39" name="Shape 39" descr="subjectivetest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34350" y="1717449"/>
              <a:ext cx="2685050" cy="17725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" name="Shape 40"/>
            <p:cNvSpPr txBox="1"/>
            <p:nvPr/>
          </p:nvSpPr>
          <p:spPr>
            <a:xfrm>
              <a:off x="134350" y="3409950"/>
              <a:ext cx="2685050" cy="3234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1600" b="1" dirty="0">
                  <a:solidFill>
                    <a:srgbClr val="E50914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Visual Inspection</a:t>
              </a:r>
            </a:p>
          </p:txBody>
        </p:sp>
      </p:grpSp>
      <p:sp>
        <p:nvSpPr>
          <p:cNvPr id="41" name="Shape 41"/>
          <p:cNvSpPr txBox="1"/>
          <p:nvPr/>
        </p:nvSpPr>
        <p:spPr>
          <a:xfrm>
            <a:off x="4861649" y="3086550"/>
            <a:ext cx="2869201" cy="32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600" b="1" dirty="0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Objective Quality Metrics: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600" b="1" dirty="0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PSNR, SSIM, etc.</a:t>
            </a:r>
          </a:p>
          <a:p>
            <a:pPr lvl="0" algn="ctr" rtl="0">
              <a:spcBef>
                <a:spcPts val="0"/>
              </a:spcBef>
              <a:buNone/>
            </a:pPr>
            <a:endParaRPr sz="1600" b="1" dirty="0">
              <a:solidFill>
                <a:srgbClr val="E5091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61649" y="1367800"/>
            <a:ext cx="3063151" cy="1862750"/>
            <a:chOff x="4861649" y="1367800"/>
            <a:chExt cx="3063151" cy="1862750"/>
          </a:xfrm>
        </p:grpSpPr>
        <p:pic>
          <p:nvPicPr>
            <p:cNvPr id="42" name="Shape 42" descr="HEVCperformance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861649" y="1367800"/>
              <a:ext cx="2855537" cy="17987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Shape 43"/>
            <p:cNvSpPr txBox="1"/>
            <p:nvPr/>
          </p:nvSpPr>
          <p:spPr>
            <a:xfrm>
              <a:off x="6575100" y="2952750"/>
              <a:ext cx="1349700" cy="2778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" sz="800" dirty="0"/>
                <a:t>[Ohm, et al., 2012]</a:t>
              </a:r>
            </a:p>
          </p:txBody>
        </p:sp>
      </p:grpSp>
      <p:sp>
        <p:nvSpPr>
          <p:cNvPr id="9" name="Shape 73"/>
          <p:cNvSpPr txBox="1"/>
          <p:nvPr/>
        </p:nvSpPr>
        <p:spPr>
          <a:xfrm>
            <a:off x="1131150" y="3573150"/>
            <a:ext cx="7022250" cy="143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In video codec standardization, PSNR has been extensively used</a:t>
            </a:r>
          </a:p>
          <a:p>
            <a:pPr marL="914400" lvl="1" indent="-342900">
              <a:lnSpc>
                <a:spcPct val="140000"/>
              </a:lnSpc>
              <a:buClr>
                <a:schemeClr val="dk1"/>
              </a:buClr>
              <a:buSzPct val="100000"/>
              <a:buFont typeface="Proxima Nova"/>
              <a:buChar char="○"/>
            </a:pPr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In-loop optimization, equivalent to SSD</a:t>
            </a:r>
            <a:endParaRPr lang="en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42900">
              <a:lnSpc>
                <a:spcPct val="140000"/>
              </a:lnSpc>
              <a:buClr>
                <a:schemeClr val="dk1"/>
              </a:buClr>
              <a:buSzPct val="100000"/>
              <a:buFont typeface="Proxima Nova"/>
              <a:buChar char="○"/>
            </a:pPr>
            <a:r>
              <a:rPr lang="en-US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Reporting overall performance, in BD rate calculation as equalization factor</a:t>
            </a:r>
          </a:p>
          <a:p>
            <a:pPr marL="457200" lvl="1" indent="-342900">
              <a:lnSpc>
                <a:spcPct val="140000"/>
              </a:lnSpc>
              <a:buClr>
                <a:srgbClr val="E50914"/>
              </a:buClr>
              <a:buSzPct val="100000"/>
              <a:buFont typeface="Proxima Nova"/>
              <a:buChar char="●"/>
            </a:pPr>
            <a:endParaRPr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40000"/>
              </a:lnSpc>
              <a:spcBef>
                <a:spcPts val="0"/>
              </a:spcBef>
              <a:buNone/>
            </a:pPr>
            <a:endParaRPr sz="13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3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47675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PSNR 3</a:t>
            </a:r>
            <a:r>
              <a:rPr lang="en-US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7</a:t>
            </a: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r>
              <a:rPr lang="en" sz="1600" dirty="0" smtClean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dB</a:t>
            </a:r>
            <a:endParaRPr lang="en" sz="1600" dirty="0">
              <a:solidFill>
                <a:srgbClr val="0080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285123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/>
        </p:nvSpPr>
        <p:spPr>
          <a:xfrm>
            <a:off x="457200" y="4463550"/>
            <a:ext cx="8229600" cy="47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PSNR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3</a:t>
            </a: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r>
              <a:rPr lang="en-US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9</a:t>
            </a:r>
            <a:r>
              <a:rPr lang="en" sz="1600" dirty="0" smtClean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1600" dirty="0" smtClean="0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dB</a:t>
            </a:r>
            <a:endParaRPr lang="en" sz="1600" dirty="0">
              <a:solidFill>
                <a:srgbClr val="0080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221023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1131150" y="895350"/>
            <a:ext cx="65997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Design a </a:t>
            </a:r>
            <a:r>
              <a:rPr lang="en-US" sz="3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perceptual video </a:t>
            </a:r>
            <a:r>
              <a:rPr lang="en" sz="3200" b="1" dirty="0" smtClean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quality </a:t>
            </a:r>
            <a:r>
              <a:rPr lang="en" sz="3200" b="1" dirty="0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metric.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1131150" y="2000725"/>
            <a:ext cx="7098450" cy="28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indent="-342900">
              <a:lnSpc>
                <a:spcPct val="140000"/>
              </a:lnSpc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Consistent </a:t>
            </a:r>
            <a:r>
              <a:rPr lang="en-US" sz="1600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prediction </a:t>
            </a:r>
            <a:r>
              <a:rPr lang="en" sz="1600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across </a:t>
            </a:r>
            <a:r>
              <a:rPr lang="en-US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different contents</a:t>
            </a:r>
          </a:p>
          <a:p>
            <a:pPr marL="457200" indent="-342900">
              <a:lnSpc>
                <a:spcPct val="140000"/>
              </a:lnSpc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Consistent prediction across different impairments</a:t>
            </a:r>
            <a:endParaRPr lang="en" sz="16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rtl="0">
              <a:lnSpc>
                <a:spcPct val="140000"/>
              </a:lnSpc>
              <a:spcBef>
                <a:spcPts val="0"/>
              </a:spcBef>
              <a:buClr>
                <a:srgbClr val="E50914"/>
              </a:buClr>
              <a:buSzPct val="100000"/>
              <a:buFont typeface="Proxima Nova"/>
              <a:buChar char="●"/>
            </a:pPr>
            <a:r>
              <a:rPr lang="en-US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Target for two types of impairments:</a:t>
            </a:r>
            <a:endParaRPr lang="en" sz="1600" dirty="0" smtClean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42900" rtl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Char char="○"/>
            </a:pPr>
            <a:r>
              <a:rPr lang="en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Compression artifacts</a:t>
            </a:r>
          </a:p>
          <a:p>
            <a:pPr marL="914400" lvl="1" indent="-342900" rtl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Char char="○"/>
            </a:pPr>
            <a:r>
              <a:rPr lang="en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Scaling artifacts</a:t>
            </a:r>
            <a:r>
              <a:rPr lang="en-US" sz="16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*</a:t>
            </a:r>
            <a:endParaRPr lang="en" sz="16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40000"/>
              </a:lnSpc>
              <a:spcBef>
                <a:spcPts val="0"/>
              </a:spcBef>
              <a:buNone/>
            </a:pPr>
            <a:endParaRPr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40000"/>
              </a:lnSpc>
              <a:spcBef>
                <a:spcPts val="0"/>
              </a:spcBef>
              <a:buNone/>
            </a:pPr>
            <a:endParaRPr sz="13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3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9600" y="454848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2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*</a:t>
            </a:r>
            <a:r>
              <a:rPr lang="en" sz="12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Scaling artifacts</a:t>
            </a:r>
            <a:r>
              <a:rPr lang="en-US" sz="12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: distortion introduced when </a:t>
            </a:r>
            <a:r>
              <a:rPr lang="en-US" sz="1200" dirty="0" err="1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downsampling</a:t>
            </a:r>
            <a:r>
              <a:rPr lang="en-US" sz="12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video frames to a lower resolution before </a:t>
            </a:r>
            <a:r>
              <a:rPr lang="en-US" sz="1200" dirty="0" err="1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lossy</a:t>
            </a:r>
            <a:r>
              <a:rPr lang="en-US" sz="1200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compression.</a:t>
            </a:r>
            <a:endParaRPr lang="en" sz="1200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000" b="1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What is VMAF?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/>
        </p:nvSpPr>
        <p:spPr>
          <a:xfrm>
            <a:off x="1131150" y="1577550"/>
            <a:ext cx="6872700" cy="198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000" b="1">
                <a:solidFill>
                  <a:srgbClr val="F5F5F1"/>
                </a:solidFill>
                <a:latin typeface="Proxima Nova"/>
                <a:ea typeface="Proxima Nova"/>
                <a:cs typeface="Proxima Nova"/>
                <a:sym typeface="Proxima Nova"/>
              </a:rPr>
              <a:t>What is VMAF?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30611" y="3412061"/>
            <a:ext cx="3925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</a:rPr>
              <a:t>VMAF has no connection to other *MAF.</a:t>
            </a: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21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/>
        </p:nvSpPr>
        <p:spPr>
          <a:xfrm>
            <a:off x="826350" y="676900"/>
            <a:ext cx="7404600" cy="74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V</a:t>
            </a: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ideo </a:t>
            </a:r>
            <a:r>
              <a:rPr lang="en" sz="3200" b="1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ultimethod </a:t>
            </a:r>
            <a:r>
              <a:rPr lang="en" sz="3200" b="1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A</a:t>
            </a: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ssessment </a:t>
            </a:r>
            <a:r>
              <a:rPr lang="en" sz="3200" b="1">
                <a:solidFill>
                  <a:srgbClr val="E50914"/>
                </a:solidFill>
                <a:latin typeface="Proxima Nova"/>
                <a:ea typeface="Proxima Nova"/>
                <a:cs typeface="Proxima Nova"/>
                <a:sym typeface="Proxima Nova"/>
              </a:rPr>
              <a:t>F</a:t>
            </a:r>
            <a:r>
              <a:rPr lang="en" sz="3200" b="1">
                <a:solidFill>
                  <a:srgbClr val="221F1F"/>
                </a:solidFill>
                <a:latin typeface="Proxima Nova"/>
                <a:ea typeface="Proxima Nova"/>
                <a:cs typeface="Proxima Nova"/>
                <a:sym typeface="Proxima Nova"/>
              </a:rPr>
              <a:t>usion.</a:t>
            </a:r>
          </a:p>
        </p:txBody>
      </p:sp>
      <p:sp>
        <p:nvSpPr>
          <p:cNvPr id="84" name="Shape 84"/>
          <p:cNvSpPr txBox="1"/>
          <p:nvPr/>
        </p:nvSpPr>
        <p:spPr>
          <a:xfrm>
            <a:off x="826350" y="1782280"/>
            <a:ext cx="7404600" cy="288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Full reference video quality metric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8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Combines multiple elementary quality </a:t>
            </a:r>
            <a:r>
              <a:rPr lang="en" sz="1800" dirty="0" smtClean="0">
                <a:latin typeface="Proxima Nova"/>
                <a:ea typeface="Proxima Nova"/>
                <a:cs typeface="Proxima Nova"/>
                <a:sym typeface="Proxima Nova"/>
              </a:rPr>
              <a:t>metrics</a:t>
            </a:r>
            <a:r>
              <a:rPr lang="en-US" sz="1800" dirty="0" smtClean="0">
                <a:latin typeface="Proxima Nova"/>
                <a:ea typeface="Proxima Nova"/>
                <a:cs typeface="Proxima Nova"/>
                <a:sym typeface="Proxima Nova"/>
              </a:rPr>
              <a:t> into a “meta-metric”</a:t>
            </a:r>
            <a:endParaRPr lang="en" sz="18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800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00" dirty="0">
                <a:latin typeface="Proxima Nova"/>
                <a:ea typeface="Proxima Nova"/>
                <a:cs typeface="Proxima Nova"/>
                <a:sym typeface="Proxima Nova"/>
              </a:rPr>
              <a:t>Machine-learning regression to predict a final “fused” score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etflix Presentation Stack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3959</TotalTime>
  <Words>1568</Words>
  <Application>Microsoft Macintosh PowerPoint</Application>
  <PresentationFormat>On-screen Show (16:9)</PresentationFormat>
  <Paragraphs>271</Paragraphs>
  <Slides>27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Netflix Presentation Stacks Template</vt:lpstr>
      <vt:lpstr>JVET-D0082 (AHG9) VMAF - Video Quality Metric Alternative to PSNR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JVET-D0082 VMAF - Video Quality Metric Alternative to PSNR</dc:title>
  <cp:lastModifiedBy>Andrey Norkin</cp:lastModifiedBy>
  <cp:revision>58</cp:revision>
  <dcterms:modified xsi:type="dcterms:W3CDTF">2016-10-19T18:04:11Z</dcterms:modified>
</cp:coreProperties>
</file>