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21"/>
  </p:notesMasterIdLst>
  <p:handoutMasterIdLst>
    <p:handoutMasterId r:id="rId22"/>
  </p:handoutMasterIdLst>
  <p:sldIdLst>
    <p:sldId id="336" r:id="rId2"/>
    <p:sldId id="349" r:id="rId3"/>
    <p:sldId id="350" r:id="rId4"/>
    <p:sldId id="365" r:id="rId5"/>
    <p:sldId id="351" r:id="rId6"/>
    <p:sldId id="364" r:id="rId7"/>
    <p:sldId id="363" r:id="rId8"/>
    <p:sldId id="352" r:id="rId9"/>
    <p:sldId id="353" r:id="rId10"/>
    <p:sldId id="355" r:id="rId11"/>
    <p:sldId id="361" r:id="rId12"/>
    <p:sldId id="356" r:id="rId13"/>
    <p:sldId id="354" r:id="rId14"/>
    <p:sldId id="357" r:id="rId15"/>
    <p:sldId id="358" r:id="rId16"/>
    <p:sldId id="319" r:id="rId17"/>
    <p:sldId id="362" r:id="rId18"/>
    <p:sldId id="366" r:id="rId19"/>
    <p:sldId id="367" r:id="rId20"/>
  </p:sldIdLst>
  <p:sldSz cx="12192000" cy="6858000"/>
  <p:notesSz cx="6797675" cy="9928225"/>
  <p:embeddedFontLst>
    <p:embeddedFont>
      <p:font typeface="Cambria Math" panose="02040503050406030204" pitchFamily="18" charset="0"/>
      <p:regular r:id="rId23"/>
    </p:embeddedFont>
    <p:embeddedFont>
      <p:font typeface="Ericsson Capital TT" panose="02000503000000020004" pitchFamily="2" charset="0"/>
      <p:regular r:id="rId2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336"/>
            <p14:sldId id="349"/>
            <p14:sldId id="350"/>
            <p14:sldId id="365"/>
            <p14:sldId id="351"/>
            <p14:sldId id="364"/>
            <p14:sldId id="363"/>
            <p14:sldId id="352"/>
            <p14:sldId id="353"/>
            <p14:sldId id="355"/>
            <p14:sldId id="361"/>
            <p14:sldId id="356"/>
            <p14:sldId id="354"/>
            <p14:sldId id="357"/>
            <p14:sldId id="358"/>
            <p14:sldId id="319"/>
            <p14:sldId id="362"/>
            <p14:sldId id="366"/>
            <p14:sldId id="3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F9F9F"/>
    <a:srgbClr val="8A8A8A"/>
    <a:srgbClr val="6D6D6D"/>
    <a:srgbClr val="4B4B4B"/>
    <a:srgbClr val="000000"/>
    <a:srgbClr val="FFFFFF"/>
    <a:srgbClr val="00FF00"/>
    <a:srgbClr val="808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3" autoAdjust="0"/>
    <p:restoredTop sz="93606" autoAdjust="0"/>
  </p:normalViewPr>
  <p:slideViewPr>
    <p:cSldViewPr snapToGrid="0">
      <p:cViewPr>
        <p:scale>
          <a:sx n="70" d="100"/>
          <a:sy n="70" d="100"/>
        </p:scale>
        <p:origin x="-540" y="-11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380"/>
    </p:cViewPr>
  </p:sorterViewPr>
  <p:notesViewPr>
    <p:cSldViewPr snapToGrid="0">
      <p:cViewPr varScale="1">
        <p:scale>
          <a:sx n="64" d="100"/>
          <a:sy n="64" d="100"/>
        </p:scale>
        <p:origin x="-3414" y="-126"/>
      </p:cViewPr>
      <p:guideLst>
        <p:guide orient="horz" pos="3127"/>
        <p:guide pos="2141"/>
      </p:guideLst>
    </p:cSldViewPr>
  </p:notes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3GPP - Beyond the TS ?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2015-05-13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2015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30090"/>
            <a:ext cx="2945659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r">
              <a:defRPr sz="1200"/>
            </a:lvl1pPr>
          </a:lstStyle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9532"/>
            <a:ext cx="2945084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>
              <a:defRPr sz="1200"/>
            </a:lvl1pPr>
          </a:lstStyle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71" tIns="45235" rIns="90471" bIns="45235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532"/>
            <a:ext cx="2945085" cy="49711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2015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6339"/>
            <a:ext cx="5437200" cy="4467780"/>
          </a:xfrm>
          <a:prstGeom prst="rect">
            <a:avLst/>
          </a:prstGeom>
        </p:spPr>
        <p:txBody>
          <a:bodyPr vert="horz" lIns="90471" tIns="45235" rIns="90471" bIns="4523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2015-05-13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A1411E-B334-4AE8-9A3D-9C73E96A0978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3GPP - Beyond the TS ?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046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ogo2011" descr="Ericsson_Logo_Vertical_MSPowerPoint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524933" y="1808164"/>
            <a:ext cx="11135784" cy="28400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>
            <a:lvl1pPr>
              <a:defRPr sz="7000" smtClean="0">
                <a:latin typeface="Ericsson Capital TT" pitchFamily="2" charset="0"/>
              </a:defRPr>
            </a:lvl1pPr>
          </a:lstStyle>
          <a:p>
            <a:pPr lvl="0"/>
            <a:r>
              <a:rPr lang="en-US" noProof="0" smtClean="0"/>
              <a:t>Click to add Title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24934" y="5137150"/>
            <a:ext cx="11140017" cy="138588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 anchor="b"/>
          <a:lstStyle>
            <a:lvl1pPr marL="0" indent="0">
              <a:buFont typeface="Arial" charset="0"/>
              <a:buNone/>
              <a:defRPr sz="3000" smtClean="0"/>
            </a:lvl1pPr>
          </a:lstStyle>
          <a:p>
            <a:pPr lvl="0"/>
            <a:r>
              <a:rPr lang="en-US" noProof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4619720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5790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74689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48243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708884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08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49228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750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6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553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966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648456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18550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02929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051266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251777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930112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018906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73126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Slide title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44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 minimum 24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Bullets level 2-5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minimum 20 pt</a:t>
            </a:r>
          </a:p>
          <a:p>
            <a:pPr algn="r" eaLnBrk="1" hangingPunct="1">
              <a:spcBef>
                <a:spcPct val="0"/>
              </a:spcBef>
              <a:defRPr/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</a:rPr>
              <a:t>Characters for Embedded font:</a:t>
            </a:r>
            <a:br>
              <a:rPr lang="en-US" sz="500" dirty="0" smtClean="0">
                <a:solidFill>
                  <a:srgbClr val="9FB7D3"/>
                </a:solidFill>
              </a:rPr>
            </a:b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hangingPunct="1">
              <a:spcBef>
                <a:spcPct val="0"/>
              </a:spcBef>
              <a:defRPr/>
            </a:pPr>
            <a:r>
              <a:rPr lang="en-US" sz="50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endParaRPr lang="en-US" sz="50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5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800" dirty="0" smtClean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hangingPunct="1">
              <a:spcBef>
                <a:spcPct val="0"/>
              </a:spcBef>
              <a:defRPr/>
            </a:pPr>
            <a:endParaRPr lang="en-US" sz="1400" dirty="0" smtClean="0">
              <a:solidFill>
                <a:srgbClr val="FFFFFF"/>
              </a:solidFill>
            </a:endParaRPr>
          </a:p>
          <a:p>
            <a:pPr algn="r" eaLnBrk="1" hangingPunct="1">
              <a:spcBef>
                <a:spcPct val="0"/>
              </a:spcBef>
              <a:defRPr/>
            </a:pPr>
            <a:r>
              <a:rPr lang="en-US" sz="1200" dirty="0" smtClean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en-US" sz="800" smtClean="0">
                <a:solidFill>
                  <a:srgbClr val="87888A"/>
                </a:solidFill>
              </a:rPr>
              <a:t>Ericsson Research 2014  |  EAB-14:066732 Uen, Rev A  |  2014-12-29  |  Page </a:t>
            </a:r>
            <a:fld id="{C8763657-DEBA-4CC5-BAD4-48D423A15C7B}" type="slidenum">
              <a:rPr lang="en-US" sz="800" smtClean="0">
                <a:solidFill>
                  <a:srgbClr val="87888A"/>
                </a:solidFill>
              </a:rPr>
              <a:pPr eaLnBrk="1" hangingPunct="1">
                <a:spcBef>
                  <a:spcPct val="0"/>
                </a:spcBef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44565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1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D0069: </a:t>
            </a:r>
            <a:r>
              <a:rPr lang="en-US" dirty="0"/>
              <a:t>Bilateral filter after inverse transform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en-US" dirty="0" smtClean="0"/>
              <a:t>Jacob Ström, Per Wennersten, Ying Wang, Kenneth Andersson, Jonatan Samuelsson</a:t>
            </a:r>
          </a:p>
          <a:p>
            <a:r>
              <a:rPr lang="en-US" dirty="0" smtClean="0"/>
              <a:t>Ericsson Research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0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ReGULAR</a:t>
            </a:r>
            <a:r>
              <a:rPr lang="en-US" dirty="0" smtClean="0"/>
              <a:t> FIR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6123471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897636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33640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897636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33640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69645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005649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969645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005649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97636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933640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897636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33640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969645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1005649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1041654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1077658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1041654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077658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11136630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11496675" y="234886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11136630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11496675" y="270891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1041654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1077658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077658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1136630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11496675" y="306895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11136630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11496675" y="342900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897636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933640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897636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933640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897636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933640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897636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933640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969645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1005649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969645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1005649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77658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1077658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136630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11496675" y="378904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11136630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11496675" y="414909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1041654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1077658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1041654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1077658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11136630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11496675" y="4509135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11136630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11496675" y="4869180"/>
            <a:ext cx="360045" cy="36004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969645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0056495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0416540" y="342900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969645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10056495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969645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10056495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10416540" y="378904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10416540" y="414909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135" y="1268730"/>
            <a:ext cx="15520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pixel to filter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i,j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07" name="TextBox 106"/>
          <p:cNvSpPr txBox="1"/>
          <p:nvPr/>
        </p:nvSpPr>
        <p:spPr>
          <a:xfrm>
            <a:off x="9336405" y="1268730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 to</a:t>
            </a:r>
            <a:r>
              <a:rPr lang="en-US" dirty="0"/>
              <a:t> </a:t>
            </a:r>
            <a:r>
              <a:rPr lang="en-US" dirty="0" smtClean="0"/>
              <a:t>calculate</a:t>
            </a:r>
            <a:br>
              <a:rPr lang="en-US" dirty="0" smtClean="0"/>
            </a:br>
            <a:r>
              <a:rPr lang="en-US" dirty="0" smtClean="0"/>
              <a:t>is (</a:t>
            </a:r>
            <a:r>
              <a:rPr lang="en-US" dirty="0" err="1" smtClean="0"/>
              <a:t>k,l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10" name="Straight Arrow Connector 109"/>
          <p:cNvCxnSpPr/>
          <p:nvPr/>
        </p:nvCxnSpPr>
        <p:spPr bwMode="auto">
          <a:xfrm>
            <a:off x="8308428" y="1891862"/>
            <a:ext cx="1939158" cy="208104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H="1">
            <a:off x="10594428" y="1797269"/>
            <a:ext cx="78827" cy="181303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42707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1835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 smtClean="0">
                          <a:latin typeface="Cambria Math"/>
                          <a:ea typeface="Cambria Math"/>
                        </a:rPr>
                        <m:t>𝜔</m:t>
                      </m:r>
                      <m:d>
                        <m:dPr>
                          <m:ctrlPr>
                            <a:rPr lang="en-US" sz="360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𝑗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𝑘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e>
                      </m:d>
                      <m:r>
                        <a:rPr lang="en-US" sz="3600" b="0" i="1" smtClean="0">
                          <a:latin typeface="Cambria Math"/>
                          <a:ea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3600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sz="3600" b="0" i="1" smtClean="0">
                              <a:latin typeface="Cambria Math"/>
                              <a:ea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𝑗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𝑑</m:t>
                                      </m:r>
                                    </m:sub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  <m:r>
                                <a:rPr lang="en-US" sz="36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begChr m:val="‖"/>
                                          <m:endChr m:val="‖"/>
                                          <m:ctrlPr>
                                            <a:rPr lang="en-US" sz="3600" i="1" smtClean="0">
                                              <a:latin typeface="Cambria Math"/>
                                              <a:ea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d>
                                            <m:dPr>
                                              <m:ctrlP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𝑖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,</m:t>
                                              </m:r>
                                              <m:r>
                                                <a:rPr lang="en-US" sz="3600" b="0" i="1" smtClean="0">
                                                  <a:latin typeface="Cambria Math"/>
                                                  <a:ea typeface="Cambria Math"/>
                                                </a:rPr>
                                                <m:t>𝑗</m:t>
                                              </m:r>
                                            </m:e>
                                          </m:d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𝐼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(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𝑘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𝑙</m:t>
                                          </m:r>
                                          <m:r>
                                            <a:rPr lang="en-US" sz="3600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)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36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  <m:sSubSup>
                                    <m:sSubSupPr>
                                      <m:ctrlP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en-US" sz="3600" b="0" i="1" smtClean="0">
                                          <a:latin typeface="Cambria Math"/>
                                          <a:ea typeface="Cambria Math"/>
                                        </a:rPr>
                                        <m:t>𝑟</m:t>
                                      </m:r>
                                    </m:sub>
                                    <m:sup>
                                      <m:r>
                                        <a:rPr lang="en-US" sz="3600" i="1"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</m:sup>
                                  </m:sSubSup>
                                </m:den>
                              </m:f>
                            </m:e>
                          </m:d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7375" y="3375159"/>
                <a:ext cx="8774069" cy="11935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/>
          <p:cNvCxnSpPr/>
          <p:nvPr/>
        </p:nvCxnSpPr>
        <p:spPr bwMode="auto">
          <a:xfrm>
            <a:off x="5362575" y="2645043"/>
            <a:ext cx="895350" cy="7239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724275" y="2254518"/>
            <a:ext cx="19527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spatial distance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077325" y="2270259"/>
            <a:ext cx="21515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intensity distance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8982075" y="2803659"/>
            <a:ext cx="933450" cy="5810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828675" y="2968833"/>
            <a:ext cx="926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weight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1933575" y="3502293"/>
            <a:ext cx="352425" cy="41248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 flipV="1">
            <a:off x="5677054" y="4324350"/>
            <a:ext cx="742796" cy="8096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4540809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TU size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349835" y="5133975"/>
            <a:ext cx="18790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determined by </a:t>
            </a:r>
            <a:br>
              <a:rPr lang="en-US" dirty="0" smtClean="0"/>
            </a:br>
            <a:r>
              <a:rPr lang="en-US" dirty="0" smtClean="0"/>
              <a:t>QP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 flipV="1">
            <a:off x="9229725" y="4476751"/>
            <a:ext cx="685800" cy="65722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303052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Plus-shaped filter</a:t>
            </a:r>
          </a:p>
          <a:p>
            <a:pPr lvl="1"/>
            <a:r>
              <a:rPr lang="en-US" dirty="0" smtClean="0"/>
              <a:t>Only two distances simplifies spatial part of filter</a:t>
            </a:r>
          </a:p>
          <a:p>
            <a:r>
              <a:rPr lang="en-US" dirty="0"/>
              <a:t>W</a:t>
            </a:r>
            <a:r>
              <a:rPr lang="en-US" dirty="0" smtClean="0"/>
              <a:t>eights pre-calculated using look-up table (LUT)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bilateral filter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9024824" y="1714983"/>
            <a:ext cx="2074850" cy="2074850"/>
            <a:chOff x="2423999" y="3098216"/>
            <a:chExt cx="2074850" cy="2074850"/>
          </a:xfrm>
        </p:grpSpPr>
        <p:sp>
          <p:nvSpPr>
            <p:cNvPr id="5" name="Rectangle 4"/>
            <p:cNvSpPr/>
            <p:nvPr/>
          </p:nvSpPr>
          <p:spPr bwMode="auto">
            <a:xfrm>
              <a:off x="3115616" y="3098216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423999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3115616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807232" y="3789833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3115616" y="4481449"/>
              <a:ext cx="691617" cy="691617"/>
            </a:xfrm>
            <a:prstGeom prst="rect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14154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177546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213550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249555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285559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321564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57568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393573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429577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465582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501586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537591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573595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609600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645604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681609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717613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7536180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789622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8616315" y="450913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14154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177546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213550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249555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285559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21564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57568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393573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/>
          <p:cNvSpPr/>
          <p:nvPr/>
        </p:nvSpPr>
        <p:spPr bwMode="auto">
          <a:xfrm>
            <a:off x="429577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465582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Rectangle 68"/>
          <p:cNvSpPr/>
          <p:nvPr/>
        </p:nvSpPr>
        <p:spPr bwMode="auto">
          <a:xfrm>
            <a:off x="501586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537591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Rectangle 70"/>
          <p:cNvSpPr/>
          <p:nvPr/>
        </p:nvSpPr>
        <p:spPr bwMode="auto">
          <a:xfrm>
            <a:off x="573595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609600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Rectangle 72"/>
          <p:cNvSpPr/>
          <p:nvPr/>
        </p:nvSpPr>
        <p:spPr bwMode="auto">
          <a:xfrm>
            <a:off x="645604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>
            <a:off x="681609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>
            <a:off x="717613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>
            <a:off x="7536180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>
            <a:off x="789622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8616315" y="486918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14154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Rectangle 80"/>
          <p:cNvSpPr/>
          <p:nvPr/>
        </p:nvSpPr>
        <p:spPr bwMode="auto">
          <a:xfrm>
            <a:off x="177546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213550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/>
          <p:cNvSpPr/>
          <p:nvPr/>
        </p:nvSpPr>
        <p:spPr bwMode="auto">
          <a:xfrm>
            <a:off x="249555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/>
          <p:cNvSpPr/>
          <p:nvPr/>
        </p:nvSpPr>
        <p:spPr bwMode="auto">
          <a:xfrm>
            <a:off x="285559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321564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/>
          <p:cNvSpPr/>
          <p:nvPr/>
        </p:nvSpPr>
        <p:spPr bwMode="auto">
          <a:xfrm>
            <a:off x="357568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/>
          <p:cNvSpPr/>
          <p:nvPr/>
        </p:nvSpPr>
        <p:spPr bwMode="auto">
          <a:xfrm>
            <a:off x="393573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29577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Rectangle 88"/>
          <p:cNvSpPr/>
          <p:nvPr/>
        </p:nvSpPr>
        <p:spPr bwMode="auto">
          <a:xfrm>
            <a:off x="465582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Rectangle 89"/>
          <p:cNvSpPr/>
          <p:nvPr/>
        </p:nvSpPr>
        <p:spPr bwMode="auto">
          <a:xfrm>
            <a:off x="501586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Rectangle 90"/>
          <p:cNvSpPr/>
          <p:nvPr/>
        </p:nvSpPr>
        <p:spPr bwMode="auto">
          <a:xfrm>
            <a:off x="537591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Rectangle 91"/>
          <p:cNvSpPr/>
          <p:nvPr/>
        </p:nvSpPr>
        <p:spPr bwMode="auto">
          <a:xfrm>
            <a:off x="573595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Rectangle 92"/>
          <p:cNvSpPr/>
          <p:nvPr/>
        </p:nvSpPr>
        <p:spPr bwMode="auto">
          <a:xfrm>
            <a:off x="609600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Rectangle 93"/>
          <p:cNvSpPr/>
          <p:nvPr/>
        </p:nvSpPr>
        <p:spPr bwMode="auto">
          <a:xfrm>
            <a:off x="645604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81609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717613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7" name="Rectangle 96"/>
          <p:cNvSpPr/>
          <p:nvPr/>
        </p:nvSpPr>
        <p:spPr bwMode="auto">
          <a:xfrm>
            <a:off x="7536180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8" name="Rectangle 97"/>
          <p:cNvSpPr/>
          <p:nvPr/>
        </p:nvSpPr>
        <p:spPr bwMode="auto">
          <a:xfrm>
            <a:off x="789622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0" name="Rectangle 99"/>
          <p:cNvSpPr/>
          <p:nvPr/>
        </p:nvSpPr>
        <p:spPr bwMode="auto">
          <a:xfrm>
            <a:off x="8616315" y="5229225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1" name="Rectangle 100"/>
          <p:cNvSpPr/>
          <p:nvPr/>
        </p:nvSpPr>
        <p:spPr bwMode="auto">
          <a:xfrm>
            <a:off x="14154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2" name="Rectangle 101"/>
          <p:cNvSpPr/>
          <p:nvPr/>
        </p:nvSpPr>
        <p:spPr bwMode="auto">
          <a:xfrm>
            <a:off x="177546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Rectangle 102"/>
          <p:cNvSpPr/>
          <p:nvPr/>
        </p:nvSpPr>
        <p:spPr bwMode="auto">
          <a:xfrm>
            <a:off x="213550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249555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Rectangle 104"/>
          <p:cNvSpPr/>
          <p:nvPr/>
        </p:nvSpPr>
        <p:spPr bwMode="auto">
          <a:xfrm>
            <a:off x="285559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Rectangle 105"/>
          <p:cNvSpPr/>
          <p:nvPr/>
        </p:nvSpPr>
        <p:spPr bwMode="auto">
          <a:xfrm>
            <a:off x="321564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Rectangle 106"/>
          <p:cNvSpPr/>
          <p:nvPr/>
        </p:nvSpPr>
        <p:spPr bwMode="auto">
          <a:xfrm>
            <a:off x="357568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>
            <a:off x="393573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429577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Rectangle 109"/>
          <p:cNvSpPr/>
          <p:nvPr/>
        </p:nvSpPr>
        <p:spPr bwMode="auto">
          <a:xfrm>
            <a:off x="465582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Rectangle 110"/>
          <p:cNvSpPr/>
          <p:nvPr/>
        </p:nvSpPr>
        <p:spPr bwMode="auto">
          <a:xfrm>
            <a:off x="501586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2" name="Rectangle 111"/>
          <p:cNvSpPr/>
          <p:nvPr/>
        </p:nvSpPr>
        <p:spPr bwMode="auto">
          <a:xfrm>
            <a:off x="537591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573595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609600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645604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1609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717613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536180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89622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616315" y="5589270"/>
            <a:ext cx="360045" cy="36004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Left Brace 121"/>
          <p:cNvSpPr/>
          <p:nvPr/>
        </p:nvSpPr>
        <p:spPr bwMode="auto">
          <a:xfrm>
            <a:off x="1085850" y="4509135"/>
            <a:ext cx="188595" cy="142494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295275" y="4572000"/>
            <a:ext cx="7697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four</a:t>
            </a:r>
          </a:p>
          <a:p>
            <a:r>
              <a:rPr lang="en-US" dirty="0" smtClean="0"/>
              <a:t>TU</a:t>
            </a:r>
          </a:p>
          <a:p>
            <a:r>
              <a:rPr lang="en-US" dirty="0" smtClean="0"/>
              <a:t>sizes</a:t>
            </a:r>
            <a:endParaRPr lang="en-US" dirty="0"/>
          </a:p>
        </p:txBody>
      </p:sp>
      <p:sp>
        <p:nvSpPr>
          <p:cNvPr id="125" name="Right Brace 124"/>
          <p:cNvSpPr/>
          <p:nvPr/>
        </p:nvSpPr>
        <p:spPr bwMode="auto">
          <a:xfrm rot="16200000">
            <a:off x="5088733" y="540541"/>
            <a:ext cx="185738" cy="7505703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/>
              <p:cNvSpPr txBox="1"/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1023 possible values of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𝑗</m:t>
                            </m:r>
                          </m:e>
                        </m:d>
                        <m:r>
                          <a:rPr lang="en-US" b="0" i="1" smtClean="0">
                            <a:latin typeface="Cambria Math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𝐼</m:t>
                        </m:r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𝑘</m:t>
                        </m:r>
                        <m:r>
                          <a:rPr lang="en-US" b="0" i="1" smtClean="0">
                            <a:latin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/>
                          </a:rPr>
                          <m:t>𝑙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26" name="TextBox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800" y="3800475"/>
                <a:ext cx="4833696" cy="400110"/>
              </a:xfrm>
              <a:prstGeom prst="rect">
                <a:avLst/>
              </a:prstGeom>
              <a:blipFill rotWithShape="1">
                <a:blip r:embed="rId2"/>
                <a:stretch>
                  <a:fillRect l="-1261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9569669" y="4950372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(4 kilobytes)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8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 BD-rate improvement: 0.5% (All Intra) and 0.5% (Random Access, 3 sequences not yet ready</a:t>
            </a:r>
            <a:r>
              <a:rPr lang="en-US" dirty="0" smtClean="0"/>
              <a:t>.) </a:t>
            </a:r>
          </a:p>
          <a:p>
            <a:r>
              <a:rPr lang="en-US" dirty="0" smtClean="0"/>
              <a:t>No change for low delay P (0.0%) and small loss for low delay B (-0.1%)</a:t>
            </a:r>
            <a:endParaRPr lang="en-US" dirty="0" smtClean="0"/>
          </a:p>
          <a:p>
            <a:r>
              <a:rPr lang="en-US" dirty="0" smtClean="0"/>
              <a:t>Complexity increase AI: 		       9% (encoder) and 7% (decoder).</a:t>
            </a:r>
          </a:p>
          <a:p>
            <a:r>
              <a:rPr lang="en-US" dirty="0"/>
              <a:t>Complexity increase </a:t>
            </a:r>
            <a:r>
              <a:rPr lang="en-US" dirty="0" smtClean="0"/>
              <a:t>RA: </a:t>
            </a:r>
            <a:r>
              <a:rPr lang="en-US" dirty="0"/>
              <a:t>(estimate): </a:t>
            </a:r>
            <a:r>
              <a:rPr lang="en-US" dirty="0" smtClean="0"/>
              <a:t>4% </a:t>
            </a:r>
            <a:r>
              <a:rPr lang="en-US" dirty="0"/>
              <a:t>(encoder) and 3</a:t>
            </a:r>
            <a:r>
              <a:rPr lang="en-US" dirty="0" smtClean="0"/>
              <a:t>% </a:t>
            </a:r>
            <a:r>
              <a:rPr lang="en-US" dirty="0"/>
              <a:t>(decoder).</a:t>
            </a:r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Thanks to Qualcomm for crosscheck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6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an exploration experiment to study bilateral filtering in more detail until next JVET meeting.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84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 of </a:t>
            </a:r>
            <a:r>
              <a:rPr lang="en-US" dirty="0" err="1" smtClean="0"/>
              <a:t>sigmas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latin typeface="Cambria Math"/>
                              <a:ea typeface="Cambria Math"/>
                            </a:rPr>
                            <m:t>𝜎</m:t>
                          </m:r>
                        </m:e>
                        <m:sub>
                          <m:r>
                            <a:rPr lang="sv-SE" sz="2800" b="0" i="1" smtClean="0">
                              <a:latin typeface="Cambria Math"/>
                              <a:ea typeface="Cambria Math"/>
                            </a:rPr>
                            <m:t>𝑑</m:t>
                          </m:r>
                        </m:sub>
                      </m:sSub>
                      <m:r>
                        <a:rPr lang="sv-SE" sz="2800" b="0" i="1" smtClean="0">
                          <a:latin typeface="Cambria Math"/>
                          <a:ea typeface="Cambria Math"/>
                        </a:rPr>
                        <m:t>=0.92−</m:t>
                      </m:r>
                      <m:f>
                        <m:fPr>
                          <m:ctrlPr>
                            <a:rPr lang="sv-SE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sv-SE" sz="2800" b="0" i="0" smtClean="0">
                              <a:latin typeface="Cambria Math"/>
                              <a:ea typeface="Cambria Math"/>
                            </a:rPr>
                            <m:t>min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⁡{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𝑤𝑖𝑑𝑡h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𝑇𝑈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𝑏𝑙𝑜𝑐𝑘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h𝑒𝑔𝑖h𝑡</m:t>
                          </m:r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}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  <a:ea typeface="Cambria Math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2222938"/>
                <a:ext cx="8221481" cy="9137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latin typeface="Cambria Math"/>
                            </a:rPr>
                            <m:t>𝜎</m:t>
                          </m:r>
                        </m:e>
                        <m:sub>
                          <m:r>
                            <a:rPr lang="en-US" sz="28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US" sz="2800" b="0" i="1" smtClean="0">
                          <a:latin typeface="Cambria Math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/>
                        </a:rPr>
                        <m:t>max</m:t>
                      </m:r>
                      <m:r>
                        <a:rPr lang="en-US" sz="2800" b="0" i="1" smtClean="0">
                          <a:latin typeface="Cambria Math"/>
                        </a:rPr>
                        <m:t>⁡{</m:t>
                      </m:r>
                      <m:f>
                        <m:fPr>
                          <m:ctrlPr>
                            <a:rPr lang="en-US" sz="28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/>
                            </a:rPr>
                            <m:t>𝑄𝑃</m:t>
                          </m:r>
                          <m:r>
                            <a:rPr lang="en-US" sz="2800" b="0" i="1" smtClean="0">
                              <a:latin typeface="Cambria Math"/>
                            </a:rPr>
                            <m:t>−17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800" b="0" i="1" smtClean="0">
                          <a:latin typeface="Cambria Math"/>
                        </a:rPr>
                        <m:t>, 0.01}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0426" y="3673366"/>
                <a:ext cx="4186146" cy="8989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85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567538"/>
              </p:ext>
            </p:extLst>
          </p:nvPr>
        </p:nvGraphicFramePr>
        <p:xfrm>
          <a:off x="604214" y="445993"/>
          <a:ext cx="7849175" cy="2884060"/>
        </p:xfrm>
        <a:graphic>
          <a:graphicData uri="http://schemas.openxmlformats.org/drawingml/2006/table">
            <a:tbl>
              <a:tblPr/>
              <a:tblGrid>
                <a:gridCol w="1848190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-0,34%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-0,49%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-0,28%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0,33%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-0,86%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-0,60%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-1,91%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-0,11%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88656"/>
              </p:ext>
            </p:extLst>
          </p:nvPr>
        </p:nvGraphicFramePr>
        <p:xfrm>
          <a:off x="590564" y="3503092"/>
          <a:ext cx="7849174" cy="2884060"/>
        </p:xfrm>
        <a:graphic>
          <a:graphicData uri="http://schemas.openxmlformats.org/drawingml/2006/table">
            <a:tbl>
              <a:tblPr/>
              <a:tblGrid>
                <a:gridCol w="1848189"/>
                <a:gridCol w="1200197"/>
                <a:gridCol w="1200197"/>
                <a:gridCol w="1200197"/>
                <a:gridCol w="1200197"/>
                <a:gridCol w="1200197"/>
              </a:tblGrid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-0,64%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-0,22%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-0,43%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-0,18%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-0,45%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0,17%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0,54%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#VALUE!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4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-1,32%</a:t>
                      </a:r>
                    </a:p>
                  </a:txBody>
                  <a:tcPr marL="16965" marR="16965" marT="16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-0,19%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6965" marR="16965" marT="169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86%</a:t>
                      </a:r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84%</a:t>
                      </a:r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6965" marR="16965" marT="1696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05800" y="1160058"/>
            <a:ext cx="30950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computer cluster was overloaded and these</a:t>
            </a:r>
            <a:br>
              <a:rPr lang="en-US" dirty="0" smtClean="0"/>
            </a:br>
            <a:r>
              <a:rPr lang="en-US" dirty="0" smtClean="0"/>
              <a:t>timing measurements are unreliable. The timings reported on slide 14 are for part of one sequence running </a:t>
            </a:r>
            <a:r>
              <a:rPr lang="en-US" dirty="0" err="1" smtClean="0"/>
              <a:t>Basketballdrive</a:t>
            </a:r>
            <a:r>
              <a:rPr lang="en-US" dirty="0" smtClean="0"/>
              <a:t> (QP 32) on a single computer.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805800" y="4246726"/>
            <a:ext cx="30950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Class A2 is not yet ready. Averaging over all other </a:t>
            </a:r>
            <a:r>
              <a:rPr lang="en-US" smtClean="0"/>
              <a:t>classes brings </a:t>
            </a:r>
            <a:r>
              <a:rPr lang="en-US" dirty="0" smtClean="0"/>
              <a:t>the gain for RA to </a:t>
            </a:r>
            <a:r>
              <a:rPr lang="en-US" dirty="0" smtClean="0"/>
              <a:t>0.5%.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91570" y="409433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Intra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5230" y="3577988"/>
            <a:ext cx="2037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Random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517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Low delay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29201"/>
              </p:ext>
            </p:extLst>
          </p:nvPr>
        </p:nvGraphicFramePr>
        <p:xfrm>
          <a:off x="713416" y="3926172"/>
          <a:ext cx="6214866" cy="2283560"/>
        </p:xfrm>
        <a:graphic>
          <a:graphicData uri="http://schemas.openxmlformats.org/drawingml/2006/table">
            <a:tbl>
              <a:tblPr/>
              <a:tblGrid>
                <a:gridCol w="1463371"/>
                <a:gridCol w="950299"/>
                <a:gridCol w="950299"/>
                <a:gridCol w="950299"/>
                <a:gridCol w="950299"/>
                <a:gridCol w="950299"/>
              </a:tblGrid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-0,01%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0,84%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-0,23%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-0,74%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1,37%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1,05%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89%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0,01%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-1,94%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-0,52%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4073"/>
              </p:ext>
            </p:extLst>
          </p:nvPr>
        </p:nvGraphicFramePr>
        <p:xfrm>
          <a:off x="672472" y="1496871"/>
          <a:ext cx="6214866" cy="2283560"/>
        </p:xfrm>
        <a:graphic>
          <a:graphicData uri="http://schemas.openxmlformats.org/drawingml/2006/table">
            <a:tbl>
              <a:tblPr/>
              <a:tblGrid>
                <a:gridCol w="1463371"/>
                <a:gridCol w="950299"/>
                <a:gridCol w="950299"/>
                <a:gridCol w="950299"/>
                <a:gridCol w="950299"/>
                <a:gridCol w="950299"/>
              </a:tblGrid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HM-16.6-JEM-3 (parallel)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-0,06%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0,46%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-0,78%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0,26%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125%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120%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1,58%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1,19%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(Ref)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0,14%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0,71%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5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 (optional)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-1,56%</a:t>
                      </a:r>
                    </a:p>
                  </a:txBody>
                  <a:tcPr marL="13433" marR="13433" marT="134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0,05%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0,03%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433" marR="13433" marT="134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433" marR="13433" marT="13433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40806" y="1951630"/>
            <a:ext cx="32351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loss for Low Delay B</a:t>
            </a:r>
            <a:br>
              <a:rPr lang="en-US" dirty="0" smtClean="0"/>
            </a:br>
            <a:r>
              <a:rPr lang="en-US" dirty="0" smtClean="0"/>
              <a:t>-0.1%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7546" y="1392072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Delay B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7117" y="3878239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Low Delay P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040806" y="4014716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change for Low Delay P</a:t>
            </a:r>
            <a:br>
              <a:rPr lang="en-US" dirty="0" smtClean="0"/>
            </a:br>
            <a:r>
              <a:rPr lang="en-US" dirty="0" smtClean="0"/>
              <a:t>0.0%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521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bilateral filter</a:t>
            </a:r>
          </a:p>
          <a:p>
            <a:r>
              <a:rPr lang="en-US" dirty="0" smtClean="0"/>
              <a:t>Where in the decoder to place it</a:t>
            </a:r>
          </a:p>
          <a:p>
            <a:r>
              <a:rPr lang="en-US" dirty="0" smtClean="0"/>
              <a:t>The particular bilateral filter tested</a:t>
            </a:r>
          </a:p>
          <a:p>
            <a:r>
              <a:rPr lang="en-US" dirty="0" smtClean="0"/>
              <a:t>Results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4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A regular FIR filter has weights that depend on the distance to the pixel in screen space.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64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/>
          <p:nvPr/>
        </p:nvCxnSpPr>
        <p:spPr bwMode="auto">
          <a:xfrm flipH="1" flipV="1">
            <a:off x="4506163" y="3101645"/>
            <a:ext cx="5808269" cy="106070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4526892"/>
            <a:ext cx="5850942" cy="6595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196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7" t="11386" r="23320" b="10836"/>
          <a:stretch/>
        </p:blipFill>
        <p:spPr>
          <a:xfrm>
            <a:off x="7977352" y="1931110"/>
            <a:ext cx="3767959" cy="372871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fir filter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0349345" y="4180115"/>
            <a:ext cx="338447" cy="338447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75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25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4" name="Freeform 3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5" t="11637" r="25770" b="10866"/>
          <a:stretch/>
        </p:blipFill>
        <p:spPr>
          <a:xfrm>
            <a:off x="7642352" y="1324053"/>
            <a:ext cx="4193642" cy="44403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Bilateral filter</a:t>
            </a:r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529168" y="1800000"/>
            <a:ext cx="7400888" cy="38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/>
              <a:t>In a bilateral filter the weights depend both on the spatial distance and the distance in intensity.</a:t>
            </a:r>
            <a:endParaRPr lang="en-US" kern="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423999" y="3098216"/>
            <a:ext cx="691617" cy="691617"/>
          </a:xfrm>
          <a:prstGeom prst="rect">
            <a:avLst/>
          </a:prstGeom>
          <a:solidFill>
            <a:srgbClr val="FFFFC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15616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3807232" y="3098216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423999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115616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3807232" y="3789833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2423999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3115616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07232" y="4481449"/>
            <a:ext cx="691617" cy="69161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96896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985564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312567" y="32186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595676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84344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311347" y="4621988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610307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998975" y="3927043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3260141" y="392704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03647" y="421233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4874980" y="3742944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2049" name="Straight Connector 2048"/>
          <p:cNvCxnSpPr/>
          <p:nvPr/>
        </p:nvCxnSpPr>
        <p:spPr bwMode="auto">
          <a:xfrm flipH="1">
            <a:off x="4835348" y="4162349"/>
            <a:ext cx="460857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2" name="Straight Connector 2051"/>
          <p:cNvCxnSpPr>
            <a:stCxn id="11" idx="1"/>
          </p:cNvCxnSpPr>
          <p:nvPr/>
        </p:nvCxnSpPr>
        <p:spPr bwMode="auto">
          <a:xfrm flipH="1" flipV="1">
            <a:off x="4506164" y="3101646"/>
            <a:ext cx="5794367" cy="19255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 flipH="1">
            <a:off x="4506163" y="5090615"/>
            <a:ext cx="5531765" cy="9586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Freeform 10"/>
          <p:cNvSpPr/>
          <p:nvPr/>
        </p:nvSpPr>
        <p:spPr bwMode="auto">
          <a:xfrm>
            <a:off x="9933062" y="4984452"/>
            <a:ext cx="367469" cy="102549"/>
          </a:xfrm>
          <a:custGeom>
            <a:avLst/>
            <a:gdLst>
              <a:gd name="connsiteX0" fmla="*/ 256374 w 367469"/>
              <a:gd name="connsiteY0" fmla="*/ 5697 h 102549"/>
              <a:gd name="connsiteX1" fmla="*/ 367469 w 367469"/>
              <a:gd name="connsiteY1" fmla="*/ 42729 h 102549"/>
              <a:gd name="connsiteX2" fmla="*/ 159521 w 367469"/>
              <a:gd name="connsiteY2" fmla="*/ 102549 h 102549"/>
              <a:gd name="connsiteX3" fmla="*/ 0 w 367469"/>
              <a:gd name="connsiteY3" fmla="*/ 37032 h 102549"/>
              <a:gd name="connsiteX4" fmla="*/ 119641 w 367469"/>
              <a:gd name="connsiteY4" fmla="*/ 0 h 102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69" h="102549">
                <a:moveTo>
                  <a:pt x="256374" y="5697"/>
                </a:moveTo>
                <a:lnTo>
                  <a:pt x="367469" y="42729"/>
                </a:lnTo>
                <a:lnTo>
                  <a:pt x="159521" y="102549"/>
                </a:lnTo>
                <a:lnTo>
                  <a:pt x="0" y="37032"/>
                </a:lnTo>
                <a:lnTo>
                  <a:pt x="119641" y="0"/>
                </a:lnTo>
              </a:path>
            </a:pathLst>
          </a:cu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Cloud Callout 14"/>
          <p:cNvSpPr/>
          <p:nvPr/>
        </p:nvSpPr>
        <p:spPr bwMode="auto">
          <a:xfrm>
            <a:off x="9853683" y="3643952"/>
            <a:ext cx="1665027" cy="1098645"/>
          </a:xfrm>
          <a:prstGeom prst="cloudCallou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 smtClean="0"/>
              <a:t>That </a:t>
            </a:r>
            <a:r>
              <a:rPr lang="en-US" sz="1200" dirty="0"/>
              <a:t>value up there is surely a long way </a:t>
            </a:r>
            <a:r>
              <a:rPr lang="en-US" sz="1200" dirty="0" smtClean="0"/>
              <a:t>off...</a:t>
            </a:r>
            <a:endParaRPr lang="en-US" sz="1200" dirty="0"/>
          </a:p>
        </p:txBody>
      </p:sp>
      <p:sp>
        <p:nvSpPr>
          <p:cNvPr id="32" name="Freeform 31"/>
          <p:cNvSpPr/>
          <p:nvPr/>
        </p:nvSpPr>
        <p:spPr bwMode="auto">
          <a:xfrm>
            <a:off x="10005545" y="2991621"/>
            <a:ext cx="137424" cy="26428"/>
          </a:xfrm>
          <a:custGeom>
            <a:avLst/>
            <a:gdLst>
              <a:gd name="connsiteX0" fmla="*/ 0 w 137424"/>
              <a:gd name="connsiteY0" fmla="*/ 26428 h 26428"/>
              <a:gd name="connsiteX1" fmla="*/ 0 w 137424"/>
              <a:gd name="connsiteY1" fmla="*/ 26428 h 26428"/>
              <a:gd name="connsiteX2" fmla="*/ 68712 w 137424"/>
              <a:gd name="connsiteY2" fmla="*/ 0 h 26428"/>
              <a:gd name="connsiteX3" fmla="*/ 137424 w 137424"/>
              <a:gd name="connsiteY3" fmla="*/ 26428 h 26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424" h="26428">
                <a:moveTo>
                  <a:pt x="0" y="26428"/>
                </a:moveTo>
                <a:lnTo>
                  <a:pt x="0" y="26428"/>
                </a:lnTo>
                <a:lnTo>
                  <a:pt x="68712" y="0"/>
                </a:lnTo>
                <a:lnTo>
                  <a:pt x="137424" y="26428"/>
                </a:lnTo>
              </a:path>
            </a:pathLst>
          </a:cu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4299846" y="1522905"/>
            <a:ext cx="3620881" cy="39505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8" r="25758" b="10303"/>
          <a:stretch/>
        </p:blipFill>
        <p:spPr>
          <a:xfrm>
            <a:off x="590550" y="1522905"/>
            <a:ext cx="3620881" cy="395054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98" t="10019" r="25758" b="10302"/>
          <a:stretch/>
        </p:blipFill>
        <p:spPr>
          <a:xfrm>
            <a:off x="8009143" y="1522905"/>
            <a:ext cx="3620881" cy="395054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47800" y="5591175"/>
            <a:ext cx="18373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 filtering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8300" y="5591175"/>
            <a:ext cx="1495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 filtering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029700" y="5591205"/>
            <a:ext cx="2010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 filtering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1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in the decoder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919287" y="3324225"/>
            <a:ext cx="1133475" cy="714375"/>
            <a:chOff x="1247775" y="3181350"/>
            <a:chExt cx="1133475" cy="714375"/>
          </a:xfrm>
        </p:grpSpPr>
        <p:sp>
          <p:nvSpPr>
            <p:cNvPr id="4" name="Rectangle 3"/>
            <p:cNvSpPr/>
            <p:nvPr/>
          </p:nvSpPr>
          <p:spPr bwMode="auto">
            <a:xfrm>
              <a:off x="1247775" y="3181350"/>
              <a:ext cx="1133475" cy="71437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sv-SE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sv-SE" i="1">
                                <a:latin typeface="Cambria Math"/>
                              </a:rPr>
                              <m:t>𝑇</m:t>
                            </m:r>
                          </m:e>
                          <m:sup>
                            <m:r>
                              <a:rPr lang="sv-SE" i="1">
                                <a:latin typeface="Cambria Math"/>
                              </a:rPr>
                              <m:t>−1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5900" y="3324225"/>
                  <a:ext cx="677172" cy="400110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" name="Rectangle 5"/>
          <p:cNvSpPr/>
          <p:nvPr/>
        </p:nvSpPr>
        <p:spPr bwMode="auto">
          <a:xfrm>
            <a:off x="4624387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" y="3324225"/>
            <a:ext cx="14624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transform</a:t>
            </a:r>
            <a:br>
              <a:rPr lang="en-US" dirty="0" smtClean="0"/>
            </a:br>
            <a:r>
              <a:rPr lang="en-US" dirty="0" smtClean="0"/>
              <a:t>coefficients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7" idx="1"/>
          </p:cNvCxnSpPr>
          <p:nvPr/>
        </p:nvCxnSpPr>
        <p:spPr bwMode="auto">
          <a:xfrm flipV="1">
            <a:off x="161925" y="3676650"/>
            <a:ext cx="1743075" cy="151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3190875" y="3324225"/>
            <a:ext cx="1168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decoded</a:t>
            </a:r>
            <a:br>
              <a:rPr lang="en-US" dirty="0" smtClean="0"/>
            </a:br>
            <a:r>
              <a:rPr lang="en-US" dirty="0" smtClean="0"/>
              <a:t>residual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 bwMode="auto">
          <a:xfrm>
            <a:off x="3048000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sv-SE" b="0" i="1" smtClean="0">
                              <a:latin typeface="Cambria Math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7750" y="3257817"/>
                <a:ext cx="694100" cy="837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 bwMode="auto">
          <a:xfrm>
            <a:off x="5757862" y="3676650"/>
            <a:ext cx="814388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>
            <a:off x="5162550" y="2667000"/>
            <a:ext cx="0" cy="65722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flipH="1">
            <a:off x="238125" y="2667000"/>
            <a:ext cx="4924426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161925" y="2284482"/>
            <a:ext cx="1297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 bwMode="auto">
          <a:xfrm>
            <a:off x="6572250" y="3324225"/>
            <a:ext cx="1133475" cy="714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30162" y="3311664"/>
            <a:ext cx="108234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clip to</a:t>
            </a:r>
            <a:br>
              <a:rPr lang="en-US" dirty="0" smtClean="0"/>
            </a:br>
            <a:r>
              <a:rPr lang="en-US" sz="1800" dirty="0" smtClean="0"/>
              <a:t>[0, 1023]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7791450" y="3311664"/>
            <a:ext cx="11528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7686675" y="3676650"/>
            <a:ext cx="157638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9282112" y="3323957"/>
            <a:ext cx="1133475" cy="71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329737" y="3322707"/>
            <a:ext cx="10839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bilateral</a:t>
            </a:r>
            <a:br>
              <a:rPr lang="en-US" dirty="0" smtClean="0"/>
            </a:br>
            <a:r>
              <a:rPr lang="en-US" dirty="0" smtClean="0"/>
              <a:t>filter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 bwMode="auto">
          <a:xfrm>
            <a:off x="10413688" y="3667125"/>
            <a:ext cx="15523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10515245" y="3311664"/>
            <a:ext cx="1452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 recon-</a:t>
            </a:r>
            <a:br>
              <a:rPr lang="en-US" dirty="0" smtClean="0"/>
            </a:br>
            <a:r>
              <a:rPr lang="en-US" dirty="0" err="1" smtClean="0"/>
              <a:t>struction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22710</TotalTime>
  <Words>992</Words>
  <Application>Microsoft Office PowerPoint</Application>
  <PresentationFormat>Custom</PresentationFormat>
  <Paragraphs>321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Cambria Math</vt:lpstr>
      <vt:lpstr>Ericsson Capital TT</vt:lpstr>
      <vt:lpstr>1_PresentationTemplate2011</vt:lpstr>
      <vt:lpstr>D0069: Bilateral filter after inverse transform</vt:lpstr>
      <vt:lpstr>Outline</vt:lpstr>
      <vt:lpstr>Regular fir filter</vt:lpstr>
      <vt:lpstr>Regular fir filter</vt:lpstr>
      <vt:lpstr>Bilateral filter</vt:lpstr>
      <vt:lpstr>Bilateral filter</vt:lpstr>
      <vt:lpstr>Bilateral filter</vt:lpstr>
      <vt:lpstr>example</vt:lpstr>
      <vt:lpstr>where in the decoder</vt:lpstr>
      <vt:lpstr>ReGULAR FIR filter</vt:lpstr>
      <vt:lpstr>General bilateral filter</vt:lpstr>
      <vt:lpstr>Proposed bilateral filter</vt:lpstr>
      <vt:lpstr>Proposed bilateral filter</vt:lpstr>
      <vt:lpstr>Results</vt:lpstr>
      <vt:lpstr>proposal</vt:lpstr>
      <vt:lpstr>PowerPoint Presentation</vt:lpstr>
      <vt:lpstr>Details of sigmas</vt:lpstr>
      <vt:lpstr>PowerPoint Presentation</vt:lpstr>
      <vt:lpstr>Low delay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- Beyond the TS ?</dc:title>
  <dc:creator>EAB/OVM Frédéric Gabin</dc:creator>
  <dc:description>Rev PA1</dc:description>
  <cp:lastModifiedBy>Jacob Ström</cp:lastModifiedBy>
  <cp:revision>389</cp:revision>
  <cp:lastPrinted>2015-06-12T10:49:57Z</cp:lastPrinted>
  <dcterms:created xsi:type="dcterms:W3CDTF">2011-05-24T09:22:48Z</dcterms:created>
  <dcterms:modified xsi:type="dcterms:W3CDTF">2016-10-18T01:04:27Z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2015</vt:lpwstr>
  </property>
  <property fmtid="{D5CDD505-2E9C-101B-9397-08002B2CF9AE}" pid="29" name="MiddleFooterField">
    <vt:lpwstr>Public</vt:lpwstr>
  </property>
  <property fmtid="{D5CDD505-2E9C-101B-9397-08002B2CF9AE}" pid="30" name="RightFooterField">
    <vt:lpwstr>3GPP - Beyond the TS ?</vt:lpwstr>
  </property>
  <property fmtid="{D5CDD505-2E9C-101B-9397-08002B2CF9AE}" pid="31" name="RightFooterField2">
    <vt:lpwstr>2015-05-13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EAB/OVM Frédéric Gabin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 TO DVB</vt:lpwstr>
  </property>
  <property fmtid="{D5CDD505-2E9C-101B-9397-08002B2CF9AE}" pid="43" name="Title">
    <vt:lpwstr>3GPP - Beyond the TS ?</vt:lpwstr>
  </property>
  <property fmtid="{D5CDD505-2E9C-101B-9397-08002B2CF9AE}" pid="44" name="Date">
    <vt:lpwstr>2015-05-13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