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63" r:id="rId4"/>
    <p:sldId id="275" r:id="rId5"/>
    <p:sldId id="279" r:id="rId6"/>
    <p:sldId id="280" r:id="rId7"/>
    <p:sldId id="281" r:id="rId8"/>
    <p:sldId id="267" r:id="rId9"/>
    <p:sldId id="260" r:id="rId10"/>
    <p:sldId id="262" r:id="rId11"/>
    <p:sldId id="264" r:id="rId12"/>
    <p:sldId id="257" r:id="rId13"/>
    <p:sldId id="265" r:id="rId14"/>
    <p:sldId id="291" r:id="rId15"/>
    <p:sldId id="299" r:id="rId16"/>
    <p:sldId id="306" r:id="rId17"/>
    <p:sldId id="301" r:id="rId18"/>
    <p:sldId id="303" r:id="rId19"/>
    <p:sldId id="292" r:id="rId20"/>
    <p:sldId id="282" r:id="rId21"/>
    <p:sldId id="293" r:id="rId22"/>
    <p:sldId id="294" r:id="rId23"/>
    <p:sldId id="289" r:id="rId24"/>
    <p:sldId id="295" r:id="rId25"/>
    <p:sldId id="296" r:id="rId26"/>
    <p:sldId id="290" r:id="rId27"/>
    <p:sldId id="297" r:id="rId28"/>
    <p:sldId id="298" r:id="rId29"/>
    <p:sldId id="302" r:id="rId30"/>
    <p:sldId id="305" r:id="rId3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073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195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568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7932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03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224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27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246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3874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798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752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A5EBC-C089-4D9F-AE98-9DCCE1C3BC79}" type="datetimeFigureOut">
              <a:rPr lang="ko-KR" altLang="en-US" smtClean="0"/>
              <a:t>2016-10-12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690BC-DE51-4844-802B-EA9555B3CEB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808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Samsung/360tool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g11.sc29.org/doc_end_user/documents/115_Geneva/wg11/m38551-v2-M38551.zip" TargetMode="External"/><Relationship Id="rId2" Type="http://schemas.openxmlformats.org/officeDocument/2006/relationships/hyperlink" Target="http://ieeexplore.ieee.org/stamp/stamp.jsp?tp=&amp;arnumber=732805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360tools usage &amp; results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159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Universal metric</a:t>
            </a:r>
            <a:endParaRPr lang="ko-KR" altLang="en-US" dirty="0"/>
          </a:p>
        </p:txBody>
      </p:sp>
      <p:sp>
        <p:nvSpPr>
          <p:cNvPr id="11320" name="TextBox 11319"/>
          <p:cNvSpPr txBox="1"/>
          <p:nvPr/>
        </p:nvSpPr>
        <p:spPr>
          <a:xfrm>
            <a:off x="179512" y="3561205"/>
            <a:ext cx="885934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u="sng" dirty="0" smtClean="0"/>
              <a:t>CPP-PSNR </a:t>
            </a:r>
            <a:r>
              <a:rPr lang="en-US" altLang="ko-KR" sz="1400" dirty="0" smtClean="0"/>
              <a:t>for 2 ERP inputs:</a:t>
            </a:r>
          </a:p>
          <a:p>
            <a:r>
              <a:rPr lang="en-US" altLang="ko-KR" sz="1400" dirty="0" smtClean="0"/>
              <a:t>360tools_metric -w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-h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/>
              <a:t> -o </a:t>
            </a:r>
            <a:r>
              <a:rPr lang="en-US" altLang="ko-KR" sz="14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 -r </a:t>
            </a:r>
            <a:r>
              <a:rPr lang="en-US" altLang="ko-KR" sz="1400" dirty="0" err="1" smtClean="0">
                <a:solidFill>
                  <a:srgbClr val="0070C0"/>
                </a:solidFill>
              </a:rPr>
              <a:t>recERPfromISP</a:t>
            </a:r>
            <a:r>
              <a:rPr lang="en-US" altLang="ko-KR" sz="1400" dirty="0" smtClean="0"/>
              <a:t> -l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-m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-f </a:t>
            </a:r>
            <a:r>
              <a:rPr lang="en-US" altLang="ko-KR" sz="1400" dirty="0" smtClean="0">
                <a:solidFill>
                  <a:srgbClr val="7030A0"/>
                </a:solidFill>
              </a:rPr>
              <a:t>1</a:t>
            </a:r>
            <a:r>
              <a:rPr lang="en-US" altLang="ko-KR" sz="1400" dirty="0" smtClean="0"/>
              <a:t> –t </a:t>
            </a:r>
            <a:r>
              <a:rPr lang="en-US" altLang="ko-KR" sz="1400" dirty="0" smtClean="0">
                <a:solidFill>
                  <a:srgbClr val="7030A0"/>
                </a:solidFill>
              </a:rPr>
              <a:t>1</a:t>
            </a:r>
            <a:r>
              <a:rPr lang="en-US" altLang="ko-KR" sz="1400" dirty="0" smtClean="0"/>
              <a:t> –q 4 -n 1 -x 1 –y 1</a:t>
            </a:r>
          </a:p>
          <a:p>
            <a:r>
              <a:rPr lang="en-US" altLang="ko-KR" sz="1400" dirty="0" smtClean="0"/>
              <a:t>360tools_metric -w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-h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/>
              <a:t> -o </a:t>
            </a:r>
            <a:r>
              <a:rPr lang="en-US" altLang="ko-KR" sz="14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400" dirty="0" smtClean="0"/>
              <a:t>  -r </a:t>
            </a:r>
            <a:r>
              <a:rPr lang="en-US" altLang="ko-KR" sz="1400" dirty="0" err="1" smtClean="0">
                <a:solidFill>
                  <a:srgbClr val="00B050"/>
                </a:solidFill>
              </a:rPr>
              <a:t>recERPfromCMP</a:t>
            </a:r>
            <a:r>
              <a:rPr lang="ko-KR" altLang="en-US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-l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-m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-f </a:t>
            </a:r>
            <a:r>
              <a:rPr lang="en-US" altLang="ko-KR" sz="1400" dirty="0" smtClean="0">
                <a:solidFill>
                  <a:srgbClr val="7030A0"/>
                </a:solidFill>
              </a:rPr>
              <a:t>1</a:t>
            </a:r>
            <a:r>
              <a:rPr lang="en-US" altLang="ko-KR" sz="1400" dirty="0" smtClean="0"/>
              <a:t> –t </a:t>
            </a:r>
            <a:r>
              <a:rPr lang="en-US" altLang="ko-KR" sz="1400" dirty="0" smtClean="0">
                <a:solidFill>
                  <a:srgbClr val="7030A0"/>
                </a:solidFill>
              </a:rPr>
              <a:t>1</a:t>
            </a:r>
            <a:r>
              <a:rPr lang="en-US" altLang="ko-KR" sz="1400" dirty="0" smtClean="0"/>
              <a:t> –q 4 -n 1 -x 1 –y 1</a:t>
            </a:r>
          </a:p>
          <a:p>
            <a:r>
              <a:rPr lang="en-US" altLang="ko-KR" sz="1400" u="sng" dirty="0"/>
              <a:t>CPP-PSNR </a:t>
            </a:r>
            <a:r>
              <a:rPr lang="en-US" altLang="ko-KR" sz="1400" dirty="0" smtClean="0"/>
              <a:t>between ERP and  ISP or CMP :</a:t>
            </a:r>
            <a:endParaRPr lang="en-US" altLang="ko-KR" sz="1400" dirty="0"/>
          </a:p>
          <a:p>
            <a:r>
              <a:rPr lang="en-US" altLang="ko-KR" sz="1400" dirty="0"/>
              <a:t>360tools_metric -w </a:t>
            </a:r>
            <a:r>
              <a:rPr lang="en-US" altLang="ko-KR" sz="1400" dirty="0">
                <a:solidFill>
                  <a:srgbClr val="7030A0"/>
                </a:solidFill>
              </a:rPr>
              <a:t>WI</a:t>
            </a:r>
            <a:r>
              <a:rPr lang="en-US" altLang="ko-KR" sz="1400" dirty="0"/>
              <a:t> -h </a:t>
            </a:r>
            <a:r>
              <a:rPr lang="en-US" altLang="ko-KR" sz="1400" dirty="0">
                <a:solidFill>
                  <a:srgbClr val="7030A0"/>
                </a:solidFill>
              </a:rPr>
              <a:t>HI</a:t>
            </a:r>
            <a:r>
              <a:rPr lang="en-US" altLang="ko-KR" sz="1400" dirty="0"/>
              <a:t> -o </a:t>
            </a:r>
            <a:r>
              <a:rPr lang="en-US" altLang="ko-KR" sz="1400" dirty="0" err="1">
                <a:solidFill>
                  <a:srgbClr val="7030A0"/>
                </a:solidFill>
              </a:rPr>
              <a:t>origERP</a:t>
            </a:r>
            <a:r>
              <a:rPr lang="en-US" altLang="ko-KR" sz="1400" dirty="0"/>
              <a:t>  -r </a:t>
            </a:r>
            <a:r>
              <a:rPr lang="en-US" altLang="ko-KR" sz="1400" dirty="0" err="1">
                <a:solidFill>
                  <a:srgbClr val="0070C0"/>
                </a:solidFill>
              </a:rPr>
              <a:t>origISP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-l </a:t>
            </a:r>
            <a:r>
              <a:rPr lang="en-US" altLang="ko-KR" sz="1400" dirty="0" smtClean="0">
                <a:solidFill>
                  <a:srgbClr val="0070C0"/>
                </a:solidFill>
              </a:rPr>
              <a:t>WT </a:t>
            </a:r>
            <a:r>
              <a:rPr lang="en-US" altLang="ko-KR" sz="1400" dirty="0"/>
              <a:t>-m </a:t>
            </a:r>
            <a:r>
              <a:rPr lang="en-US" altLang="ko-KR" sz="1400" dirty="0" smtClean="0">
                <a:solidFill>
                  <a:srgbClr val="0070C0"/>
                </a:solidFill>
              </a:rPr>
              <a:t>HT </a:t>
            </a:r>
            <a:r>
              <a:rPr lang="en-US" altLang="ko-KR" sz="1400" dirty="0"/>
              <a:t>-f </a:t>
            </a:r>
            <a:r>
              <a:rPr lang="en-US" altLang="ko-KR" sz="1400" dirty="0">
                <a:solidFill>
                  <a:srgbClr val="7030A0"/>
                </a:solidFill>
              </a:rPr>
              <a:t>1</a:t>
            </a:r>
            <a:r>
              <a:rPr lang="en-US" altLang="ko-KR" sz="1400" dirty="0"/>
              <a:t> –t </a:t>
            </a:r>
            <a:r>
              <a:rPr lang="en-US" altLang="ko-KR" sz="1400" dirty="0" smtClean="0">
                <a:solidFill>
                  <a:srgbClr val="0070C0"/>
                </a:solidFill>
              </a:rPr>
              <a:t>2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–q 4 -n 1 -x </a:t>
            </a:r>
            <a:r>
              <a:rPr lang="en-US" altLang="ko-KR" sz="1400" dirty="0" smtClean="0"/>
              <a:t>1 –y 2 </a:t>
            </a:r>
          </a:p>
          <a:p>
            <a:r>
              <a:rPr lang="en-US" altLang="ko-KR" sz="1400" dirty="0" smtClean="0"/>
              <a:t>360tools_metric </a:t>
            </a:r>
            <a:r>
              <a:rPr lang="en-US" altLang="ko-KR" sz="1400" dirty="0"/>
              <a:t>-w </a:t>
            </a:r>
            <a:r>
              <a:rPr lang="en-US" altLang="ko-KR" sz="1400" dirty="0">
                <a:solidFill>
                  <a:srgbClr val="7030A0"/>
                </a:solidFill>
              </a:rPr>
              <a:t>WI</a:t>
            </a:r>
            <a:r>
              <a:rPr lang="en-US" altLang="ko-KR" sz="1400" dirty="0"/>
              <a:t> -h </a:t>
            </a:r>
            <a:r>
              <a:rPr lang="en-US" altLang="ko-KR" sz="1400" dirty="0">
                <a:solidFill>
                  <a:srgbClr val="7030A0"/>
                </a:solidFill>
              </a:rPr>
              <a:t>HI</a:t>
            </a:r>
            <a:r>
              <a:rPr lang="en-US" altLang="ko-KR" sz="1400" dirty="0"/>
              <a:t> -o </a:t>
            </a:r>
            <a:r>
              <a:rPr lang="en-US" altLang="ko-KR" sz="1400" dirty="0" err="1">
                <a:solidFill>
                  <a:srgbClr val="7030A0"/>
                </a:solidFill>
              </a:rPr>
              <a:t>origERP</a:t>
            </a:r>
            <a:r>
              <a:rPr lang="en-US" altLang="ko-KR" sz="1400" dirty="0"/>
              <a:t>  -r </a:t>
            </a:r>
            <a:r>
              <a:rPr lang="en-US" altLang="ko-KR" sz="1400" dirty="0" err="1" smtClean="0">
                <a:solidFill>
                  <a:srgbClr val="00B050"/>
                </a:solidFill>
              </a:rPr>
              <a:t>origCMP</a:t>
            </a:r>
            <a:r>
              <a:rPr lang="en-US" altLang="ko-KR" sz="1400" dirty="0" smtClean="0">
                <a:solidFill>
                  <a:srgbClr val="00B050"/>
                </a:solidFill>
              </a:rPr>
              <a:t> </a:t>
            </a:r>
            <a:r>
              <a:rPr lang="en-US" altLang="ko-KR" sz="1400" dirty="0" smtClean="0"/>
              <a:t>-l </a:t>
            </a:r>
            <a:r>
              <a:rPr lang="en-US" altLang="ko-KR" sz="1400" dirty="0" smtClean="0">
                <a:solidFill>
                  <a:srgbClr val="00B050"/>
                </a:solidFill>
              </a:rPr>
              <a:t>WC </a:t>
            </a:r>
            <a:r>
              <a:rPr lang="en-US" altLang="ko-KR" sz="1400" dirty="0"/>
              <a:t>-m </a:t>
            </a:r>
            <a:r>
              <a:rPr lang="en-US" altLang="ko-KR" sz="1400" dirty="0" smtClean="0">
                <a:solidFill>
                  <a:srgbClr val="00B050"/>
                </a:solidFill>
              </a:rPr>
              <a:t>HC </a:t>
            </a:r>
            <a:r>
              <a:rPr lang="en-US" altLang="ko-KR" sz="1400" dirty="0"/>
              <a:t>-f </a:t>
            </a:r>
            <a:r>
              <a:rPr lang="en-US" altLang="ko-KR" sz="1400" dirty="0">
                <a:solidFill>
                  <a:srgbClr val="7030A0"/>
                </a:solidFill>
              </a:rPr>
              <a:t>1</a:t>
            </a:r>
            <a:r>
              <a:rPr lang="en-US" altLang="ko-KR" sz="1400" dirty="0"/>
              <a:t> –t </a:t>
            </a:r>
            <a:r>
              <a:rPr lang="en-US" altLang="ko-KR" sz="1400" dirty="0" smtClean="0">
                <a:solidFill>
                  <a:srgbClr val="00B050"/>
                </a:solidFill>
              </a:rPr>
              <a:t>3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–q 4 -n 1 -x </a:t>
            </a:r>
            <a:r>
              <a:rPr lang="en-US" altLang="ko-KR" sz="1400" dirty="0" smtClean="0"/>
              <a:t>1 –y 2</a:t>
            </a:r>
            <a:endParaRPr lang="en-US" altLang="ko-KR" sz="1400" dirty="0"/>
          </a:p>
          <a:p>
            <a:endParaRPr lang="en-US" altLang="ko-KR" sz="1400" dirty="0"/>
          </a:p>
          <a:p>
            <a:r>
              <a:rPr lang="en-US" altLang="ko-KR" sz="1400" dirty="0" smtClean="0"/>
              <a:t>-x, y original/ reconstructed bit-depth    </a:t>
            </a:r>
          </a:p>
          <a:p>
            <a:r>
              <a:rPr lang="en-US" altLang="ko-KR" sz="1400" dirty="0" smtClean="0"/>
              <a:t>-n number of frames   </a:t>
            </a:r>
          </a:p>
          <a:p>
            <a:r>
              <a:rPr lang="en-US" altLang="ko-KR" sz="1400" dirty="0" smtClean="0"/>
              <a:t>-q metric ID (1 PSNR, 2 S-PSNR, 3 WS-PSNR, 4 –CPP-PSNR)      </a:t>
            </a:r>
          </a:p>
          <a:p>
            <a:r>
              <a:rPr lang="en-US" altLang="ko-KR" sz="1400" dirty="0" smtClean="0"/>
              <a:t>-f , -t  input/output projection indication </a:t>
            </a:r>
            <a:r>
              <a:rPr lang="ru-RU" altLang="ko-KR" sz="1400" dirty="0" smtClean="0"/>
              <a:t>(1 – </a:t>
            </a:r>
            <a:r>
              <a:rPr lang="en-US" altLang="ko-KR" sz="1400" dirty="0" smtClean="0"/>
              <a:t>ERP, 2 – ISP, 3 –CMP)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63382" y="4149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18" name="Rectangle 17"/>
          <p:cNvSpPr/>
          <p:nvPr/>
        </p:nvSpPr>
        <p:spPr>
          <a:xfrm>
            <a:off x="1044748" y="2176049"/>
            <a:ext cx="1678313" cy="648072"/>
          </a:xfrm>
          <a:prstGeom prst="rect">
            <a:avLst/>
          </a:prstGeom>
          <a:solidFill>
            <a:srgbClr val="7030A0"/>
          </a:solidFill>
          <a:ln w="539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origERP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WI</a:t>
            </a:r>
            <a:r>
              <a:rPr lang="en-US" altLang="ko-KR" dirty="0" smtClean="0">
                <a:sym typeface="Symbol"/>
              </a:rPr>
              <a:t>HI 8b</a:t>
            </a:r>
            <a:endParaRPr lang="ko-KR" altLang="en-US" dirty="0"/>
          </a:p>
        </p:txBody>
      </p:sp>
      <p:sp>
        <p:nvSpPr>
          <p:cNvPr id="19" name="Rectangle 18"/>
          <p:cNvSpPr/>
          <p:nvPr/>
        </p:nvSpPr>
        <p:spPr>
          <a:xfrm>
            <a:off x="3372519" y="1776691"/>
            <a:ext cx="165365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origISP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WT</a:t>
            </a:r>
            <a:r>
              <a:rPr lang="en-US" altLang="ko-KR" dirty="0" smtClean="0">
                <a:sym typeface="Symbol"/>
              </a:rPr>
              <a:t>HT 10b</a:t>
            </a:r>
            <a:endParaRPr lang="ko-KR" alt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3369993" y="2561447"/>
            <a:ext cx="1656184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origCMP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WC</a:t>
            </a:r>
            <a:r>
              <a:rPr lang="en-US" altLang="ko-KR" dirty="0" smtClean="0">
                <a:sym typeface="Symbol"/>
              </a:rPr>
              <a:t>HC 10b</a:t>
            </a:r>
            <a:endParaRPr lang="ko-KR" altLang="en-US" dirty="0" smtClean="0"/>
          </a:p>
        </p:txBody>
      </p:sp>
      <p:sp>
        <p:nvSpPr>
          <p:cNvPr id="21" name="Rectangle 20"/>
          <p:cNvSpPr/>
          <p:nvPr/>
        </p:nvSpPr>
        <p:spPr>
          <a:xfrm>
            <a:off x="5724128" y="1776691"/>
            <a:ext cx="1823750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recERPfromISP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WI</a:t>
            </a:r>
            <a:r>
              <a:rPr lang="en-US" altLang="ko-KR" dirty="0" smtClean="0">
                <a:sym typeface="Symbol"/>
              </a:rPr>
              <a:t>HI</a:t>
            </a:r>
            <a:r>
              <a:rPr lang="ko-KR" altLang="en-US" dirty="0">
                <a:sym typeface="Symbol"/>
              </a:rPr>
              <a:t> </a:t>
            </a:r>
            <a:r>
              <a:rPr lang="en-US" altLang="ko-KR" dirty="0" smtClean="0">
                <a:sym typeface="Symbol"/>
              </a:rPr>
              <a:t>8b</a:t>
            </a:r>
            <a:endParaRPr lang="ko-KR" altLang="en-US" dirty="0" smtClean="0"/>
          </a:p>
        </p:txBody>
      </p:sp>
      <p:sp>
        <p:nvSpPr>
          <p:cNvPr id="22" name="Rectangle 21"/>
          <p:cNvSpPr/>
          <p:nvPr/>
        </p:nvSpPr>
        <p:spPr>
          <a:xfrm>
            <a:off x="5724128" y="2561447"/>
            <a:ext cx="1872208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recERPfromCMP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WI</a:t>
            </a:r>
            <a:r>
              <a:rPr lang="en-US" altLang="ko-KR" dirty="0" smtClean="0">
                <a:sym typeface="Symbol"/>
              </a:rPr>
              <a:t>HI</a:t>
            </a:r>
            <a:r>
              <a:rPr lang="ko-KR" altLang="en-US" dirty="0" smtClean="0">
                <a:sym typeface="Symbol"/>
              </a:rPr>
              <a:t> </a:t>
            </a:r>
            <a:r>
              <a:rPr lang="en-US" altLang="ko-KR" dirty="0" smtClean="0">
                <a:sym typeface="Symbol"/>
              </a:rPr>
              <a:t>8b</a:t>
            </a:r>
            <a:endParaRPr lang="ko-KR" altLang="en-US" dirty="0" smtClean="0"/>
          </a:p>
        </p:txBody>
      </p:sp>
      <p:cxnSp>
        <p:nvCxnSpPr>
          <p:cNvPr id="8" name="Elbow Connector 7"/>
          <p:cNvCxnSpPr>
            <a:stCxn id="18" idx="0"/>
            <a:endCxn id="21" idx="0"/>
          </p:cNvCxnSpPr>
          <p:nvPr/>
        </p:nvCxnSpPr>
        <p:spPr>
          <a:xfrm rot="5400000" flipH="1" flipV="1">
            <a:off x="4060275" y="-399679"/>
            <a:ext cx="399358" cy="4752098"/>
          </a:xfrm>
          <a:prstGeom prst="bentConnector3">
            <a:avLst>
              <a:gd name="adj1" fmla="val 157242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endCxn id="19" idx="1"/>
          </p:cNvCxnSpPr>
          <p:nvPr/>
        </p:nvCxnSpPr>
        <p:spPr>
          <a:xfrm flipV="1">
            <a:off x="2723061" y="2100727"/>
            <a:ext cx="649458" cy="361697"/>
          </a:xfrm>
          <a:prstGeom prst="bentConnector3">
            <a:avLst>
              <a:gd name="adj1" fmla="val 50000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15816" y="1196752"/>
            <a:ext cx="159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4) CPP-PSNR</a:t>
            </a:r>
            <a:endParaRPr lang="ko-KR" altLang="en-US" dirty="0"/>
          </a:p>
        </p:txBody>
      </p:sp>
      <p:cxnSp>
        <p:nvCxnSpPr>
          <p:cNvPr id="15" name="Elbow Connector 14"/>
          <p:cNvCxnSpPr>
            <a:stCxn id="18" idx="3"/>
            <a:endCxn id="20" idx="1"/>
          </p:cNvCxnSpPr>
          <p:nvPr/>
        </p:nvCxnSpPr>
        <p:spPr>
          <a:xfrm>
            <a:off x="2723061" y="2500085"/>
            <a:ext cx="646932" cy="385398"/>
          </a:xfrm>
          <a:prstGeom prst="bentConnector3">
            <a:avLst>
              <a:gd name="adj1" fmla="val 50000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18" idx="2"/>
            <a:endCxn id="22" idx="2"/>
          </p:cNvCxnSpPr>
          <p:nvPr/>
        </p:nvCxnSpPr>
        <p:spPr>
          <a:xfrm rot="16200000" flipH="1">
            <a:off x="4079369" y="628656"/>
            <a:ext cx="385398" cy="4776327"/>
          </a:xfrm>
          <a:prstGeom prst="bentConnector3">
            <a:avLst>
              <a:gd name="adj1" fmla="val 159315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48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CPP-PSNR explanation</a:t>
            </a:r>
            <a:endParaRPr lang="ko-KR" altLang="en-US" dirty="0"/>
          </a:p>
        </p:txBody>
      </p:sp>
      <p:pic>
        <p:nvPicPr>
          <p:cNvPr id="4" name="Content Placeholder 3" descr="PYUV - abyss_great_shark_vr_30p_3840x1920.yuv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340768"/>
            <a:ext cx="2592287" cy="1515491"/>
          </a:xfrm>
        </p:spPr>
      </p:pic>
      <p:pic>
        <p:nvPicPr>
          <p:cNvPr id="5" name="Picture 4" descr="PYUV - org_isp_8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89" y="2924944"/>
            <a:ext cx="3000784" cy="1611112"/>
          </a:xfrm>
          <a:prstGeom prst="rect">
            <a:avLst/>
          </a:prstGeom>
        </p:spPr>
      </p:pic>
      <p:pic>
        <p:nvPicPr>
          <p:cNvPr id="6" name="Picture 5" descr="PYUV - org_cmp_8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81" y="4628906"/>
            <a:ext cx="2592288" cy="218466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755" y="2975677"/>
            <a:ext cx="11715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PYUV - CPP_SharkISP100_Q22_S256_H6_3840x1920.yuv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7" y="1594458"/>
            <a:ext cx="1724402" cy="100811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6281936" y="1775348"/>
            <a:ext cx="2754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solidFill>
                  <a:srgbClr val="7030A0"/>
                </a:solidFill>
              </a:rPr>
              <a:t>CPP</a:t>
            </a:r>
            <a:r>
              <a:rPr lang="en-US" altLang="ko-KR" dirty="0"/>
              <a:t> </a:t>
            </a:r>
            <a:r>
              <a:rPr lang="en-US" altLang="ko-KR" b="1" dirty="0" err="1"/>
              <a:t>Craster</a:t>
            </a:r>
            <a:r>
              <a:rPr lang="en-US" altLang="ko-KR" b="1" dirty="0"/>
              <a:t> parabolic projection </a:t>
            </a:r>
            <a:endParaRPr lang="en-US" altLang="ko-KR" b="1" dirty="0" smtClean="0"/>
          </a:p>
          <a:p>
            <a:r>
              <a:rPr lang="en-US" altLang="ko-KR" dirty="0" smtClean="0"/>
              <a:t>Each sample has equal area</a:t>
            </a:r>
            <a:r>
              <a:rPr lang="en-US" altLang="ko-KR" dirty="0"/>
              <a:t> </a:t>
            </a:r>
            <a:r>
              <a:rPr lang="en-US" altLang="ko-KR" dirty="0" smtClean="0"/>
              <a:t>on sphere:</a:t>
            </a:r>
            <a:endParaRPr lang="ko-KR" altLang="en-US" dirty="0"/>
          </a:p>
        </p:txBody>
      </p:sp>
      <p:cxnSp>
        <p:nvCxnSpPr>
          <p:cNvPr id="30" name="Straight Arrow Connector 29"/>
          <p:cNvCxnSpPr>
            <a:stCxn id="4" idx="3"/>
            <a:endCxn id="9" idx="1"/>
          </p:cNvCxnSpPr>
          <p:nvPr/>
        </p:nvCxnSpPr>
        <p:spPr>
          <a:xfrm>
            <a:off x="3203848" y="2098514"/>
            <a:ext cx="7200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 descr="PYUV - CPP_SharkISP100_Q22_S256_H6_3840x1920.yuv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7" y="3226444"/>
            <a:ext cx="1724402" cy="1008112"/>
          </a:xfrm>
          <a:prstGeom prst="rect">
            <a:avLst/>
          </a:prstGeom>
        </p:spPr>
      </p:pic>
      <p:pic>
        <p:nvPicPr>
          <p:cNvPr id="33" name="Picture 32" descr="PYUV - CPP_SharkISP100_Q22_S256_H6_3840x1920.yuv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7" y="5217184"/>
            <a:ext cx="1724402" cy="1008112"/>
          </a:xfrm>
          <a:prstGeom prst="rect">
            <a:avLst/>
          </a:prstGeom>
        </p:spPr>
      </p:pic>
      <p:cxnSp>
        <p:nvCxnSpPr>
          <p:cNvPr id="35" name="Straight Arrow Connector 34"/>
          <p:cNvCxnSpPr>
            <a:stCxn id="5" idx="3"/>
            <a:endCxn id="32" idx="1"/>
          </p:cNvCxnSpPr>
          <p:nvPr/>
        </p:nvCxnSpPr>
        <p:spPr>
          <a:xfrm>
            <a:off x="3419873" y="3730500"/>
            <a:ext cx="50405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3"/>
            <a:endCxn id="33" idx="1"/>
          </p:cNvCxnSpPr>
          <p:nvPr/>
        </p:nvCxnSpPr>
        <p:spPr>
          <a:xfrm>
            <a:off x="3105669" y="5721240"/>
            <a:ext cx="81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9" idx="2"/>
            <a:endCxn id="32" idx="0"/>
          </p:cNvCxnSpPr>
          <p:nvPr/>
        </p:nvCxnSpPr>
        <p:spPr>
          <a:xfrm>
            <a:off x="4786128" y="2602570"/>
            <a:ext cx="0" cy="623874"/>
          </a:xfrm>
          <a:prstGeom prst="straightConnector1">
            <a:avLst/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2" idx="2"/>
            <a:endCxn id="33" idx="0"/>
          </p:cNvCxnSpPr>
          <p:nvPr/>
        </p:nvCxnSpPr>
        <p:spPr>
          <a:xfrm>
            <a:off x="4786128" y="4234556"/>
            <a:ext cx="0" cy="982628"/>
          </a:xfrm>
          <a:prstGeom prst="straightConnector1">
            <a:avLst/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9" idx="3"/>
            <a:endCxn id="33" idx="3"/>
          </p:cNvCxnSpPr>
          <p:nvPr/>
        </p:nvCxnSpPr>
        <p:spPr>
          <a:xfrm>
            <a:off x="5648329" y="2098514"/>
            <a:ext cx="12700" cy="3622726"/>
          </a:xfrm>
          <a:prstGeom prst="bentConnector3">
            <a:avLst>
              <a:gd name="adj1" fmla="val 1800000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6139262" y="4255928"/>
            <a:ext cx="27545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dirty="0" smtClean="0"/>
              <a:t>in CCP representation MSE is calculated for only “meaningful” samples (black areas are excluded). MSE</a:t>
            </a:r>
            <a:r>
              <a:rPr lang="en-US" altLang="ko-KR" dirty="0" smtClean="0">
                <a:sym typeface="Wingdings" panose="05000000000000000000" pitchFamily="2" charset="2"/>
              </a:rPr>
              <a:t>PSNR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937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Suggested JVET test #1</a:t>
            </a:r>
            <a:endParaRPr lang="ko-KR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483768" y="1835532"/>
            <a:ext cx="1152128" cy="64807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origERP</a:t>
            </a:r>
            <a:endParaRPr lang="ko-KR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2508424" y="2660310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origISP</a:t>
            </a:r>
            <a:endParaRPr lang="ko-KR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2505897" y="3445066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origCube</a:t>
            </a:r>
            <a:endParaRPr lang="ko-KR" altLang="en-US" dirty="0"/>
          </a:p>
        </p:txBody>
      </p:sp>
      <p:cxnSp>
        <p:nvCxnSpPr>
          <p:cNvPr id="9" name="Straight Arrow Connector 8"/>
          <p:cNvCxnSpPr>
            <a:stCxn id="4" idx="3"/>
            <a:endCxn id="10" idx="1"/>
          </p:cNvCxnSpPr>
          <p:nvPr/>
        </p:nvCxnSpPr>
        <p:spPr>
          <a:xfrm>
            <a:off x="3635896" y="2159568"/>
            <a:ext cx="172225" cy="8366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08121" y="2555612"/>
            <a:ext cx="1436889" cy="881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Enc</a:t>
            </a:r>
            <a:r>
              <a:rPr lang="en-US" altLang="ko-KR" dirty="0" smtClean="0"/>
              <a:t>/Dec:</a:t>
            </a:r>
          </a:p>
          <a:p>
            <a:pPr algn="ctr"/>
            <a:r>
              <a:rPr lang="en-US" altLang="ko-KR" dirty="0" smtClean="0"/>
              <a:t>HM </a:t>
            </a:r>
            <a:r>
              <a:rPr lang="en-US" altLang="ko-KR" dirty="0" err="1" smtClean="0"/>
              <a:t>vs</a:t>
            </a:r>
            <a:r>
              <a:rPr lang="en-US" altLang="ko-KR" dirty="0" smtClean="0"/>
              <a:t> JEM</a:t>
            </a:r>
            <a:endParaRPr lang="ko-KR" alt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36096" y="1907540"/>
            <a:ext cx="115212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</a:t>
            </a:r>
            <a:endParaRPr lang="ko-KR" altLang="en-US" dirty="0"/>
          </a:p>
        </p:txBody>
      </p:sp>
      <p:cxnSp>
        <p:nvCxnSpPr>
          <p:cNvPr id="13" name="Straight Arrow Connector 12"/>
          <p:cNvCxnSpPr>
            <a:stCxn id="10" idx="3"/>
            <a:endCxn id="11" idx="1"/>
          </p:cNvCxnSpPr>
          <p:nvPr/>
        </p:nvCxnSpPr>
        <p:spPr>
          <a:xfrm flipV="1">
            <a:off x="5245010" y="2231576"/>
            <a:ext cx="191086" cy="7646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413967" y="2699628"/>
            <a:ext cx="115212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recISP</a:t>
            </a:r>
            <a:endParaRPr lang="ko-KR" altLang="en-US" dirty="0"/>
          </a:p>
        </p:txBody>
      </p:sp>
      <p:sp>
        <p:nvSpPr>
          <p:cNvPr id="16" name="Rectangle 15"/>
          <p:cNvSpPr/>
          <p:nvPr/>
        </p:nvSpPr>
        <p:spPr>
          <a:xfrm>
            <a:off x="5436096" y="3500100"/>
            <a:ext cx="115212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recCube</a:t>
            </a:r>
            <a:endParaRPr lang="ko-KR" altLang="en-US" dirty="0"/>
          </a:p>
        </p:txBody>
      </p:sp>
      <p:cxnSp>
        <p:nvCxnSpPr>
          <p:cNvPr id="22" name="Straight Arrow Connector 21"/>
          <p:cNvCxnSpPr>
            <a:stCxn id="6" idx="3"/>
            <a:endCxn id="10" idx="1"/>
          </p:cNvCxnSpPr>
          <p:nvPr/>
        </p:nvCxnSpPr>
        <p:spPr>
          <a:xfrm>
            <a:off x="3660552" y="2984346"/>
            <a:ext cx="147569" cy="119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7" idx="3"/>
            <a:endCxn id="10" idx="1"/>
          </p:cNvCxnSpPr>
          <p:nvPr/>
        </p:nvCxnSpPr>
        <p:spPr>
          <a:xfrm flipV="1">
            <a:off x="3658025" y="2996251"/>
            <a:ext cx="150096" cy="7728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3"/>
            <a:endCxn id="15" idx="1"/>
          </p:cNvCxnSpPr>
          <p:nvPr/>
        </p:nvCxnSpPr>
        <p:spPr>
          <a:xfrm>
            <a:off x="5245010" y="2996251"/>
            <a:ext cx="168957" cy="2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0" idx="3"/>
            <a:endCxn id="16" idx="1"/>
          </p:cNvCxnSpPr>
          <p:nvPr/>
        </p:nvCxnSpPr>
        <p:spPr>
          <a:xfrm>
            <a:off x="5245010" y="2996251"/>
            <a:ext cx="191086" cy="8278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211960" y="3500100"/>
            <a:ext cx="558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>
                <a:solidFill>
                  <a:srgbClr val="0070C0"/>
                </a:solidFill>
              </a:rPr>
              <a:t>bits</a:t>
            </a:r>
            <a:endParaRPr lang="ko-KR" altLang="en-US" i="1" dirty="0">
              <a:solidFill>
                <a:srgbClr val="0070C0"/>
              </a:solidFill>
            </a:endParaRPr>
          </a:p>
        </p:txBody>
      </p:sp>
      <p:cxnSp>
        <p:nvCxnSpPr>
          <p:cNvPr id="61" name="Elbow Connector 60"/>
          <p:cNvCxnSpPr>
            <a:stCxn id="7" idx="2"/>
            <a:endCxn id="16" idx="2"/>
          </p:cNvCxnSpPr>
          <p:nvPr/>
        </p:nvCxnSpPr>
        <p:spPr>
          <a:xfrm rot="16200000" flipH="1">
            <a:off x="4519543" y="2655555"/>
            <a:ext cx="55034" cy="2930199"/>
          </a:xfrm>
          <a:prstGeom prst="bentConnector3">
            <a:avLst>
              <a:gd name="adj1" fmla="val 515380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916118" y="3963506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>
                <a:solidFill>
                  <a:srgbClr val="7030A0"/>
                </a:solidFill>
              </a:rPr>
              <a:t>CPP-PSNR</a:t>
            </a:r>
            <a:endParaRPr lang="ko-KR" altLang="en-US" i="1" dirty="0">
              <a:solidFill>
                <a:srgbClr val="7030A0"/>
              </a:solidFill>
            </a:endParaRPr>
          </a:p>
        </p:txBody>
      </p:sp>
      <p:cxnSp>
        <p:nvCxnSpPr>
          <p:cNvPr id="18" name="Elbow Connector 17"/>
          <p:cNvCxnSpPr>
            <a:stCxn id="6" idx="1"/>
            <a:endCxn id="15" idx="3"/>
          </p:cNvCxnSpPr>
          <p:nvPr/>
        </p:nvCxnSpPr>
        <p:spPr>
          <a:xfrm rot="10800000" flipH="1" flipV="1">
            <a:off x="2508423" y="2984346"/>
            <a:ext cx="4057671" cy="39318"/>
          </a:xfrm>
          <a:prstGeom prst="bentConnector5">
            <a:avLst>
              <a:gd name="adj1" fmla="val -5634"/>
              <a:gd name="adj2" fmla="val -3428305"/>
              <a:gd name="adj3" fmla="val 105634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860101" y="1790236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>
                <a:solidFill>
                  <a:srgbClr val="7030A0"/>
                </a:solidFill>
              </a:rPr>
              <a:t>CPP-PSNR</a:t>
            </a:r>
            <a:endParaRPr lang="ko-KR" altLang="en-US" i="1" dirty="0">
              <a:solidFill>
                <a:srgbClr val="7030A0"/>
              </a:solidFill>
            </a:endParaRPr>
          </a:p>
        </p:txBody>
      </p:sp>
      <p:cxnSp>
        <p:nvCxnSpPr>
          <p:cNvPr id="37" name="Elbow Connector 36"/>
          <p:cNvCxnSpPr>
            <a:stCxn id="4" idx="0"/>
            <a:endCxn id="11" idx="0"/>
          </p:cNvCxnSpPr>
          <p:nvPr/>
        </p:nvCxnSpPr>
        <p:spPr>
          <a:xfrm rot="16200000" flipH="1">
            <a:off x="4499992" y="395372"/>
            <a:ext cx="72008" cy="2952328"/>
          </a:xfrm>
          <a:prstGeom prst="bentConnector3">
            <a:avLst>
              <a:gd name="adj1" fmla="val -139448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475656" y="5101895"/>
            <a:ext cx="5758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None of the projections has a benefits, all equivalent</a:t>
            </a:r>
            <a:endParaRPr lang="ko-KR" altLang="en-US" dirty="0"/>
          </a:p>
        </p:txBody>
      </p:sp>
      <p:sp>
        <p:nvSpPr>
          <p:cNvPr id="3" name="Explosion 2 2"/>
          <p:cNvSpPr/>
          <p:nvPr/>
        </p:nvSpPr>
        <p:spPr>
          <a:xfrm>
            <a:off x="107504" y="1412775"/>
            <a:ext cx="9145016" cy="4464497"/>
          </a:xfrm>
          <a:prstGeom prst="irregularSeal2">
            <a:avLst/>
          </a:prstGeom>
          <a:solidFill>
            <a:schemeClr val="accent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Discarded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9124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071" y="269775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Suggested JVET test #2</a:t>
            </a:r>
            <a:endParaRPr lang="ko-KR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1043608" y="2052464"/>
            <a:ext cx="1152128" cy="64807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origERP</a:t>
            </a:r>
            <a:endParaRPr lang="ko-KR" altLang="en-US" dirty="0"/>
          </a:p>
        </p:txBody>
      </p:sp>
      <p:sp>
        <p:nvSpPr>
          <p:cNvPr id="6" name="Rectangle 5"/>
          <p:cNvSpPr/>
          <p:nvPr/>
        </p:nvSpPr>
        <p:spPr>
          <a:xfrm>
            <a:off x="1068264" y="2877242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origISP</a:t>
            </a:r>
            <a:endParaRPr lang="ko-KR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1065737" y="3661998"/>
            <a:ext cx="115212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origCube</a:t>
            </a:r>
            <a:endParaRPr lang="ko-KR" altLang="en-US" dirty="0"/>
          </a:p>
        </p:txBody>
      </p:sp>
      <p:cxnSp>
        <p:nvCxnSpPr>
          <p:cNvPr id="9" name="Straight Arrow Connector 8"/>
          <p:cNvCxnSpPr>
            <a:stCxn id="4" idx="3"/>
            <a:endCxn id="10" idx="1"/>
          </p:cNvCxnSpPr>
          <p:nvPr/>
        </p:nvCxnSpPr>
        <p:spPr>
          <a:xfrm>
            <a:off x="2195736" y="2376500"/>
            <a:ext cx="172225" cy="8366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367961" y="2772544"/>
            <a:ext cx="1436889" cy="88127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Enc</a:t>
            </a:r>
            <a:r>
              <a:rPr lang="en-US" altLang="ko-KR" dirty="0" smtClean="0"/>
              <a:t>/Dec:</a:t>
            </a:r>
          </a:p>
          <a:p>
            <a:pPr algn="ctr"/>
            <a:r>
              <a:rPr lang="en-US" altLang="ko-KR" dirty="0" smtClean="0"/>
              <a:t>HM </a:t>
            </a:r>
            <a:r>
              <a:rPr lang="en-US" altLang="ko-KR" dirty="0" err="1" smtClean="0"/>
              <a:t>vs</a:t>
            </a:r>
            <a:r>
              <a:rPr lang="en-US" altLang="ko-KR" dirty="0" smtClean="0"/>
              <a:t> JEM</a:t>
            </a:r>
            <a:endParaRPr lang="ko-KR" alt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95936" y="2124472"/>
            <a:ext cx="115212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</a:t>
            </a:r>
            <a:endParaRPr lang="ko-KR" altLang="en-US" dirty="0"/>
          </a:p>
        </p:txBody>
      </p:sp>
      <p:cxnSp>
        <p:nvCxnSpPr>
          <p:cNvPr id="13" name="Straight Arrow Connector 12"/>
          <p:cNvCxnSpPr>
            <a:stCxn id="10" idx="3"/>
            <a:endCxn id="11" idx="1"/>
          </p:cNvCxnSpPr>
          <p:nvPr/>
        </p:nvCxnSpPr>
        <p:spPr>
          <a:xfrm flipV="1">
            <a:off x="3804850" y="2448508"/>
            <a:ext cx="191086" cy="7646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973807" y="2916560"/>
            <a:ext cx="115212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recISP</a:t>
            </a:r>
            <a:endParaRPr lang="ko-KR" altLang="en-US" dirty="0"/>
          </a:p>
        </p:txBody>
      </p:sp>
      <p:sp>
        <p:nvSpPr>
          <p:cNvPr id="16" name="Rectangle 15"/>
          <p:cNvSpPr/>
          <p:nvPr/>
        </p:nvSpPr>
        <p:spPr>
          <a:xfrm>
            <a:off x="3995936" y="3717032"/>
            <a:ext cx="115212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recCube</a:t>
            </a:r>
            <a:endParaRPr lang="ko-KR" altLang="en-US" dirty="0"/>
          </a:p>
        </p:txBody>
      </p:sp>
      <p:cxnSp>
        <p:nvCxnSpPr>
          <p:cNvPr id="22" name="Straight Arrow Connector 21"/>
          <p:cNvCxnSpPr>
            <a:stCxn id="6" idx="3"/>
            <a:endCxn id="10" idx="1"/>
          </p:cNvCxnSpPr>
          <p:nvPr/>
        </p:nvCxnSpPr>
        <p:spPr>
          <a:xfrm>
            <a:off x="2220392" y="3201278"/>
            <a:ext cx="147569" cy="119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7" idx="3"/>
            <a:endCxn id="10" idx="1"/>
          </p:cNvCxnSpPr>
          <p:nvPr/>
        </p:nvCxnSpPr>
        <p:spPr>
          <a:xfrm flipV="1">
            <a:off x="2217865" y="3213183"/>
            <a:ext cx="150096" cy="7728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3"/>
            <a:endCxn id="15" idx="1"/>
          </p:cNvCxnSpPr>
          <p:nvPr/>
        </p:nvCxnSpPr>
        <p:spPr>
          <a:xfrm>
            <a:off x="3804850" y="3213183"/>
            <a:ext cx="168957" cy="2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0" idx="3"/>
            <a:endCxn id="16" idx="1"/>
          </p:cNvCxnSpPr>
          <p:nvPr/>
        </p:nvCxnSpPr>
        <p:spPr>
          <a:xfrm>
            <a:off x="3804850" y="3213183"/>
            <a:ext cx="191086" cy="8278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771800" y="3717032"/>
            <a:ext cx="558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>
                <a:solidFill>
                  <a:srgbClr val="0070C0"/>
                </a:solidFill>
              </a:rPr>
              <a:t>bits</a:t>
            </a:r>
            <a:endParaRPr lang="ko-KR" altLang="en-US" i="1" dirty="0">
              <a:solidFill>
                <a:srgbClr val="0070C0"/>
              </a:solidFill>
            </a:endParaRPr>
          </a:p>
        </p:txBody>
      </p:sp>
      <p:cxnSp>
        <p:nvCxnSpPr>
          <p:cNvPr id="18" name="Elbow Connector 17"/>
          <p:cNvCxnSpPr>
            <a:stCxn id="4" idx="0"/>
            <a:endCxn id="11" idx="0"/>
          </p:cNvCxnSpPr>
          <p:nvPr/>
        </p:nvCxnSpPr>
        <p:spPr>
          <a:xfrm rot="16200000" flipH="1">
            <a:off x="3059832" y="612304"/>
            <a:ext cx="72008" cy="2952328"/>
          </a:xfrm>
          <a:prstGeom prst="bentConnector3">
            <a:avLst>
              <a:gd name="adj1" fmla="val -317465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072730" y="1413684"/>
            <a:ext cx="2124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>
                <a:solidFill>
                  <a:srgbClr val="7030A0"/>
                </a:solidFill>
              </a:rPr>
              <a:t>S-PSNR, WS-PSNR</a:t>
            </a:r>
            <a:endParaRPr lang="ko-KR" altLang="en-US" i="1" dirty="0">
              <a:solidFill>
                <a:srgbClr val="7030A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436096" y="2916560"/>
            <a:ext cx="187220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recERPfromISP</a:t>
            </a:r>
            <a:endParaRPr lang="ko-KR" altLang="en-US" dirty="0"/>
          </a:p>
        </p:txBody>
      </p:sp>
      <p:sp>
        <p:nvSpPr>
          <p:cNvPr id="27" name="Rectangle 26"/>
          <p:cNvSpPr/>
          <p:nvPr/>
        </p:nvSpPr>
        <p:spPr>
          <a:xfrm>
            <a:off x="5442650" y="3717032"/>
            <a:ext cx="1872208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recERPfromCMP</a:t>
            </a:r>
            <a:endParaRPr lang="ko-KR" altLang="en-US" dirty="0"/>
          </a:p>
        </p:txBody>
      </p:sp>
      <p:cxnSp>
        <p:nvCxnSpPr>
          <p:cNvPr id="12" name="Straight Arrow Connector 11"/>
          <p:cNvCxnSpPr>
            <a:stCxn id="15" idx="3"/>
            <a:endCxn id="25" idx="1"/>
          </p:cNvCxnSpPr>
          <p:nvPr/>
        </p:nvCxnSpPr>
        <p:spPr>
          <a:xfrm>
            <a:off x="5125935" y="3240596"/>
            <a:ext cx="31016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6" idx="3"/>
            <a:endCxn id="27" idx="1"/>
          </p:cNvCxnSpPr>
          <p:nvPr/>
        </p:nvCxnSpPr>
        <p:spPr>
          <a:xfrm>
            <a:off x="5148064" y="4041068"/>
            <a:ext cx="29458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4" idx="1"/>
            <a:endCxn id="27" idx="3"/>
          </p:cNvCxnSpPr>
          <p:nvPr/>
        </p:nvCxnSpPr>
        <p:spPr>
          <a:xfrm rot="10800000" flipH="1" flipV="1">
            <a:off x="1043608" y="2376500"/>
            <a:ext cx="6271250" cy="1664568"/>
          </a:xfrm>
          <a:prstGeom prst="bentConnector5">
            <a:avLst>
              <a:gd name="adj1" fmla="val -3645"/>
              <a:gd name="adj2" fmla="val 137790"/>
              <a:gd name="adj3" fmla="val 103645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25" idx="0"/>
            <a:endCxn id="4" idx="0"/>
          </p:cNvCxnSpPr>
          <p:nvPr/>
        </p:nvCxnSpPr>
        <p:spPr>
          <a:xfrm rot="16200000" flipV="1">
            <a:off x="3563888" y="108248"/>
            <a:ext cx="864096" cy="4752528"/>
          </a:xfrm>
          <a:prstGeom prst="bentConnector3">
            <a:avLst>
              <a:gd name="adj1" fmla="val 138323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009887" y="5093404"/>
            <a:ext cx="7810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In this testing procedure ERP has a benefits (goes through fewer number of conversion steps)</a:t>
            </a:r>
            <a:endParaRPr lang="ko-KR" altLang="en-US" dirty="0"/>
          </a:p>
        </p:txBody>
      </p:sp>
      <p:sp>
        <p:nvSpPr>
          <p:cNvPr id="5" name="Explosion 2 4"/>
          <p:cNvSpPr/>
          <p:nvPr/>
        </p:nvSpPr>
        <p:spPr>
          <a:xfrm>
            <a:off x="2555776" y="5416569"/>
            <a:ext cx="5544616" cy="1324799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Done, results published, Sept. 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76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Suggested JVET test </a:t>
            </a:r>
            <a:r>
              <a:rPr lang="en-US" altLang="ko-KR" dirty="0" smtClean="0"/>
              <a:t>#3</a:t>
            </a:r>
            <a:endParaRPr lang="ko-KR" altLang="en-US" dirty="0"/>
          </a:p>
        </p:txBody>
      </p:sp>
      <p:pic>
        <p:nvPicPr>
          <p:cNvPr id="5" name="Picture 4" descr="PYUV - CPP_SharkISP100_Q22_S256_H6_3840x1920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947687"/>
            <a:ext cx="1828609" cy="1069033"/>
          </a:xfrm>
          <a:prstGeom prst="rect">
            <a:avLst/>
          </a:prstGeom>
        </p:spPr>
      </p:pic>
      <p:pic>
        <p:nvPicPr>
          <p:cNvPr id="7" name="Content Placeholder 3" descr="PYUV - abyss_great_shark_vr_30p_3840x1920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92139"/>
            <a:ext cx="1800200" cy="10524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2041297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materials come in ERP</a:t>
            </a:r>
            <a:endParaRPr lang="ko-KR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195736" y="2338053"/>
            <a:ext cx="28803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9"/>
          <p:cNvSpPr/>
          <p:nvPr/>
        </p:nvSpPr>
        <p:spPr>
          <a:xfrm>
            <a:off x="4572000" y="1689981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ERP</a:t>
            </a:r>
            <a:endParaRPr lang="ko-KR" altLang="en-US" dirty="0"/>
          </a:p>
        </p:txBody>
      </p:sp>
      <p:sp>
        <p:nvSpPr>
          <p:cNvPr id="12" name="Rectangle 11"/>
          <p:cNvSpPr/>
          <p:nvPr/>
        </p:nvSpPr>
        <p:spPr>
          <a:xfrm>
            <a:off x="4572000" y="2050021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CMP</a:t>
            </a:r>
            <a:endParaRPr lang="ko-KR" alt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0" y="2410061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ISP</a:t>
            </a:r>
            <a:endParaRPr lang="ko-KR" altLang="en-US" dirty="0"/>
          </a:p>
        </p:txBody>
      </p:sp>
      <p:sp>
        <p:nvSpPr>
          <p:cNvPr id="14" name="Rectangle 13"/>
          <p:cNvSpPr/>
          <p:nvPr/>
        </p:nvSpPr>
        <p:spPr>
          <a:xfrm>
            <a:off x="4572000" y="3130141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TSP</a:t>
            </a:r>
            <a:endParaRPr lang="ko-KR" altLang="en-US" dirty="0"/>
          </a:p>
        </p:txBody>
      </p:sp>
      <p:sp>
        <p:nvSpPr>
          <p:cNvPr id="15" name="Rectangle 14"/>
          <p:cNvSpPr/>
          <p:nvPr/>
        </p:nvSpPr>
        <p:spPr>
          <a:xfrm>
            <a:off x="4572000" y="2770101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OHP</a:t>
            </a:r>
            <a:endParaRPr lang="ko-KR" altLang="en-US" dirty="0"/>
          </a:p>
        </p:txBody>
      </p:sp>
      <p:sp>
        <p:nvSpPr>
          <p:cNvPr id="16" name="Rectangle 15"/>
          <p:cNvSpPr/>
          <p:nvPr/>
        </p:nvSpPr>
        <p:spPr>
          <a:xfrm>
            <a:off x="5508104" y="2050021"/>
            <a:ext cx="648072" cy="86314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Enc</a:t>
            </a:r>
            <a:r>
              <a:rPr lang="en-US" altLang="ko-KR" dirty="0" smtClean="0"/>
              <a:t>/Dec</a:t>
            </a:r>
            <a:endParaRPr lang="ko-KR" altLang="en-US" dirty="0"/>
          </a:p>
        </p:txBody>
      </p:sp>
      <p:sp>
        <p:nvSpPr>
          <p:cNvPr id="17" name="Rectangle 16"/>
          <p:cNvSpPr/>
          <p:nvPr/>
        </p:nvSpPr>
        <p:spPr>
          <a:xfrm>
            <a:off x="6372200" y="1689981"/>
            <a:ext cx="1080120" cy="302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</a:t>
            </a:r>
            <a:endParaRPr lang="ko-KR" altLang="en-US" dirty="0"/>
          </a:p>
        </p:txBody>
      </p:sp>
      <p:sp>
        <p:nvSpPr>
          <p:cNvPr id="18" name="Rectangle 17"/>
          <p:cNvSpPr/>
          <p:nvPr/>
        </p:nvSpPr>
        <p:spPr>
          <a:xfrm>
            <a:off x="6372200" y="2050021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recCMP</a:t>
            </a:r>
            <a:endParaRPr lang="ko-KR" altLang="en-US" dirty="0"/>
          </a:p>
        </p:txBody>
      </p:sp>
      <p:sp>
        <p:nvSpPr>
          <p:cNvPr id="19" name="Rectangle 18"/>
          <p:cNvSpPr/>
          <p:nvPr/>
        </p:nvSpPr>
        <p:spPr>
          <a:xfrm>
            <a:off x="6372200" y="2410061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recISP</a:t>
            </a:r>
            <a:endParaRPr lang="ko-KR" altLang="en-US" dirty="0"/>
          </a:p>
        </p:txBody>
      </p:sp>
      <p:sp>
        <p:nvSpPr>
          <p:cNvPr id="20" name="Rectangle 19"/>
          <p:cNvSpPr/>
          <p:nvPr/>
        </p:nvSpPr>
        <p:spPr>
          <a:xfrm>
            <a:off x="6372200" y="3130141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recTSP</a:t>
            </a:r>
            <a:endParaRPr lang="ko-KR" altLang="en-US" dirty="0"/>
          </a:p>
        </p:txBody>
      </p:sp>
      <p:sp>
        <p:nvSpPr>
          <p:cNvPr id="21" name="Rectangle 20"/>
          <p:cNvSpPr/>
          <p:nvPr/>
        </p:nvSpPr>
        <p:spPr>
          <a:xfrm>
            <a:off x="6372200" y="2770101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recOHP</a:t>
            </a:r>
            <a:endParaRPr lang="ko-KR" altLang="en-US" dirty="0"/>
          </a:p>
        </p:txBody>
      </p:sp>
      <p:cxnSp>
        <p:nvCxnSpPr>
          <p:cNvPr id="23" name="Elbow Connector 22"/>
          <p:cNvCxnSpPr>
            <a:stCxn id="5" idx="0"/>
            <a:endCxn id="17" idx="0"/>
          </p:cNvCxnSpPr>
          <p:nvPr/>
        </p:nvCxnSpPr>
        <p:spPr>
          <a:xfrm rot="5400000" flipH="1" flipV="1">
            <a:off x="5026313" y="61741"/>
            <a:ext cx="257706" cy="3514187"/>
          </a:xfrm>
          <a:prstGeom prst="bentConnector3">
            <a:avLst>
              <a:gd name="adj1" fmla="val 147233"/>
            </a:avLst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5" idx="2"/>
            <a:endCxn id="20" idx="2"/>
          </p:cNvCxnSpPr>
          <p:nvPr/>
        </p:nvCxnSpPr>
        <p:spPr>
          <a:xfrm rot="16200000" flipH="1">
            <a:off x="4955393" y="1459399"/>
            <a:ext cx="399546" cy="3514187"/>
          </a:xfrm>
          <a:prstGeom prst="bentConnector3">
            <a:avLst>
              <a:gd name="adj1" fmla="val 139382"/>
            </a:avLst>
          </a:prstGeom>
          <a:ln w="1905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524224" y="1158590"/>
            <a:ext cx="1359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7030A0"/>
                </a:solidFill>
              </a:rPr>
              <a:t>CPP-PSNR*</a:t>
            </a:r>
            <a:endParaRPr lang="ko-KR" altLang="en-US" dirty="0">
              <a:solidFill>
                <a:srgbClr val="7030A0"/>
              </a:solidFill>
            </a:endParaRPr>
          </a:p>
        </p:txBody>
      </p:sp>
      <p:pic>
        <p:nvPicPr>
          <p:cNvPr id="30" name="Content Placeholder 3" descr="PYUV - abyss_great_shark_vr_30p_3840x1920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00451"/>
            <a:ext cx="1800200" cy="105242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83568" y="4849609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materials come in ERP</a:t>
            </a:r>
            <a:endParaRPr lang="ko-KR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2195736" y="5146365"/>
            <a:ext cx="28803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Rectangle 37"/>
          <p:cNvSpPr/>
          <p:nvPr/>
        </p:nvSpPr>
        <p:spPr>
          <a:xfrm>
            <a:off x="5508104" y="4858333"/>
            <a:ext cx="648072" cy="86314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Enc</a:t>
            </a:r>
            <a:r>
              <a:rPr lang="en-US" altLang="ko-KR" dirty="0" smtClean="0"/>
              <a:t>/Dec</a:t>
            </a:r>
            <a:endParaRPr lang="ko-KR" altLang="en-US" dirty="0"/>
          </a:p>
        </p:txBody>
      </p:sp>
      <p:sp>
        <p:nvSpPr>
          <p:cNvPr id="39" name="Rectangle 38"/>
          <p:cNvSpPr/>
          <p:nvPr/>
        </p:nvSpPr>
        <p:spPr>
          <a:xfrm>
            <a:off x="6300192" y="4498293"/>
            <a:ext cx="1080120" cy="302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</a:t>
            </a:r>
            <a:endParaRPr lang="ko-KR" altLang="en-US" dirty="0"/>
          </a:p>
        </p:txBody>
      </p:sp>
      <p:sp>
        <p:nvSpPr>
          <p:cNvPr id="40" name="Rectangle 39"/>
          <p:cNvSpPr/>
          <p:nvPr/>
        </p:nvSpPr>
        <p:spPr>
          <a:xfrm>
            <a:off x="6300192" y="4858333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recCMP</a:t>
            </a:r>
            <a:endParaRPr lang="ko-KR" altLang="en-US" dirty="0"/>
          </a:p>
        </p:txBody>
      </p:sp>
      <p:sp>
        <p:nvSpPr>
          <p:cNvPr id="41" name="Rectangle 40"/>
          <p:cNvSpPr/>
          <p:nvPr/>
        </p:nvSpPr>
        <p:spPr>
          <a:xfrm>
            <a:off x="6300192" y="5218373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recISP</a:t>
            </a:r>
            <a:endParaRPr lang="ko-KR" altLang="en-US" dirty="0"/>
          </a:p>
        </p:txBody>
      </p:sp>
      <p:sp>
        <p:nvSpPr>
          <p:cNvPr id="42" name="Rectangle 41"/>
          <p:cNvSpPr/>
          <p:nvPr/>
        </p:nvSpPr>
        <p:spPr>
          <a:xfrm>
            <a:off x="6300192" y="5938453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recTSP</a:t>
            </a:r>
            <a:endParaRPr lang="ko-KR" altLang="en-US" dirty="0"/>
          </a:p>
        </p:txBody>
      </p:sp>
      <p:sp>
        <p:nvSpPr>
          <p:cNvPr id="43" name="Rectangle 42"/>
          <p:cNvSpPr/>
          <p:nvPr/>
        </p:nvSpPr>
        <p:spPr>
          <a:xfrm>
            <a:off x="6300192" y="5578413"/>
            <a:ext cx="108012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recOHP</a:t>
            </a:r>
            <a:endParaRPr lang="ko-KR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395536" y="1340768"/>
            <a:ext cx="298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Recommended by Huawei:</a:t>
            </a:r>
            <a:endParaRPr lang="ko-KR" alt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268822" y="3837228"/>
            <a:ext cx="184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Informative ** :</a:t>
            </a:r>
            <a:endParaRPr lang="ko-KR" altLang="en-US" dirty="0"/>
          </a:p>
        </p:txBody>
      </p:sp>
      <p:sp>
        <p:nvSpPr>
          <p:cNvPr id="50" name="Rectangle 49"/>
          <p:cNvSpPr/>
          <p:nvPr/>
        </p:nvSpPr>
        <p:spPr>
          <a:xfrm>
            <a:off x="7596336" y="4858333"/>
            <a:ext cx="1368152" cy="2988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ERPrecCMP</a:t>
            </a:r>
            <a:endParaRPr lang="ko-KR" altLang="en-US" dirty="0"/>
          </a:p>
        </p:txBody>
      </p:sp>
      <p:sp>
        <p:nvSpPr>
          <p:cNvPr id="51" name="Rectangle 50"/>
          <p:cNvSpPr/>
          <p:nvPr/>
        </p:nvSpPr>
        <p:spPr>
          <a:xfrm>
            <a:off x="7596336" y="5231107"/>
            <a:ext cx="1368152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ERPrecISP</a:t>
            </a:r>
            <a:endParaRPr lang="ko-KR" altLang="en-US" dirty="0"/>
          </a:p>
        </p:txBody>
      </p:sp>
      <p:sp>
        <p:nvSpPr>
          <p:cNvPr id="52" name="Rectangle 51"/>
          <p:cNvSpPr/>
          <p:nvPr/>
        </p:nvSpPr>
        <p:spPr>
          <a:xfrm>
            <a:off x="7596336" y="5938453"/>
            <a:ext cx="1368152" cy="2988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ERPrecTSP</a:t>
            </a:r>
            <a:endParaRPr lang="ko-KR" altLang="en-US" dirty="0"/>
          </a:p>
        </p:txBody>
      </p:sp>
      <p:sp>
        <p:nvSpPr>
          <p:cNvPr id="53" name="Rectangle 52"/>
          <p:cNvSpPr/>
          <p:nvPr/>
        </p:nvSpPr>
        <p:spPr>
          <a:xfrm>
            <a:off x="7596336" y="5591147"/>
            <a:ext cx="1368152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ERPrecOHP</a:t>
            </a:r>
            <a:endParaRPr lang="ko-KR" altLang="en-US" dirty="0"/>
          </a:p>
        </p:txBody>
      </p:sp>
      <p:cxnSp>
        <p:nvCxnSpPr>
          <p:cNvPr id="55" name="Straight Arrow Connector 54"/>
          <p:cNvCxnSpPr>
            <a:stCxn id="5" idx="3"/>
            <a:endCxn id="10" idx="1"/>
          </p:cNvCxnSpPr>
          <p:nvPr/>
        </p:nvCxnSpPr>
        <p:spPr>
          <a:xfrm flipV="1">
            <a:off x="4312377" y="1833044"/>
            <a:ext cx="259623" cy="64916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5" idx="3"/>
            <a:endCxn id="12" idx="1"/>
          </p:cNvCxnSpPr>
          <p:nvPr/>
        </p:nvCxnSpPr>
        <p:spPr>
          <a:xfrm flipV="1">
            <a:off x="4312377" y="2193084"/>
            <a:ext cx="259623" cy="28912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5" idx="3"/>
            <a:endCxn id="13" idx="1"/>
          </p:cNvCxnSpPr>
          <p:nvPr/>
        </p:nvCxnSpPr>
        <p:spPr>
          <a:xfrm>
            <a:off x="4312377" y="2482204"/>
            <a:ext cx="259623" cy="7092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5" idx="3"/>
            <a:endCxn id="15" idx="1"/>
          </p:cNvCxnSpPr>
          <p:nvPr/>
        </p:nvCxnSpPr>
        <p:spPr>
          <a:xfrm>
            <a:off x="4312377" y="2482204"/>
            <a:ext cx="259623" cy="43096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/>
          <p:cNvCxnSpPr>
            <a:stCxn id="31" idx="2"/>
            <a:endCxn id="52" idx="2"/>
          </p:cNvCxnSpPr>
          <p:nvPr/>
        </p:nvCxnSpPr>
        <p:spPr>
          <a:xfrm rot="16200000" flipH="1">
            <a:off x="4535222" y="2492122"/>
            <a:ext cx="433596" cy="7056784"/>
          </a:xfrm>
          <a:prstGeom prst="bentConnector3">
            <a:avLst>
              <a:gd name="adj1" fmla="val 128073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30" idx="0"/>
            <a:endCxn id="39" idx="0"/>
          </p:cNvCxnSpPr>
          <p:nvPr/>
        </p:nvCxnSpPr>
        <p:spPr>
          <a:xfrm rot="5400000" flipH="1" flipV="1">
            <a:off x="3916865" y="1877064"/>
            <a:ext cx="302158" cy="5544616"/>
          </a:xfrm>
          <a:prstGeom prst="bentConnector3">
            <a:avLst>
              <a:gd name="adj1" fmla="val 175656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799190" y="6048081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70C0"/>
                </a:solidFill>
              </a:rPr>
              <a:t>WS-PSNR</a:t>
            </a:r>
            <a:endParaRPr lang="ko-KR" altLang="en-US" dirty="0">
              <a:solidFill>
                <a:srgbClr val="0070C0"/>
              </a:solidFill>
            </a:endParaRPr>
          </a:p>
        </p:txBody>
      </p:sp>
      <p:cxnSp>
        <p:nvCxnSpPr>
          <p:cNvPr id="74" name="Straight Arrow Connector 73"/>
          <p:cNvCxnSpPr>
            <a:stCxn id="5" idx="3"/>
            <a:endCxn id="14" idx="1"/>
          </p:cNvCxnSpPr>
          <p:nvPr/>
        </p:nvCxnSpPr>
        <p:spPr>
          <a:xfrm>
            <a:off x="4312377" y="2482204"/>
            <a:ext cx="259623" cy="79100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40" idx="3"/>
            <a:endCxn id="50" idx="1"/>
          </p:cNvCxnSpPr>
          <p:nvPr/>
        </p:nvCxnSpPr>
        <p:spPr>
          <a:xfrm>
            <a:off x="7380312" y="5001396"/>
            <a:ext cx="216024" cy="6367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41" idx="3"/>
            <a:endCxn id="51" idx="1"/>
          </p:cNvCxnSpPr>
          <p:nvPr/>
        </p:nvCxnSpPr>
        <p:spPr>
          <a:xfrm>
            <a:off x="7380312" y="5361436"/>
            <a:ext cx="216024" cy="12734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43" idx="3"/>
            <a:endCxn id="53" idx="1"/>
          </p:cNvCxnSpPr>
          <p:nvPr/>
        </p:nvCxnSpPr>
        <p:spPr>
          <a:xfrm>
            <a:off x="7380312" y="5721476"/>
            <a:ext cx="216024" cy="12734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42" idx="3"/>
            <a:endCxn id="52" idx="1"/>
          </p:cNvCxnSpPr>
          <p:nvPr/>
        </p:nvCxnSpPr>
        <p:spPr>
          <a:xfrm>
            <a:off x="7380312" y="6081516"/>
            <a:ext cx="216024" cy="6367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 descr="PYUV - CPP_SharkISP100_Q22_S256_H6_3840x1920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766826"/>
            <a:ext cx="1828609" cy="1069033"/>
          </a:xfrm>
          <a:prstGeom prst="rect">
            <a:avLst/>
          </a:prstGeom>
        </p:spPr>
      </p:pic>
      <p:sp>
        <p:nvSpPr>
          <p:cNvPr id="90" name="Rectangle 89"/>
          <p:cNvSpPr/>
          <p:nvPr/>
        </p:nvSpPr>
        <p:spPr>
          <a:xfrm>
            <a:off x="4572000" y="4509120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ERP</a:t>
            </a:r>
            <a:endParaRPr lang="ko-KR" altLang="en-US" dirty="0"/>
          </a:p>
        </p:txBody>
      </p:sp>
      <p:sp>
        <p:nvSpPr>
          <p:cNvPr id="91" name="Rectangle 90"/>
          <p:cNvSpPr/>
          <p:nvPr/>
        </p:nvSpPr>
        <p:spPr>
          <a:xfrm>
            <a:off x="4572000" y="4869160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CMP</a:t>
            </a:r>
            <a:endParaRPr lang="ko-KR" altLang="en-US" dirty="0"/>
          </a:p>
        </p:txBody>
      </p:sp>
      <p:sp>
        <p:nvSpPr>
          <p:cNvPr id="92" name="Rectangle 91"/>
          <p:cNvSpPr/>
          <p:nvPr/>
        </p:nvSpPr>
        <p:spPr>
          <a:xfrm>
            <a:off x="4572000" y="5229200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ISP</a:t>
            </a:r>
            <a:endParaRPr lang="ko-KR" altLang="en-US" dirty="0"/>
          </a:p>
        </p:txBody>
      </p:sp>
      <p:sp>
        <p:nvSpPr>
          <p:cNvPr id="93" name="Rectangle 92"/>
          <p:cNvSpPr/>
          <p:nvPr/>
        </p:nvSpPr>
        <p:spPr>
          <a:xfrm>
            <a:off x="4572000" y="5949280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TSP</a:t>
            </a:r>
            <a:endParaRPr lang="ko-KR" altLang="en-US" dirty="0"/>
          </a:p>
        </p:txBody>
      </p:sp>
      <p:sp>
        <p:nvSpPr>
          <p:cNvPr id="94" name="Rectangle 93"/>
          <p:cNvSpPr/>
          <p:nvPr/>
        </p:nvSpPr>
        <p:spPr>
          <a:xfrm>
            <a:off x="4572000" y="5589240"/>
            <a:ext cx="720080" cy="286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OHP</a:t>
            </a:r>
            <a:endParaRPr lang="ko-KR" altLang="en-US" dirty="0"/>
          </a:p>
        </p:txBody>
      </p:sp>
      <p:cxnSp>
        <p:nvCxnSpPr>
          <p:cNvPr id="95" name="Straight Arrow Connector 94"/>
          <p:cNvCxnSpPr>
            <a:stCxn id="89" idx="3"/>
            <a:endCxn id="90" idx="1"/>
          </p:cNvCxnSpPr>
          <p:nvPr/>
        </p:nvCxnSpPr>
        <p:spPr>
          <a:xfrm flipV="1">
            <a:off x="4312377" y="4652183"/>
            <a:ext cx="259623" cy="64916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89" idx="3"/>
            <a:endCxn id="91" idx="1"/>
          </p:cNvCxnSpPr>
          <p:nvPr/>
        </p:nvCxnSpPr>
        <p:spPr>
          <a:xfrm flipV="1">
            <a:off x="4312377" y="5012223"/>
            <a:ext cx="259623" cy="28912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89" idx="3"/>
            <a:endCxn id="92" idx="1"/>
          </p:cNvCxnSpPr>
          <p:nvPr/>
        </p:nvCxnSpPr>
        <p:spPr>
          <a:xfrm>
            <a:off x="4312377" y="5301343"/>
            <a:ext cx="259623" cy="7092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89" idx="3"/>
            <a:endCxn id="94" idx="1"/>
          </p:cNvCxnSpPr>
          <p:nvPr/>
        </p:nvCxnSpPr>
        <p:spPr>
          <a:xfrm>
            <a:off x="4312377" y="5301343"/>
            <a:ext cx="259623" cy="43096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>
            <a:stCxn id="89" idx="3"/>
            <a:endCxn id="93" idx="1"/>
          </p:cNvCxnSpPr>
          <p:nvPr/>
        </p:nvCxnSpPr>
        <p:spPr>
          <a:xfrm>
            <a:off x="4312377" y="5301343"/>
            <a:ext cx="259623" cy="79100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95910" y="3560229"/>
            <a:ext cx="7556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7030A0"/>
                </a:solidFill>
              </a:rPr>
              <a:t>*CPP-PSNR means both inputs are converted to CPP and MSE for not-black samples of CPP is calculated</a:t>
            </a:r>
            <a:endParaRPr lang="ko-KR" altLang="en-US" sz="1200" dirty="0">
              <a:solidFill>
                <a:srgbClr val="7030A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43781" y="6453336"/>
            <a:ext cx="8045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*In this test ERP goes through fewer amount of conversion steps, so has benefits compared to other projections</a:t>
            </a:r>
            <a:endParaRPr lang="ko-KR" altLang="en-US" sz="1200" dirty="0"/>
          </a:p>
        </p:txBody>
      </p:sp>
      <p:sp>
        <p:nvSpPr>
          <p:cNvPr id="105" name="Right Arrow 104"/>
          <p:cNvSpPr/>
          <p:nvPr/>
        </p:nvSpPr>
        <p:spPr>
          <a:xfrm>
            <a:off x="5364088" y="2193084"/>
            <a:ext cx="72008" cy="684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Right Arrow 105"/>
          <p:cNvSpPr/>
          <p:nvPr/>
        </p:nvSpPr>
        <p:spPr>
          <a:xfrm>
            <a:off x="5358550" y="4984075"/>
            <a:ext cx="72008" cy="684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Right Arrow 106"/>
          <p:cNvSpPr/>
          <p:nvPr/>
        </p:nvSpPr>
        <p:spPr>
          <a:xfrm>
            <a:off x="6228184" y="2210813"/>
            <a:ext cx="72008" cy="684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Right Arrow 107"/>
          <p:cNvSpPr/>
          <p:nvPr/>
        </p:nvSpPr>
        <p:spPr>
          <a:xfrm>
            <a:off x="6192180" y="5004579"/>
            <a:ext cx="72008" cy="684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0" name="Elbow Connector 109"/>
          <p:cNvCxnSpPr>
            <a:stCxn id="7" idx="2"/>
            <a:endCxn id="14" idx="1"/>
          </p:cNvCxnSpPr>
          <p:nvPr/>
        </p:nvCxnSpPr>
        <p:spPr>
          <a:xfrm rot="16200000" flipH="1">
            <a:off x="2819498" y="1520702"/>
            <a:ext cx="228640" cy="3276364"/>
          </a:xfrm>
          <a:prstGeom prst="bentConnector2">
            <a:avLst/>
          </a:prstGeom>
          <a:ln w="25400">
            <a:solidFill>
              <a:srgbClr val="7030A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2195736" y="3044564"/>
            <a:ext cx="8034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i="1" dirty="0" smtClean="0"/>
              <a:t>temporally</a:t>
            </a:r>
            <a:endParaRPr lang="ko-KR" altLang="en-US" sz="1000" i="1" dirty="0"/>
          </a:p>
        </p:txBody>
      </p:sp>
      <p:cxnSp>
        <p:nvCxnSpPr>
          <p:cNvPr id="116" name="Elbow Connector 115"/>
          <p:cNvCxnSpPr>
            <a:stCxn id="30" idx="2"/>
          </p:cNvCxnSpPr>
          <p:nvPr/>
        </p:nvCxnSpPr>
        <p:spPr>
          <a:xfrm rot="16200000" flipH="1">
            <a:off x="2820579" y="4327933"/>
            <a:ext cx="240302" cy="3290188"/>
          </a:xfrm>
          <a:prstGeom prst="bentConnector2">
            <a:avLst/>
          </a:prstGeom>
          <a:ln w="25400">
            <a:solidFill>
              <a:srgbClr val="7030A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1536327" y="5801860"/>
            <a:ext cx="8034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i="1" dirty="0" smtClean="0"/>
              <a:t>temporally</a:t>
            </a:r>
            <a:endParaRPr lang="ko-KR" alt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44787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Test#3 results summary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altLang="ko-KR" dirty="0"/>
              <a:t>BD-rate gain </a:t>
            </a:r>
            <a:r>
              <a:rPr lang="en-US" altLang="ko-KR" dirty="0" err="1"/>
              <a:t>vs</a:t>
            </a:r>
            <a:r>
              <a:rPr lang="en-US" altLang="ko-KR" dirty="0"/>
              <a:t> ERP as coding projection</a:t>
            </a:r>
          </a:p>
          <a:p>
            <a:r>
              <a:rPr lang="en-US" altLang="ko-KR" dirty="0" smtClean="0"/>
              <a:t>Suggested by Huawei</a:t>
            </a:r>
          </a:p>
          <a:p>
            <a:pPr lvl="1"/>
            <a:r>
              <a:rPr lang="en-US" altLang="ko-KR" sz="1800" dirty="0" smtClean="0"/>
              <a:t>Each projections goes through the</a:t>
            </a:r>
            <a:endParaRPr lang="en-US" altLang="ko-KR" sz="1800" dirty="0"/>
          </a:p>
          <a:p>
            <a:pPr marL="457200" lvl="1" indent="0">
              <a:buNone/>
            </a:pPr>
            <a:r>
              <a:rPr lang="en-US" altLang="ko-KR" sz="1800" dirty="0" smtClean="0"/>
              <a:t>same number of </a:t>
            </a:r>
            <a:r>
              <a:rPr lang="en-US" altLang="ko-KR" sz="1800" dirty="0"/>
              <a:t>conversion </a:t>
            </a:r>
            <a:r>
              <a:rPr lang="en-US" altLang="ko-KR" sz="1800" dirty="0" smtClean="0"/>
              <a:t>steps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Informative</a:t>
            </a:r>
          </a:p>
          <a:p>
            <a:pPr lvl="1"/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Gives understanding </a:t>
            </a:r>
          </a:p>
          <a:p>
            <a:pPr marL="457200" lvl="1" indent="0">
              <a:buNone/>
            </a:pPr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how much benefits ERP has due to</a:t>
            </a:r>
          </a:p>
          <a:p>
            <a:pPr marL="457200" lvl="1" indent="0">
              <a:buNone/>
            </a:pPr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fewer amount of conversion steps</a:t>
            </a:r>
          </a:p>
          <a:p>
            <a:pPr marL="457200" lvl="1" indent="0">
              <a:buNone/>
            </a:pPr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(not recommended)</a:t>
            </a:r>
            <a:endParaRPr lang="ko-KR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722986"/>
              </p:ext>
            </p:extLst>
          </p:nvPr>
        </p:nvGraphicFramePr>
        <p:xfrm>
          <a:off x="5220072" y="2288277"/>
          <a:ext cx="3456385" cy="1788795"/>
        </p:xfrm>
        <a:graphic>
          <a:graphicData uri="http://schemas.openxmlformats.org/drawingml/2006/table">
            <a:tbl>
              <a:tblPr/>
              <a:tblGrid>
                <a:gridCol w="729643"/>
                <a:gridCol w="918049"/>
                <a:gridCol w="630302"/>
                <a:gridCol w="616600"/>
                <a:gridCol w="561791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a:t>　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CPP -PSNR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a:t>　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Y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U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OHP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OHP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712081"/>
              </p:ext>
            </p:extLst>
          </p:nvPr>
        </p:nvGraphicFramePr>
        <p:xfrm>
          <a:off x="5220072" y="4365104"/>
          <a:ext cx="3456384" cy="1788795"/>
        </p:xfrm>
        <a:graphic>
          <a:graphicData uri="http://schemas.openxmlformats.org/drawingml/2006/table">
            <a:tbl>
              <a:tblPr/>
              <a:tblGrid>
                <a:gridCol w="734008"/>
                <a:gridCol w="923540"/>
                <a:gridCol w="527245"/>
                <a:gridCol w="744346"/>
                <a:gridCol w="527245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ko-KR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</a:rPr>
                        <a:t>　</a:t>
                      </a: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WS-PSNR</a:t>
                      </a:r>
                      <a:r>
                        <a:rPr lang="ko-KR" alt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Y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U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ISP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OHP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OHP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07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 w/o encoding</a:t>
            </a:r>
            <a:endParaRPr lang="ko-KR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545286"/>
              </p:ext>
            </p:extLst>
          </p:nvPr>
        </p:nvGraphicFramePr>
        <p:xfrm>
          <a:off x="323528" y="1556792"/>
          <a:ext cx="7950202" cy="2190750"/>
        </p:xfrm>
        <a:graphic>
          <a:graphicData uri="http://schemas.openxmlformats.org/drawingml/2006/table">
            <a:tbl>
              <a:tblPr/>
              <a:tblGrid>
                <a:gridCol w="1094938"/>
                <a:gridCol w="761696"/>
                <a:gridCol w="761696"/>
                <a:gridCol w="761696"/>
                <a:gridCol w="761696"/>
                <a:gridCol w="761696"/>
                <a:gridCol w="761696"/>
                <a:gridCol w="761696"/>
                <a:gridCol w="761696"/>
                <a:gridCol w="761696"/>
              </a:tblGrid>
              <a:tr h="219075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2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70C0"/>
                          </a:solidFill>
                          <a:effectLst/>
                          <a:latin typeface="맑은 고딕"/>
                        </a:rPr>
                        <a:t>S-PSNR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2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70C0"/>
                          </a:solidFill>
                          <a:effectLst/>
                          <a:latin typeface="맑은 고딕"/>
                        </a:rPr>
                        <a:t>WS-PSNR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70C0"/>
                          </a:solidFill>
                          <a:effectLst/>
                          <a:latin typeface="맑은 고딕"/>
                        </a:rPr>
                        <a:t>CPP-PSNR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Cb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Cb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Cb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ERP100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58.79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59.94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ISP75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46.70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ISP100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CMP75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46.40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CMP100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60.86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DFEC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OHP75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46.83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59.46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OHP100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56.99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59.03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51.17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TSP25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33.60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33.82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47.67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187624" y="1249015"/>
            <a:ext cx="4320480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n-US" altLang="ko-KR" sz="1400" b="1" dirty="0"/>
              <a:t>ERP4K</a:t>
            </a:r>
            <a:r>
              <a:rPr lang="en-US" altLang="ko-KR" sz="1400" dirty="0"/>
              <a:t>--&gt;CPP4K--&gt;</a:t>
            </a:r>
            <a:r>
              <a:rPr lang="en-US" altLang="ko-KR" sz="1400" dirty="0" smtClean="0"/>
              <a:t>Coding Projection-</a:t>
            </a:r>
            <a:r>
              <a:rPr lang="en-US" altLang="ko-KR" sz="1400" dirty="0"/>
              <a:t>-&gt;</a:t>
            </a:r>
            <a:r>
              <a:rPr lang="en-US" altLang="ko-KR" sz="1400" b="1" dirty="0"/>
              <a:t>ERP4K</a:t>
            </a:r>
            <a:r>
              <a:rPr lang="en-US" altLang="ko-KR" sz="1400" dirty="0"/>
              <a:t> </a:t>
            </a:r>
            <a:endParaRPr lang="ko-KR" alt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5940152" y="1247526"/>
            <a:ext cx="2808312" cy="30926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altLang="ko-KR" sz="1400" b="1" dirty="0" smtClean="0"/>
              <a:t>CPP4K-</a:t>
            </a:r>
            <a:r>
              <a:rPr lang="en-US" altLang="ko-KR" sz="1400" dirty="0"/>
              <a:t>-&gt;</a:t>
            </a:r>
            <a:r>
              <a:rPr lang="en-US" altLang="ko-KR" sz="1400" b="1" dirty="0" smtClean="0"/>
              <a:t>Coding Projection</a:t>
            </a:r>
            <a:endParaRPr lang="ko-KR" altLang="en-US" sz="14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88131"/>
              </p:ext>
            </p:extLst>
          </p:nvPr>
        </p:nvGraphicFramePr>
        <p:xfrm>
          <a:off x="395536" y="4005064"/>
          <a:ext cx="3378201" cy="2693670"/>
        </p:xfrm>
        <a:graphic>
          <a:graphicData uri="http://schemas.openxmlformats.org/drawingml/2006/table">
            <a:tbl>
              <a:tblPr/>
              <a:tblGrid>
                <a:gridCol w="1094346"/>
                <a:gridCol w="761285"/>
                <a:gridCol w="761285"/>
                <a:gridCol w="761285"/>
              </a:tblGrid>
              <a:tr h="151901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Cb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BearAttackLeft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51.57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51.66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SheriffLeft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55.81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LRRHLeft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Paramotor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45.51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53.99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Building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Boarding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55.90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Bicyclist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41.80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Glacier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Shark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Driving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55.98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Dancing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901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878260"/>
              </p:ext>
            </p:extLst>
          </p:nvPr>
        </p:nvGraphicFramePr>
        <p:xfrm>
          <a:off x="3923928" y="4005064"/>
          <a:ext cx="2286000" cy="2696344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</a:tblGrid>
              <a:tr h="192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Cb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49.77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53.51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54.09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38.52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46.50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55.16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57.93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54.42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64.77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66.52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40.88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62.19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42.93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58932"/>
              </p:ext>
            </p:extLst>
          </p:nvPr>
        </p:nvGraphicFramePr>
        <p:xfrm>
          <a:off x="6300192" y="4005064"/>
          <a:ext cx="2286000" cy="2696344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</a:tblGrid>
              <a:tr h="192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Cb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51.54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52.56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52.68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47.76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60.84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54.70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56.87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68.67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41.98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63.93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63.69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52.54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61.70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9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49.30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323528" y="3717087"/>
            <a:ext cx="77716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ERP</a:t>
            </a:r>
            <a:r>
              <a:rPr lang="en-US" altLang="ko-KR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CPPERP            </a:t>
            </a:r>
            <a:r>
              <a:rPr lang="en-US" altLang="ko-KR" sz="1400" dirty="0" smtClean="0">
                <a:solidFill>
                  <a:srgbClr val="0070C0"/>
                </a:solidFill>
              </a:rPr>
              <a:t>S-PSNR                          WS-PSNR                          CPP-PSNR</a:t>
            </a:r>
            <a:endParaRPr lang="en-US" altLang="ko-KR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937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How to generate test materials for Test#3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Size, MD5 check sum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783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Recommended sizes for ERP coding</a:t>
            </a:r>
            <a:endParaRPr lang="ko-KR" altLang="en-US" sz="3600" dirty="0"/>
          </a:p>
        </p:txBody>
      </p:sp>
      <p:pic>
        <p:nvPicPr>
          <p:cNvPr id="5" name="Content Placeholder 3" descr="PYUV - abyss_great_shark_vr_30p_3840x1920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53686"/>
            <a:ext cx="2448272" cy="1431298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067327"/>
              </p:ext>
            </p:extLst>
          </p:nvPr>
        </p:nvGraphicFramePr>
        <p:xfrm>
          <a:off x="1794261" y="4708228"/>
          <a:ext cx="5232490" cy="103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612"/>
                <a:gridCol w="517806"/>
                <a:gridCol w="517806"/>
                <a:gridCol w="569587"/>
                <a:gridCol w="569587"/>
                <a:gridCol w="569587"/>
                <a:gridCol w="621368"/>
                <a:gridCol w="831137"/>
              </a:tblGrid>
              <a:tr h="25958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%,</a:t>
                      </a:r>
                      <a:r>
                        <a:rPr lang="en-US" altLang="ko-KR" sz="1000" b="0" dirty="0" err="1" smtClean="0"/>
                        <a:t>size</a:t>
                      </a:r>
                      <a:r>
                        <a:rPr lang="en-US" altLang="ko-KR" sz="1000" b="0" baseline="-25000" dirty="0" err="1" smtClean="0"/>
                        <a:t>ERP</a:t>
                      </a:r>
                      <a:endParaRPr lang="ko-KR" altLang="en-US" sz="1000" b="0" dirty="0"/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“ERP100”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4448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3336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en-US" altLang="ko-KR" sz="1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algn="ctr" latinLnBrk="1">
                        <a:lnSpc>
                          <a:spcPts val="1200"/>
                        </a:lnSpc>
                      </a:pPr>
                      <a:endParaRPr lang="en-US" altLang="ko-KR" sz="1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100%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4736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3552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3744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39131"/>
              </p:ext>
            </p:extLst>
          </p:nvPr>
        </p:nvGraphicFramePr>
        <p:xfrm>
          <a:off x="1794260" y="4355417"/>
          <a:ext cx="5226011" cy="369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548"/>
                <a:gridCol w="1008112"/>
                <a:gridCol w="1740855"/>
                <a:gridCol w="1427496"/>
              </a:tblGrid>
              <a:tr h="369727">
                <a:tc>
                  <a:txBody>
                    <a:bodyPr/>
                    <a:lstStyle/>
                    <a:p>
                      <a:pPr algn="ctr" latinLnBrk="1"/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ERP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CPP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err="1" smtClean="0"/>
                        <a:t>ERPcoding</a:t>
                      </a:r>
                      <a:endParaRPr lang="ko-KR" altLang="en-US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352357" y="2384669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3" name="Picture 2" descr="PYUV - abyss_great_shark_vr_30p_3840x1920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79" y="1862846"/>
            <a:ext cx="2555776" cy="142213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284860" y="2425253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7975" y="14496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/>
              <a:t>Input for Encoder</a:t>
            </a:r>
            <a:endParaRPr lang="ko-KR" altLang="en-US" i="1" dirty="0"/>
          </a:p>
        </p:txBody>
      </p:sp>
      <p:pic>
        <p:nvPicPr>
          <p:cNvPr id="20" name="Content Placeholder 3" descr="PYUV - abyss_great_shark_vr_30p_3840x1920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853686"/>
            <a:ext cx="2448272" cy="143129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272306" y="2377153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4" name="Straight Arrow Connector 23"/>
          <p:cNvCxnSpPr>
            <a:stCxn id="5" idx="3"/>
            <a:endCxn id="3" idx="1"/>
          </p:cNvCxnSpPr>
          <p:nvPr/>
        </p:nvCxnSpPr>
        <p:spPr>
          <a:xfrm>
            <a:off x="2987824" y="2569335"/>
            <a:ext cx="392255" cy="45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3" idx="3"/>
            <a:endCxn id="20" idx="1"/>
          </p:cNvCxnSpPr>
          <p:nvPr/>
        </p:nvCxnSpPr>
        <p:spPr>
          <a:xfrm flipV="1">
            <a:off x="5935855" y="2569335"/>
            <a:ext cx="364337" cy="45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00897" y="1262174"/>
            <a:ext cx="2734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/>
              <a:t>Common projection for quality estimation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763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Autofit/>
          </a:bodyPr>
          <a:lstStyle/>
          <a:p>
            <a:r>
              <a:rPr lang="en-US" altLang="ko-KR" sz="4000" dirty="0" err="1" smtClean="0"/>
              <a:t>ERP</a:t>
            </a:r>
            <a:r>
              <a:rPr lang="en-US" altLang="ko-KR" sz="4000" dirty="0" err="1" smtClean="0">
                <a:sym typeface="Wingdings" panose="05000000000000000000" pitchFamily="2" charset="2"/>
              </a:rPr>
              <a:t>CPPERPfromCPP</a:t>
            </a:r>
            <a:r>
              <a:rPr lang="en-US" altLang="ko-KR" sz="4000" dirty="0" smtClean="0">
                <a:sym typeface="Wingdings" panose="05000000000000000000" pitchFamily="2" charset="2"/>
              </a:rPr>
              <a:t> (for Test#3)</a:t>
            </a:r>
            <a:endParaRPr lang="ko-KR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445224"/>
          </a:xfrm>
        </p:spPr>
        <p:txBody>
          <a:bodyPr>
            <a:normAutofit fontScale="40000" lnSpcReduction="20000"/>
          </a:bodyPr>
          <a:lstStyle/>
          <a:p>
            <a:r>
              <a:rPr lang="en-US" altLang="ko-KR" dirty="0" smtClean="0"/>
              <a:t>CPP frame size is </a:t>
            </a:r>
            <a:r>
              <a:rPr lang="en-US" altLang="ko-KR" u="sng" dirty="0" smtClean="0"/>
              <a:t>equal</a:t>
            </a:r>
            <a:r>
              <a:rPr lang="en-US" altLang="ko-KR" dirty="0" smtClean="0"/>
              <a:t> to ERP frame size</a:t>
            </a:r>
          </a:p>
          <a:p>
            <a:r>
              <a:rPr lang="en-US" altLang="ko-KR" dirty="0" smtClean="0"/>
              <a:t>Command line</a:t>
            </a:r>
          </a:p>
          <a:p>
            <a:pPr marL="0" indent="0">
              <a:buNone/>
            </a:pPr>
            <a:r>
              <a:rPr lang="en-US" altLang="ko-KR" sz="2500" dirty="0" smtClean="0">
                <a:solidFill>
                  <a:srgbClr val="7030A0"/>
                </a:solidFill>
              </a:rPr>
              <a:t>../</a:t>
            </a:r>
            <a:r>
              <a:rPr lang="en-US" altLang="ko-KR" sz="2500" dirty="0">
                <a:solidFill>
                  <a:srgbClr val="7030A0"/>
                </a:solidFill>
              </a:rPr>
              <a:t>bin/360tools_conv -</a:t>
            </a:r>
            <a:r>
              <a:rPr lang="en-US" altLang="ko-KR" sz="2500" dirty="0" err="1">
                <a:solidFill>
                  <a:srgbClr val="7030A0"/>
                </a:solidFill>
              </a:rPr>
              <a:t>i</a:t>
            </a:r>
            <a:r>
              <a:rPr lang="en-US" altLang="ko-KR" sz="2500" dirty="0">
                <a:solidFill>
                  <a:srgbClr val="7030A0"/>
                </a:solidFill>
              </a:rPr>
              <a:t> </a:t>
            </a:r>
            <a:r>
              <a:rPr lang="en-US" altLang="ko-KR" sz="2500" dirty="0" smtClean="0">
                <a:solidFill>
                  <a:srgbClr val="7030A0"/>
                </a:solidFill>
              </a:rPr>
              <a:t>${ERP</a:t>
            </a:r>
            <a:r>
              <a:rPr lang="en-US" altLang="ko-KR" sz="2500" dirty="0">
                <a:solidFill>
                  <a:srgbClr val="7030A0"/>
                </a:solidFill>
              </a:rPr>
              <a:t>} -w ${</a:t>
            </a:r>
            <a:r>
              <a:rPr lang="en-US" altLang="ko-KR" sz="2500" dirty="0" err="1">
                <a:solidFill>
                  <a:srgbClr val="7030A0"/>
                </a:solidFill>
              </a:rPr>
              <a:t>wi</a:t>
            </a:r>
            <a:r>
              <a:rPr lang="en-US" altLang="ko-KR" sz="2500" dirty="0">
                <a:solidFill>
                  <a:srgbClr val="7030A0"/>
                </a:solidFill>
              </a:rPr>
              <a:t>} -h ${hi} -l ${</a:t>
            </a:r>
            <a:r>
              <a:rPr lang="en-US" altLang="ko-KR" sz="2500" dirty="0" err="1">
                <a:solidFill>
                  <a:srgbClr val="7030A0"/>
                </a:solidFill>
              </a:rPr>
              <a:t>wi</a:t>
            </a:r>
            <a:r>
              <a:rPr lang="en-US" altLang="ko-KR" sz="2500" dirty="0">
                <a:solidFill>
                  <a:srgbClr val="7030A0"/>
                </a:solidFill>
              </a:rPr>
              <a:t>} -m ${hi} -o </a:t>
            </a:r>
            <a:r>
              <a:rPr lang="en-US" altLang="ko-KR" sz="25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2500" dirty="0">
                <a:solidFill>
                  <a:srgbClr val="7030A0"/>
                </a:solidFill>
              </a:rPr>
              <a:t>-f 0 -n $2 -x 1 -y 2 </a:t>
            </a:r>
            <a:endParaRPr lang="en-US" altLang="ko-KR" sz="25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25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2500" dirty="0" err="1">
                <a:solidFill>
                  <a:srgbClr val="7030A0"/>
                </a:solidFill>
              </a:rPr>
              <a:t>i</a:t>
            </a:r>
            <a:r>
              <a:rPr lang="en-US" altLang="ko-KR" sz="2500" dirty="0">
                <a:solidFill>
                  <a:srgbClr val="7030A0"/>
                </a:solidFill>
              </a:rPr>
              <a:t> </a:t>
            </a:r>
            <a:r>
              <a:rPr lang="en-US" altLang="ko-KR" sz="25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2500" dirty="0">
                <a:solidFill>
                  <a:srgbClr val="7030A0"/>
                </a:solidFill>
              </a:rPr>
              <a:t>-w ${</a:t>
            </a:r>
            <a:r>
              <a:rPr lang="en-US" altLang="ko-KR" sz="2500" dirty="0" err="1">
                <a:solidFill>
                  <a:srgbClr val="7030A0"/>
                </a:solidFill>
              </a:rPr>
              <a:t>wi</a:t>
            </a:r>
            <a:r>
              <a:rPr lang="en-US" altLang="ko-KR" sz="2500" dirty="0">
                <a:solidFill>
                  <a:srgbClr val="7030A0"/>
                </a:solidFill>
              </a:rPr>
              <a:t>} -h ${hi} -l ${</a:t>
            </a:r>
            <a:r>
              <a:rPr lang="en-US" altLang="ko-KR" sz="2500" dirty="0" err="1">
                <a:solidFill>
                  <a:srgbClr val="7030A0"/>
                </a:solidFill>
              </a:rPr>
              <a:t>wi</a:t>
            </a:r>
            <a:r>
              <a:rPr lang="en-US" altLang="ko-KR" sz="2500" dirty="0">
                <a:solidFill>
                  <a:srgbClr val="7030A0"/>
                </a:solidFill>
              </a:rPr>
              <a:t>} -m ${hi} -o </a:t>
            </a:r>
            <a:r>
              <a:rPr lang="en-US" altLang="ko-KR" sz="2500" dirty="0" smtClean="0">
                <a:solidFill>
                  <a:srgbClr val="7030A0"/>
                </a:solidFill>
              </a:rPr>
              <a:t>${</a:t>
            </a:r>
            <a:r>
              <a:rPr lang="en-US" altLang="ko-KR" sz="2500" dirty="0" err="1" smtClean="0">
                <a:solidFill>
                  <a:srgbClr val="7030A0"/>
                </a:solidFill>
              </a:rPr>
              <a:t>ERPfromCPP</a:t>
            </a:r>
            <a:r>
              <a:rPr lang="en-US" altLang="ko-KR" sz="2500" dirty="0">
                <a:solidFill>
                  <a:srgbClr val="7030A0"/>
                </a:solidFill>
              </a:rPr>
              <a:t>} -f </a:t>
            </a:r>
            <a:r>
              <a:rPr lang="en-US" altLang="ko-KR" sz="2500" dirty="0" smtClean="0">
                <a:solidFill>
                  <a:srgbClr val="7030A0"/>
                </a:solidFill>
              </a:rPr>
              <a:t>31 </a:t>
            </a:r>
            <a:r>
              <a:rPr lang="en-US" altLang="ko-KR" sz="2500" dirty="0">
                <a:solidFill>
                  <a:srgbClr val="7030A0"/>
                </a:solidFill>
              </a:rPr>
              <a:t>-n $2 -x </a:t>
            </a:r>
            <a:r>
              <a:rPr lang="en-US" altLang="ko-KR" sz="2500" dirty="0" smtClean="0">
                <a:solidFill>
                  <a:srgbClr val="7030A0"/>
                </a:solidFill>
              </a:rPr>
              <a:t>2 </a:t>
            </a:r>
            <a:r>
              <a:rPr lang="en-US" altLang="ko-KR" sz="2500" dirty="0">
                <a:solidFill>
                  <a:srgbClr val="7030A0"/>
                </a:solidFill>
              </a:rPr>
              <a:t>-y 2 </a:t>
            </a:r>
            <a:endParaRPr lang="en-US" altLang="ko-KR" sz="2500" dirty="0" smtClean="0">
              <a:solidFill>
                <a:srgbClr val="7030A0"/>
              </a:solidFill>
            </a:endParaRPr>
          </a:p>
          <a:p>
            <a:r>
              <a:rPr lang="en-US" altLang="ko-KR" dirty="0" smtClean="0"/>
              <a:t>MD5 </a:t>
            </a:r>
            <a:r>
              <a:rPr lang="en-US" altLang="ko-KR" dirty="0"/>
              <a:t>check </a:t>
            </a:r>
            <a:r>
              <a:rPr lang="en-US" altLang="ko-KR" dirty="0" smtClean="0"/>
              <a:t>sum for {CPP}</a:t>
            </a:r>
          </a:p>
          <a:p>
            <a:pPr lvl="1"/>
            <a:r>
              <a:rPr lang="en-US" altLang="ko-KR" sz="2500" dirty="0"/>
              <a:t>a5f6f4b895af234c0f2a27f6ad9e6131  abyss_great_shark_vr_30p_3840x1920.yuv</a:t>
            </a:r>
          </a:p>
          <a:p>
            <a:pPr lvl="1"/>
            <a:r>
              <a:rPr lang="en-US" altLang="ko-KR" sz="2500" dirty="0"/>
              <a:t>4b3d81b91e87363dac3d48261a4a106a  BearAttack-equirect-left-3840x1920.yuv</a:t>
            </a:r>
          </a:p>
          <a:p>
            <a:pPr lvl="1"/>
            <a:r>
              <a:rPr lang="en-US" altLang="ko-KR" sz="2500" dirty="0"/>
              <a:t>d6b22bf490ac6da45e98c3f51d7fe3b3  bicyclist_vr_25p_3840x1920.yuv</a:t>
            </a:r>
          </a:p>
          <a:p>
            <a:pPr lvl="1"/>
            <a:r>
              <a:rPr lang="en-US" altLang="ko-KR" sz="2500" dirty="0"/>
              <a:t>80b5bbeb41876c2d95560a14d30c36e1  glacier_vr_24p_3840x1920.yuv</a:t>
            </a:r>
          </a:p>
          <a:p>
            <a:pPr lvl="1"/>
            <a:r>
              <a:rPr lang="en-US" altLang="ko-KR" sz="2500" dirty="0"/>
              <a:t>608effba2fd645c30d349c5640f16e3c  GT_Sheriff-equirect-left-4320x2160.yuv</a:t>
            </a:r>
          </a:p>
          <a:p>
            <a:pPr lvl="1"/>
            <a:r>
              <a:rPr lang="en-US" altLang="ko-KR" sz="2500" dirty="0"/>
              <a:t>086bd2259d8d5c5ae344175656a164c5  LRRH-equirect-left-3840x1920.yuv</a:t>
            </a:r>
          </a:p>
          <a:p>
            <a:pPr lvl="1"/>
            <a:r>
              <a:rPr lang="en-US" altLang="ko-KR" sz="2500" dirty="0"/>
              <a:t>b1ae2c2d8dfa74b03c6bca2455ae3a10  paramotor_training_vr_25p_3840x1920.yuv</a:t>
            </a:r>
          </a:p>
          <a:p>
            <a:pPr lvl="1"/>
            <a:r>
              <a:rPr lang="en-US" altLang="ko-KR" sz="2500" dirty="0"/>
              <a:t>af49a68691d000c91661fbf820093767  skateboarding_vr_60p_4096x2048.yuv</a:t>
            </a:r>
          </a:p>
          <a:p>
            <a:pPr lvl="1"/>
            <a:r>
              <a:rPr lang="en-US" altLang="ko-KR" sz="2500" dirty="0"/>
              <a:t>58451488b18c658d678a04dd4ef47200  Stiched_left_Driving360_30p_4096x2048.yuv</a:t>
            </a:r>
          </a:p>
          <a:p>
            <a:pPr lvl="1"/>
            <a:r>
              <a:rPr lang="en-US" altLang="ko-KR" sz="2500" dirty="0"/>
              <a:t>93c8ad11292d16251d1677cf1a9b7eb1  Stitched_left_Dancing360_30p_4096x2048.yuv</a:t>
            </a:r>
          </a:p>
          <a:p>
            <a:pPr lvl="1"/>
            <a:r>
              <a:rPr lang="en-US" altLang="ko-KR" sz="2500" dirty="0"/>
              <a:t>801874d806d4e82005db73af10ed0bc7  timelapse_basejump_vr_25p_3840x1920.yuv</a:t>
            </a:r>
          </a:p>
          <a:p>
            <a:pPr lvl="1"/>
            <a:r>
              <a:rPr lang="en-US" altLang="ko-KR" sz="2500" dirty="0"/>
              <a:t>09c51bde153137b823d77213bd5e2fd6  </a:t>
            </a:r>
            <a:r>
              <a:rPr lang="en-US" altLang="ko-KR" sz="2500" dirty="0" smtClean="0"/>
              <a:t>timelapse_building_vr_25p_3840x1920.yuv</a:t>
            </a:r>
          </a:p>
          <a:p>
            <a:r>
              <a:rPr lang="en-US" altLang="ko-KR" dirty="0"/>
              <a:t>MD5 check sum for </a:t>
            </a:r>
            <a:r>
              <a:rPr lang="en-US" altLang="ko-KR" dirty="0" smtClean="0"/>
              <a:t>{</a:t>
            </a:r>
            <a:r>
              <a:rPr lang="en-US" altLang="ko-KR" dirty="0" err="1" smtClean="0"/>
              <a:t>ERPfromCPP</a:t>
            </a:r>
            <a:r>
              <a:rPr lang="en-US" altLang="ko-KR" dirty="0" smtClean="0"/>
              <a:t>}</a:t>
            </a:r>
          </a:p>
          <a:p>
            <a:pPr lvl="1"/>
            <a:r>
              <a:rPr lang="en-US" altLang="ko-KR" dirty="0"/>
              <a:t>c97a87646f6b452cce588c669018539a  abyss_great_shark_vr_30p_3840x1920.yuv</a:t>
            </a:r>
          </a:p>
          <a:p>
            <a:pPr lvl="1"/>
            <a:r>
              <a:rPr lang="en-US" altLang="ko-KR" dirty="0"/>
              <a:t>5262ad8fcfd27ad13298d0bee4a09c5b  BearAttack-equirect-left-3840x1920.yuv</a:t>
            </a:r>
          </a:p>
          <a:p>
            <a:pPr lvl="1"/>
            <a:r>
              <a:rPr lang="en-US" altLang="ko-KR" dirty="0"/>
              <a:t>3449cbb9c226776c35dcac1e56444bae  bicyclist_vr_25p_3840x1920.yuv</a:t>
            </a:r>
          </a:p>
          <a:p>
            <a:pPr lvl="1"/>
            <a:r>
              <a:rPr lang="en-US" altLang="ko-KR" dirty="0"/>
              <a:t>52f2333d4793f3124a98ad9e9b003372  glacier_vr_24p_3840x1920.yuv</a:t>
            </a:r>
          </a:p>
          <a:p>
            <a:pPr lvl="1"/>
            <a:r>
              <a:rPr lang="en-US" altLang="ko-KR" dirty="0"/>
              <a:t>63248164bdb1851319cdd4116bfa6e53  GT_Sheriff-equirect-left-4320x2160.yuv</a:t>
            </a:r>
          </a:p>
          <a:p>
            <a:pPr lvl="1"/>
            <a:r>
              <a:rPr lang="en-US" altLang="ko-KR" dirty="0"/>
              <a:t>e7843491dc9256c9a75041b62b063fa1  LRRH-equirect-left-3840x1920.yuv</a:t>
            </a:r>
          </a:p>
          <a:p>
            <a:pPr lvl="1"/>
            <a:r>
              <a:rPr lang="en-US" altLang="ko-KR" dirty="0"/>
              <a:t>b8247d866e10aed3e2716df88802c847  paramotor_training_vr_25p_3840x1920.yuv</a:t>
            </a:r>
          </a:p>
          <a:p>
            <a:pPr lvl="1"/>
            <a:r>
              <a:rPr lang="en-US" altLang="ko-KR" dirty="0"/>
              <a:t>27b23d6d0f532808dc3e5edfe3ee8366  skateboarding_vr_60p_4096x2048.yuv</a:t>
            </a:r>
          </a:p>
          <a:p>
            <a:pPr lvl="1"/>
            <a:r>
              <a:rPr lang="en-US" altLang="ko-KR" dirty="0"/>
              <a:t>1a58c19f36e8a4b840c3336eac223f8c  Stiched_left_Driving360_30p_4096x2048.yuv</a:t>
            </a:r>
          </a:p>
          <a:p>
            <a:pPr lvl="1"/>
            <a:r>
              <a:rPr lang="en-US" altLang="ko-KR" dirty="0"/>
              <a:t>f62853399f22613ffb79f39deb456a58  Stitched_left_Dancing360_30p_4096x2048.yuv</a:t>
            </a:r>
          </a:p>
          <a:p>
            <a:pPr lvl="1"/>
            <a:r>
              <a:rPr lang="en-US" altLang="ko-KR" dirty="0"/>
              <a:t>e84c465eeeb33e28f0cd1e85be1fcfbb  timelapse_basejump_vr_25p_3840x1920.yuv</a:t>
            </a:r>
          </a:p>
          <a:p>
            <a:pPr lvl="1"/>
            <a:r>
              <a:rPr lang="en-US" altLang="ko-KR" dirty="0"/>
              <a:t>c3b979aa878158db3b3f232f07c7a5be  timelapse_building_vr_25p_3840x1920.yuv</a:t>
            </a:r>
          </a:p>
          <a:p>
            <a:pPr lvl="1"/>
            <a:endParaRPr lang="ko-KR" altLang="en-US" sz="2500" dirty="0"/>
          </a:p>
        </p:txBody>
      </p:sp>
    </p:spTree>
    <p:extLst>
      <p:ext uri="{BB962C8B-B14F-4D97-AF65-F5344CB8AC3E}">
        <p14:creationId xmlns:p14="http://schemas.microsoft.com/office/powerpoint/2010/main" val="197804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360tools SW location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>
                <a:hlinkClick r:id="rId2"/>
              </a:rPr>
              <a:t>https://</a:t>
            </a:r>
            <a:r>
              <a:rPr lang="en-US" altLang="ko-KR" dirty="0" smtClean="0">
                <a:hlinkClick r:id="rId2"/>
              </a:rPr>
              <a:t>github.com/Samsung/360tools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569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Recommended sizes for CMP coding</a:t>
            </a:r>
            <a:endParaRPr lang="ko-KR" altLang="en-US" sz="3600" dirty="0"/>
          </a:p>
        </p:txBody>
      </p:sp>
      <p:pic>
        <p:nvPicPr>
          <p:cNvPr id="5" name="Content Placeholder 3" descr="PYUV - abyss_great_shark_vr_30p_3840x1920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4" y="1264054"/>
            <a:ext cx="2448272" cy="1431298"/>
          </a:xfrm>
          <a:prstGeom prst="rect">
            <a:avLst/>
          </a:prstGeom>
        </p:spPr>
      </p:pic>
      <p:pic>
        <p:nvPicPr>
          <p:cNvPr id="7" name="Picture 6" descr="PYUV - org_cmp_8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300" y="1765685"/>
            <a:ext cx="2078997" cy="1752088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883253"/>
              </p:ext>
            </p:extLst>
          </p:nvPr>
        </p:nvGraphicFramePr>
        <p:xfrm>
          <a:off x="1794261" y="4708228"/>
          <a:ext cx="5802077" cy="1817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612"/>
                <a:gridCol w="517806"/>
                <a:gridCol w="517806"/>
                <a:gridCol w="569587"/>
                <a:gridCol w="569587"/>
                <a:gridCol w="569587"/>
                <a:gridCol w="569587"/>
                <a:gridCol w="621368"/>
                <a:gridCol w="831137"/>
              </a:tblGrid>
              <a:tr h="25958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WR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HR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%,</a:t>
                      </a:r>
                      <a:r>
                        <a:rPr lang="en-US" altLang="ko-KR" sz="1000" b="0" dirty="0" err="1" smtClean="0"/>
                        <a:t>size</a:t>
                      </a:r>
                      <a:r>
                        <a:rPr lang="en-US" altLang="ko-KR" sz="1000" b="0" baseline="-25000" dirty="0" err="1" smtClean="0"/>
                        <a:t>ERP</a:t>
                      </a:r>
                      <a:endParaRPr lang="ko-KR" altLang="en-US" sz="1000" b="0" dirty="0"/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“CMP75”</a:t>
                      </a:r>
                      <a:endParaRPr lang="en-US" altLang="ko-KR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960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2880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2880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1920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en-US" altLang="ko-KR" sz="1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algn="ctr" latinLnBrk="1">
                        <a:lnSpc>
                          <a:spcPts val="1200"/>
                        </a:lnSpc>
                      </a:pPr>
                      <a:endParaRPr lang="en-US" altLang="ko-KR" sz="1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75%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1024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3072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3072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1080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 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3240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3240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“CMP100”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1112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4448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3336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3336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2224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en-US" altLang="ko-KR" sz="1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algn="ctr" latinLnBrk="1">
                        <a:lnSpc>
                          <a:spcPts val="1200"/>
                        </a:lnSpc>
                      </a:pPr>
                      <a:endParaRPr lang="en-US" altLang="ko-KR" sz="1000" b="1" i="0" u="none" strike="noStrike" kern="1200" dirty="0" smtClean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100%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1184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4736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3552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3552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2368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1248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4992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3744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3744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2496</a:t>
                      </a:r>
                      <a:endParaRPr lang="ko-KR" alt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4208302" y="4780236"/>
            <a:ext cx="108012" cy="1080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956274" y="4708228"/>
            <a:ext cx="0" cy="288032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282423"/>
              </p:ext>
            </p:extLst>
          </p:nvPr>
        </p:nvGraphicFramePr>
        <p:xfrm>
          <a:off x="1794261" y="4355417"/>
          <a:ext cx="57937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267"/>
                <a:gridCol w="1013267"/>
                <a:gridCol w="3767265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ERP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CMP</a:t>
                      </a:r>
                      <a:r>
                        <a:rPr lang="en-US" altLang="ko-KR" b="0" dirty="0" smtClean="0">
                          <a:sym typeface="Wingdings" panose="05000000000000000000" pitchFamily="2" charset="2"/>
                        </a:rPr>
                        <a:t>RCMP</a:t>
                      </a:r>
                      <a:endParaRPr lang="ko-KR" altLang="en-US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12480" y="1818950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7039" y="2426694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WT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HT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14" name="Picture 13" descr="PYUV - RCMP_2712x1808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648" y="1938755"/>
            <a:ext cx="1713980" cy="14045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082779" y="2409465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WR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HR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3" name="Picture 2" descr="PYUV - abyss_great_shark_vr_30p_3840x1920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03" y="2780928"/>
            <a:ext cx="2555776" cy="149414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15939" y="3343335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6" name="Elbow Connector 5"/>
          <p:cNvCxnSpPr>
            <a:stCxn id="5" idx="1"/>
            <a:endCxn id="3" idx="1"/>
          </p:cNvCxnSpPr>
          <p:nvPr/>
        </p:nvCxnSpPr>
        <p:spPr>
          <a:xfrm rot="10800000" flipH="1" flipV="1">
            <a:off x="803133" y="1979703"/>
            <a:ext cx="21169" cy="1548298"/>
          </a:xfrm>
          <a:prstGeom prst="bentConnector3">
            <a:avLst>
              <a:gd name="adj1" fmla="val -10798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>
            <a:stCxn id="3" idx="3"/>
            <a:endCxn id="7" idx="1"/>
          </p:cNvCxnSpPr>
          <p:nvPr/>
        </p:nvCxnSpPr>
        <p:spPr>
          <a:xfrm flipV="1">
            <a:off x="3380079" y="2641729"/>
            <a:ext cx="583221" cy="88627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7" idx="3"/>
            <a:endCxn id="14" idx="1"/>
          </p:cNvCxnSpPr>
          <p:nvPr/>
        </p:nvCxnSpPr>
        <p:spPr>
          <a:xfrm flipV="1">
            <a:off x="6042297" y="2641045"/>
            <a:ext cx="784351" cy="6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667975" y="14496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/>
              <a:t>Input for Encoder</a:t>
            </a:r>
            <a:endParaRPr lang="ko-KR" altLang="en-US" i="1" dirty="0"/>
          </a:p>
        </p:txBody>
      </p:sp>
    </p:spTree>
    <p:extLst>
      <p:ext uri="{BB962C8B-B14F-4D97-AF65-F5344CB8AC3E}">
        <p14:creationId xmlns:p14="http://schemas.microsoft.com/office/powerpoint/2010/main" val="19267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CPPCMP100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CPP</a:t>
            </a:r>
            <a:r>
              <a:rPr lang="en-US" altLang="ko-KR" sz="1100" dirty="0" smtClean="0">
                <a:sym typeface="Wingdings" panose="05000000000000000000" pitchFamily="2" charset="2"/>
              </a:rPr>
              <a:t>CMP (Cube 4</a:t>
            </a:r>
            <a:r>
              <a:rPr lang="en-US" altLang="ko-KR" sz="1100" dirty="0" smtClean="0">
                <a:sym typeface="Symbol"/>
              </a:rPr>
              <a:t>3) </a:t>
            </a:r>
            <a:r>
              <a:rPr lang="en-US" altLang="ko-KR" sz="1100" dirty="0" smtClean="0">
                <a:sym typeface="Wingdings" panose="05000000000000000000" pitchFamily="2" charset="2"/>
              </a:rPr>
              <a:t>RCMP (Cube 2</a:t>
            </a:r>
            <a:r>
              <a:rPr lang="en-US" altLang="ko-KR" sz="1100" dirty="0" smtClean="0">
                <a:sym typeface="Symbol"/>
              </a:rPr>
              <a:t></a:t>
            </a:r>
            <a:r>
              <a:rPr lang="en-US" altLang="ko-KR" sz="1100" dirty="0">
                <a:sym typeface="Symbol"/>
              </a:rPr>
              <a:t>3) </a:t>
            </a:r>
            <a:endParaRPr lang="en-US" altLang="ko-KR" sz="1100" dirty="0" smtClean="0">
              <a:sym typeface="Symbol"/>
            </a:endParaRP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${CMP}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33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11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</a:t>
            </a:r>
            <a:r>
              <a:rPr lang="en-US" altLang="ko-KR" sz="1100" dirty="0">
                <a:solidFill>
                  <a:srgbClr val="7030A0"/>
                </a:solidFill>
              </a:rPr>
              <a:t>CMP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-h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${RCMP</a:t>
            </a:r>
            <a:r>
              <a:rPr lang="en-US" altLang="ko-KR" sz="1100" dirty="0">
                <a:solidFill>
                  <a:srgbClr val="7030A0"/>
                </a:solidFill>
              </a:rPr>
              <a:t>} -f </a:t>
            </a:r>
            <a:r>
              <a:rPr lang="en-US" altLang="ko-KR" sz="1100" dirty="0" smtClean="0">
                <a:solidFill>
                  <a:srgbClr val="7030A0"/>
                </a:solidFill>
              </a:rPr>
              <a:t>13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{CMP</a:t>
            </a:r>
            <a:r>
              <a:rPr lang="en-US" altLang="ko-KR" sz="1100" dirty="0" smtClean="0">
                <a:solidFill>
                  <a:srgbClr val="7030A0"/>
                </a:solidFill>
              </a:rPr>
              <a:t>100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f12c79d89882a23b985f5cd2c270455a  abyss_great_shark_vr_30p_4448x3336.yuv</a:t>
            </a:r>
          </a:p>
          <a:p>
            <a:pPr lvl="1"/>
            <a:r>
              <a:rPr lang="en-US" altLang="ko-KR" sz="1000" dirty="0"/>
              <a:t>81d3dac94855bb7a5dc1e4f3661edb38  BearAttack-equirect-left-4448x3336.yuv</a:t>
            </a:r>
          </a:p>
          <a:p>
            <a:pPr lvl="1"/>
            <a:r>
              <a:rPr lang="en-US" altLang="ko-KR" sz="1000" dirty="0"/>
              <a:t>8b3389923cb6af09400e912ea548a686  bicyclist_vr_25p_4448x3336.yuv</a:t>
            </a:r>
          </a:p>
          <a:p>
            <a:pPr lvl="1"/>
            <a:r>
              <a:rPr lang="en-US" altLang="ko-KR" sz="1000" dirty="0"/>
              <a:t>fa139e1ec23d71e198bb4cd8ea27c8ce  glacier_vr_24p_4448x3336.yuv</a:t>
            </a:r>
          </a:p>
          <a:p>
            <a:pPr lvl="1"/>
            <a:r>
              <a:rPr lang="en-US" altLang="ko-KR" sz="1000" dirty="0"/>
              <a:t>5603c248bf6502a9391e83f8a5dc895b  GT_Sheriff-equirect-left-4992x3744.yuv</a:t>
            </a:r>
          </a:p>
          <a:p>
            <a:pPr lvl="1"/>
            <a:r>
              <a:rPr lang="en-US" altLang="ko-KR" sz="1000" dirty="0"/>
              <a:t>752a03dacbed03664528f76f6e36a3e0  LRRH-equirect-left-4448x3336.yuv</a:t>
            </a:r>
          </a:p>
          <a:p>
            <a:pPr lvl="1"/>
            <a:r>
              <a:rPr lang="en-US" altLang="ko-KR" sz="1000" dirty="0"/>
              <a:t>07139f75a0ae8d61b9bfedf1c2e56066  paramotor_training_vr_25p_4448x3336.yuv</a:t>
            </a:r>
          </a:p>
          <a:p>
            <a:pPr lvl="1"/>
            <a:r>
              <a:rPr lang="en-US" altLang="ko-KR" sz="1000" dirty="0"/>
              <a:t>258a81d927840a72bc581a23fa9ea2d8  skateboarding_vr_60p_4736x3552.yuv</a:t>
            </a:r>
          </a:p>
          <a:p>
            <a:pPr lvl="1"/>
            <a:r>
              <a:rPr lang="en-US" altLang="ko-KR" sz="1000" dirty="0"/>
              <a:t>d21881f6807d73cb797c25b15e8cad33  Stiched_left_Driving360_30p_4736x3552.yuv</a:t>
            </a:r>
          </a:p>
          <a:p>
            <a:pPr lvl="1"/>
            <a:r>
              <a:rPr lang="en-US" altLang="ko-KR" sz="1000" dirty="0"/>
              <a:t>e1e853c0b8a901d6f901d6505186cdc2  Stitched_left_Dancing360_30p_4736x3552.yuv</a:t>
            </a:r>
          </a:p>
          <a:p>
            <a:pPr lvl="1"/>
            <a:r>
              <a:rPr lang="en-US" altLang="ko-KR" sz="1000" dirty="0"/>
              <a:t>42dac6d561afa86ceb8a26ba484d227a  timelapse_basejump_vr_25p_4448x3336.yuv</a:t>
            </a:r>
          </a:p>
          <a:p>
            <a:pPr lvl="1"/>
            <a:r>
              <a:rPr lang="en-US" altLang="ko-KR" sz="1000" dirty="0"/>
              <a:t>3bfd0dc9bc1b583940efa18a99a53b6b  timelapse_building_vr_25p_4448x3336.yuv</a:t>
            </a:r>
            <a:endParaRPr lang="en-US" altLang="ko-KR" sz="1000" dirty="0" smtClean="0"/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sum for </a:t>
            </a:r>
            <a:r>
              <a:rPr lang="en-US" altLang="ko-KR" sz="1100" dirty="0" smtClean="0"/>
              <a:t>{RCMP</a:t>
            </a:r>
            <a:r>
              <a:rPr lang="en-US" altLang="ko-KR" sz="1100" dirty="0" smtClean="0">
                <a:solidFill>
                  <a:srgbClr val="7030A0"/>
                </a:solidFill>
              </a:rPr>
              <a:t>100</a:t>
            </a:r>
            <a:r>
              <a:rPr lang="en-US" altLang="ko-KR" sz="1100" dirty="0"/>
              <a:t>}</a:t>
            </a:r>
          </a:p>
          <a:p>
            <a:pPr lvl="1"/>
            <a:r>
              <a:rPr lang="en-US" altLang="ko-KR" sz="1000" dirty="0"/>
              <a:t>c38613e32508c8ea46ce055dc68f1bab  abyss_great_shark_vr_30p_3336x2224.yuv</a:t>
            </a:r>
          </a:p>
          <a:p>
            <a:pPr lvl="1"/>
            <a:r>
              <a:rPr lang="en-US" altLang="ko-KR" sz="1000" dirty="0"/>
              <a:t>4904a8c6128e5918d991274cff42b07b  BearAttack-equirect-left-3336x2224.yuv</a:t>
            </a:r>
          </a:p>
          <a:p>
            <a:pPr lvl="1"/>
            <a:r>
              <a:rPr lang="en-US" altLang="ko-KR" sz="1000" dirty="0"/>
              <a:t>54f276f038e7e39bf55e5e5e8b09b1f3  bicyclist_vr_25p_3336x2224.yuv</a:t>
            </a:r>
          </a:p>
          <a:p>
            <a:pPr lvl="1"/>
            <a:r>
              <a:rPr lang="en-US" altLang="ko-KR" sz="1000" dirty="0"/>
              <a:t>7c5b69f324472a891607d9e7c308c0d1  glacier_vr_24p_3336x2224.yuv</a:t>
            </a:r>
          </a:p>
          <a:p>
            <a:pPr lvl="1"/>
            <a:r>
              <a:rPr lang="en-US" altLang="ko-KR" sz="1000" dirty="0"/>
              <a:t>bd4579ec464be9d99a718b69ae7c9c4a  GT_Sheriff-equirect-left-3744x2496.yuv</a:t>
            </a:r>
          </a:p>
          <a:p>
            <a:pPr lvl="1"/>
            <a:r>
              <a:rPr lang="en-US" altLang="ko-KR" sz="1000" dirty="0"/>
              <a:t>bd27c85d82fd025b8184d4697dd4bb97  LRRH-equirect-left-3336x2224.yuv</a:t>
            </a:r>
          </a:p>
          <a:p>
            <a:pPr lvl="1"/>
            <a:r>
              <a:rPr lang="en-US" altLang="ko-KR" sz="1000" dirty="0"/>
              <a:t>39822550cb6ae0c4f2e5580f6901976b  paramotor_training_vr_25p_3336x2224.yuv</a:t>
            </a:r>
          </a:p>
          <a:p>
            <a:pPr lvl="1"/>
            <a:r>
              <a:rPr lang="en-US" altLang="ko-KR" sz="1000" dirty="0"/>
              <a:t>0d75ec179336a9ee192da9f2ac3ffa49  skateboarding_vr_60p_3552x2368.yuv</a:t>
            </a:r>
          </a:p>
          <a:p>
            <a:pPr lvl="1"/>
            <a:r>
              <a:rPr lang="en-US" altLang="ko-KR" sz="1000" dirty="0"/>
              <a:t>1d9f0ceda55d5ce8b2f20f622e0cc2b0  Stiched_left_Driving360_30p_3552x2368.yuv</a:t>
            </a:r>
          </a:p>
          <a:p>
            <a:pPr lvl="1"/>
            <a:r>
              <a:rPr lang="en-US" altLang="ko-KR" sz="1000" dirty="0"/>
              <a:t>9257cf6ee481be6594c41836290b5598  Stitched_left_Dancing360_30p_3552x2368.yuv</a:t>
            </a:r>
          </a:p>
          <a:p>
            <a:pPr lvl="1"/>
            <a:r>
              <a:rPr lang="en-US" altLang="ko-KR" sz="1000" dirty="0"/>
              <a:t>be7481e34c4eaedf4ead1c1e5ee39bc8  timelapse_basejump_vr_25p_3336x2224.yuv</a:t>
            </a:r>
          </a:p>
          <a:p>
            <a:pPr lvl="1"/>
            <a:r>
              <a:rPr lang="en-US" altLang="ko-KR" sz="1000" dirty="0"/>
              <a:t>1e6eb4993cc4d006af2153af1c41962b  timelapse_building_vr_25p_3336x2224.yuv</a:t>
            </a:r>
            <a:endParaRPr lang="en-US" altLang="ko-KR" sz="1000" dirty="0" smtClean="0"/>
          </a:p>
        </p:txBody>
      </p:sp>
    </p:spTree>
    <p:extLst>
      <p:ext uri="{BB962C8B-B14F-4D97-AF65-F5344CB8AC3E}">
        <p14:creationId xmlns:p14="http://schemas.microsoft.com/office/powerpoint/2010/main" val="343186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CMP75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CPP</a:t>
            </a:r>
            <a:r>
              <a:rPr lang="en-US" altLang="ko-KR" sz="1100" dirty="0" smtClean="0">
                <a:sym typeface="Wingdings" panose="05000000000000000000" pitchFamily="2" charset="2"/>
              </a:rPr>
              <a:t>CMP (Cube 4</a:t>
            </a:r>
            <a:r>
              <a:rPr lang="en-US" altLang="ko-KR" sz="1100" dirty="0" smtClean="0">
                <a:sym typeface="Symbol"/>
              </a:rPr>
              <a:t>3) </a:t>
            </a:r>
            <a:r>
              <a:rPr lang="en-US" altLang="ko-KR" sz="1100" dirty="0" smtClean="0">
                <a:sym typeface="Wingdings" panose="05000000000000000000" pitchFamily="2" charset="2"/>
              </a:rPr>
              <a:t>RCMP (Cube 2</a:t>
            </a:r>
            <a:r>
              <a:rPr lang="en-US" altLang="ko-KR" sz="1100" dirty="0" smtClean="0">
                <a:sym typeface="Symbol"/>
              </a:rPr>
              <a:t></a:t>
            </a:r>
            <a:r>
              <a:rPr lang="en-US" altLang="ko-KR" sz="1100" dirty="0">
                <a:sym typeface="Symbol"/>
              </a:rPr>
              <a:t>3) </a:t>
            </a:r>
            <a:endParaRPr lang="en-US" altLang="ko-KR" sz="1100" dirty="0" smtClean="0">
              <a:sym typeface="Symbol"/>
            </a:endParaRP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${CMP}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33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11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</a:t>
            </a:r>
            <a:r>
              <a:rPr lang="en-US" altLang="ko-KR" sz="1100" dirty="0">
                <a:solidFill>
                  <a:srgbClr val="7030A0"/>
                </a:solidFill>
              </a:rPr>
              <a:t>CMP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-h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${RCMP</a:t>
            </a:r>
            <a:r>
              <a:rPr lang="en-US" altLang="ko-KR" sz="1100" dirty="0">
                <a:solidFill>
                  <a:srgbClr val="7030A0"/>
                </a:solidFill>
              </a:rPr>
              <a:t>} -f </a:t>
            </a:r>
            <a:r>
              <a:rPr lang="en-US" altLang="ko-KR" sz="1100" dirty="0" smtClean="0">
                <a:solidFill>
                  <a:srgbClr val="7030A0"/>
                </a:solidFill>
              </a:rPr>
              <a:t>13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{CMP</a:t>
            </a:r>
            <a:r>
              <a:rPr lang="en-US" altLang="ko-KR" sz="1100" dirty="0" smtClean="0">
                <a:solidFill>
                  <a:srgbClr val="7030A0"/>
                </a:solidFill>
              </a:rPr>
              <a:t>75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b50ebeb3474188295404b87d3a1970e5  abyss_great_shark_vr_30p_3840x2880.yuv</a:t>
            </a:r>
          </a:p>
          <a:p>
            <a:pPr lvl="1"/>
            <a:r>
              <a:rPr lang="en-US" altLang="ko-KR" sz="1000" dirty="0"/>
              <a:t>64930ba5f084c1b0dda2c1fd3bd746c5  BearAttack-equirect-left-3840x2880.yuv</a:t>
            </a:r>
          </a:p>
          <a:p>
            <a:pPr lvl="1"/>
            <a:r>
              <a:rPr lang="en-US" altLang="ko-KR" sz="1000" dirty="0"/>
              <a:t>e2d1ec73966289185eb48f173e55c9c6  bicyclist_vr_25p_3840x2880.yuv</a:t>
            </a:r>
          </a:p>
          <a:p>
            <a:pPr lvl="1"/>
            <a:r>
              <a:rPr lang="en-US" altLang="ko-KR" sz="1000" dirty="0"/>
              <a:t>8ea775c214172982f0fac72f04df6662  glacier_vr_24p_3840x2880.yuv</a:t>
            </a:r>
          </a:p>
          <a:p>
            <a:pPr lvl="1"/>
            <a:r>
              <a:rPr lang="en-US" altLang="ko-KR" sz="1000" dirty="0"/>
              <a:t>9f6d40ffb7da7357ad278179d1e6e2f8  GT_Sheriff-equirect-left-4320x3240.yuv</a:t>
            </a:r>
          </a:p>
          <a:p>
            <a:pPr lvl="1"/>
            <a:r>
              <a:rPr lang="en-US" altLang="ko-KR" sz="1000" dirty="0"/>
              <a:t>e081fc3a05ec818513a166d7e74d6c84  LRRH-equirect-left-3840x2880.yuv</a:t>
            </a:r>
          </a:p>
          <a:p>
            <a:pPr lvl="1"/>
            <a:r>
              <a:rPr lang="en-US" altLang="ko-KR" sz="1000" dirty="0"/>
              <a:t>81c21f4e15021eaa930c268ce2a913bb  paramotor_training_vr_25p_3840x2880.yuv</a:t>
            </a:r>
          </a:p>
          <a:p>
            <a:pPr lvl="1"/>
            <a:r>
              <a:rPr lang="en-US" altLang="ko-KR" sz="1000" dirty="0"/>
              <a:t>9ed185d07d5e9a1d96ef2232d7fff44b  skateboarding_vr_60p_4096x3072.yuv</a:t>
            </a:r>
          </a:p>
          <a:p>
            <a:pPr lvl="1"/>
            <a:r>
              <a:rPr lang="en-US" altLang="ko-KR" sz="1000" dirty="0"/>
              <a:t>dce88073c0ed2097a4cd56cabce009b0  Stiched_left_Driving360_30p_4096x3072.yuv</a:t>
            </a:r>
          </a:p>
          <a:p>
            <a:pPr lvl="1"/>
            <a:r>
              <a:rPr lang="en-US" altLang="ko-KR" sz="1000" dirty="0"/>
              <a:t>034d13dbc59c9e4c699bbc4c85bfd1dd  Stitched_left_Dancing360_30p_4096x3072.yuv</a:t>
            </a:r>
          </a:p>
          <a:p>
            <a:pPr lvl="1"/>
            <a:r>
              <a:rPr lang="en-US" altLang="ko-KR" sz="1000" dirty="0"/>
              <a:t>2d4a0ab39809a21e150b842ae1a87268  timelapse_basejump_vr_25p_3840x2880.yuv</a:t>
            </a:r>
          </a:p>
          <a:p>
            <a:pPr lvl="1"/>
            <a:r>
              <a:rPr lang="en-US" altLang="ko-KR" sz="1000" dirty="0"/>
              <a:t>680bc9532014cfe166de93a50c8c37f9  timelapse_building_vr_25p_3840x2880.yuv</a:t>
            </a:r>
            <a:endParaRPr lang="en-US" altLang="ko-KR" sz="1000" dirty="0" smtClean="0"/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sum for </a:t>
            </a:r>
            <a:r>
              <a:rPr lang="en-US" altLang="ko-KR" sz="1100" dirty="0" smtClean="0"/>
              <a:t>{RCMP</a:t>
            </a:r>
            <a:r>
              <a:rPr lang="en-US" altLang="ko-KR" sz="1100" dirty="0" smtClean="0">
                <a:solidFill>
                  <a:srgbClr val="7030A0"/>
                </a:solidFill>
              </a:rPr>
              <a:t>75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14aa130e1d325ee972bcb0cdd96d4a99  abyss_great_shark_vr_30p_2880x1920.yuv</a:t>
            </a:r>
          </a:p>
          <a:p>
            <a:pPr lvl="1"/>
            <a:r>
              <a:rPr lang="en-US" altLang="ko-KR" sz="1000" dirty="0"/>
              <a:t>7e3beebac9da0ce8cd9ed3ca6127b69a  BearAttack-equirect-left-2880x1920.yuv</a:t>
            </a:r>
          </a:p>
          <a:p>
            <a:pPr lvl="1"/>
            <a:r>
              <a:rPr lang="en-US" altLang="ko-KR" sz="1000" dirty="0"/>
              <a:t>068482da2e3d2d38e00927b0af15d1fb  bicyclist_vr_25p_2880x1920.yuv</a:t>
            </a:r>
          </a:p>
          <a:p>
            <a:pPr lvl="1"/>
            <a:r>
              <a:rPr lang="en-US" altLang="ko-KR" sz="1000" dirty="0"/>
              <a:t>df330d9cd16945fbc3898321ce8ae156  glacier_vr_24p_2880x1920.yuv</a:t>
            </a:r>
          </a:p>
          <a:p>
            <a:pPr lvl="1"/>
            <a:r>
              <a:rPr lang="en-US" altLang="ko-KR" sz="1000" dirty="0"/>
              <a:t>4dab0c7aa25a432ae06e807fcac419f8  GT_Sheriff-equirect-left-3240x2160.yuv</a:t>
            </a:r>
          </a:p>
          <a:p>
            <a:pPr lvl="1"/>
            <a:r>
              <a:rPr lang="en-US" altLang="ko-KR" sz="1000" dirty="0"/>
              <a:t>8bf3fb5f5ffc1236e86ee9f8c0b43f21  LRRH-equirect-left-2880x1920.yuv</a:t>
            </a:r>
          </a:p>
          <a:p>
            <a:pPr lvl="1"/>
            <a:r>
              <a:rPr lang="en-US" altLang="ko-KR" sz="1000" dirty="0"/>
              <a:t>e53b6f0a2c97a83d3d8d10d59aba715b  paramotor_training_vr_25p_2880x1920.yuv</a:t>
            </a:r>
          </a:p>
          <a:p>
            <a:pPr lvl="1"/>
            <a:r>
              <a:rPr lang="en-US" altLang="ko-KR" sz="1000" dirty="0"/>
              <a:t>e80cc7fc929c2439c9be1f18466ad95d  skateboarding_vr_60p_3072x2048.yuv</a:t>
            </a:r>
          </a:p>
          <a:p>
            <a:pPr lvl="1"/>
            <a:r>
              <a:rPr lang="en-US" altLang="ko-KR" sz="1000" dirty="0"/>
              <a:t>5f193ab42b1d3bebb934f1fe1c82f9ee  Stiched_left_Driving360_30p_3072x2048.yuv</a:t>
            </a:r>
          </a:p>
          <a:p>
            <a:pPr lvl="1"/>
            <a:r>
              <a:rPr lang="en-US" altLang="ko-KR" sz="1000" dirty="0"/>
              <a:t>89ae8804628c9636f08e50f607b300b4  Stitched_left_Dancing360_30p_3072x2048.yuv</a:t>
            </a:r>
          </a:p>
          <a:p>
            <a:pPr lvl="1"/>
            <a:r>
              <a:rPr lang="en-US" altLang="ko-KR" sz="1000" dirty="0"/>
              <a:t>d13a97ee04d3daa4783ad76dd5b82029  timelapse_basejump_vr_25p_2880x1920.yuv</a:t>
            </a:r>
          </a:p>
          <a:p>
            <a:pPr lvl="1"/>
            <a:r>
              <a:rPr lang="en-US" altLang="ko-KR" sz="1000" dirty="0"/>
              <a:t>e2b8e6a01ffc95d145b6f439953fff75  timelapse_building_vr_25p_2880x1920.yuv</a:t>
            </a:r>
          </a:p>
        </p:txBody>
      </p:sp>
    </p:spTree>
    <p:extLst>
      <p:ext uri="{BB962C8B-B14F-4D97-AF65-F5344CB8AC3E}">
        <p14:creationId xmlns:p14="http://schemas.microsoft.com/office/powerpoint/2010/main" val="357817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/>
              <a:t>Recommended sizes for </a:t>
            </a:r>
            <a:r>
              <a:rPr lang="en-US" altLang="ko-KR" sz="3600" dirty="0" smtClean="0"/>
              <a:t>ISP coding</a:t>
            </a:r>
            <a:endParaRPr lang="ko-KR" altLang="en-US" sz="3600" dirty="0"/>
          </a:p>
        </p:txBody>
      </p:sp>
      <p:pic>
        <p:nvPicPr>
          <p:cNvPr id="6" name="Picture 5" descr="PYUV - org_isp_8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775" y="2159532"/>
            <a:ext cx="2664296" cy="1430453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85942"/>
              </p:ext>
            </p:extLst>
          </p:nvPr>
        </p:nvGraphicFramePr>
        <p:xfrm>
          <a:off x="755578" y="4770944"/>
          <a:ext cx="5973767" cy="1817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028"/>
                <a:gridCol w="524014"/>
                <a:gridCol w="524014"/>
                <a:gridCol w="628818"/>
                <a:gridCol w="576416"/>
                <a:gridCol w="628818"/>
                <a:gridCol w="628818"/>
                <a:gridCol w="628818"/>
                <a:gridCol w="786023"/>
              </a:tblGrid>
              <a:tr h="25958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WR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HR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%,</a:t>
                      </a:r>
                      <a:r>
                        <a:rPr lang="en-US" altLang="ko-KR" sz="1000" b="0" dirty="0" err="1" smtClean="0"/>
                        <a:t>size</a:t>
                      </a:r>
                      <a:r>
                        <a:rPr lang="en-US" altLang="ko-KR" sz="1000" b="0" baseline="-25000" dirty="0" err="1" smtClean="0"/>
                        <a:t>ERP</a:t>
                      </a:r>
                      <a:endParaRPr lang="ko-KR" altLang="en-US" sz="1000" b="0" dirty="0"/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“ISP75”</a:t>
                      </a:r>
                      <a:endParaRPr lang="en-US" altLang="ko-KR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1800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62%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2240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84%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2240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“ISP100”</a:t>
                      </a:r>
                      <a:endParaRPr lang="en-US" altLang="ko-KR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2240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96%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2680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120%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2680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108%</a:t>
                      </a:r>
                      <a:endParaRPr lang="ko-KR" altLang="en-US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Isosceles Triangle 8"/>
          <p:cNvSpPr/>
          <p:nvPr/>
        </p:nvSpPr>
        <p:spPr>
          <a:xfrm>
            <a:off x="2987825" y="4842952"/>
            <a:ext cx="199917" cy="108012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331757" y="4770944"/>
            <a:ext cx="1" cy="288032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423346"/>
              </p:ext>
            </p:extLst>
          </p:nvPr>
        </p:nvGraphicFramePr>
        <p:xfrm>
          <a:off x="755576" y="4418133"/>
          <a:ext cx="597666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406"/>
                <a:gridCol w="1020406"/>
                <a:gridCol w="3935852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ERP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ISP</a:t>
                      </a:r>
                      <a:r>
                        <a:rPr lang="en-US" altLang="ko-KR" b="0" dirty="0" smtClean="0">
                          <a:sym typeface="Wingdings" panose="05000000000000000000" pitchFamily="2" charset="2"/>
                        </a:rPr>
                        <a:t>RISP</a:t>
                      </a:r>
                      <a:endParaRPr lang="ko-KR" altLang="en-US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71600" y="2239253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0689" y="2578119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WT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HT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14" name="Picture 13" descr="PYUV - RISP_1640x2288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800178"/>
            <a:ext cx="1325344" cy="213287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72323" y="2730519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WR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HR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08304" y="6237312"/>
            <a:ext cx="1178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(Sept. 26)</a:t>
            </a:r>
            <a:endParaRPr lang="ko-KR" altLang="en-US" dirty="0"/>
          </a:p>
        </p:txBody>
      </p:sp>
      <p:pic>
        <p:nvPicPr>
          <p:cNvPr id="21" name="Content Placeholder 3" descr="PYUV - abyss_great_shark_vr_30p_3840x1920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4" y="1264054"/>
            <a:ext cx="2448272" cy="143129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12480" y="1818950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23" name="Picture 22" descr="PYUV - abyss_great_shark_vr_30p_3840x1920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03" y="2780928"/>
            <a:ext cx="2555776" cy="149414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90860" y="3202583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5" name="Elbow Connector 24"/>
          <p:cNvCxnSpPr>
            <a:stCxn id="21" idx="1"/>
            <a:endCxn id="23" idx="1"/>
          </p:cNvCxnSpPr>
          <p:nvPr/>
        </p:nvCxnSpPr>
        <p:spPr>
          <a:xfrm rot="10800000" flipH="1" flipV="1">
            <a:off x="803133" y="1979703"/>
            <a:ext cx="21169" cy="1548298"/>
          </a:xfrm>
          <a:prstGeom prst="bentConnector3">
            <a:avLst>
              <a:gd name="adj1" fmla="val -10798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/>
          <p:cNvCxnSpPr>
            <a:stCxn id="23" idx="3"/>
            <a:endCxn id="6" idx="1"/>
          </p:cNvCxnSpPr>
          <p:nvPr/>
        </p:nvCxnSpPr>
        <p:spPr>
          <a:xfrm flipV="1">
            <a:off x="3380079" y="2874759"/>
            <a:ext cx="577696" cy="65324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3"/>
            <a:endCxn id="14" idx="1"/>
          </p:cNvCxnSpPr>
          <p:nvPr/>
        </p:nvCxnSpPr>
        <p:spPr>
          <a:xfrm flipV="1">
            <a:off x="6622071" y="2866617"/>
            <a:ext cx="398201" cy="81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646537" y="126578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/>
              <a:t>Input for Encoder</a:t>
            </a:r>
            <a:endParaRPr lang="ko-KR" altLang="en-US" i="1" dirty="0"/>
          </a:p>
        </p:txBody>
      </p:sp>
    </p:spTree>
    <p:extLst>
      <p:ext uri="{BB962C8B-B14F-4D97-AF65-F5344CB8AC3E}">
        <p14:creationId xmlns:p14="http://schemas.microsoft.com/office/powerpoint/2010/main" val="385617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CPPISP100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CPP</a:t>
            </a:r>
            <a:r>
              <a:rPr lang="en-US" altLang="ko-KR" sz="1100" dirty="0" smtClean="0">
                <a:sym typeface="Wingdings" panose="05000000000000000000" pitchFamily="2" charset="2"/>
              </a:rPr>
              <a:t>ISP (with black regions</a:t>
            </a:r>
            <a:r>
              <a:rPr lang="en-US" altLang="ko-KR" sz="1100" dirty="0" smtClean="0">
                <a:sym typeface="Symbol"/>
              </a:rPr>
              <a:t>) </a:t>
            </a:r>
            <a:r>
              <a:rPr lang="en-US" altLang="ko-KR" sz="1100" dirty="0" smtClean="0">
                <a:sym typeface="Wingdings" panose="05000000000000000000" pitchFamily="2" charset="2"/>
              </a:rPr>
              <a:t>RISP (compact</a:t>
            </a:r>
            <a:r>
              <a:rPr lang="en-US" altLang="ko-KR" sz="1100" dirty="0" smtClean="0">
                <a:sym typeface="Symbol"/>
              </a:rPr>
              <a:t>) </a:t>
            </a: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32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11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-h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${RISP</a:t>
            </a:r>
            <a:r>
              <a:rPr lang="en-US" altLang="ko-KR" sz="1100" dirty="0">
                <a:solidFill>
                  <a:srgbClr val="7030A0"/>
                </a:solidFill>
              </a:rPr>
              <a:t>} -f </a:t>
            </a:r>
            <a:r>
              <a:rPr lang="en-US" altLang="ko-KR" sz="1100" dirty="0" smtClean="0">
                <a:solidFill>
                  <a:srgbClr val="7030A0"/>
                </a:solidFill>
              </a:rPr>
              <a:t>12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{ISP</a:t>
            </a:r>
            <a:r>
              <a:rPr lang="en-US" altLang="ko-KR" sz="1100" dirty="0" smtClean="0">
                <a:solidFill>
                  <a:srgbClr val="7030A0"/>
                </a:solidFill>
              </a:rPr>
              <a:t>100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6c030c2871a603ef4a38069de728f690  abyss_great_shark_vr_30p_4928x2328.yuv</a:t>
            </a:r>
          </a:p>
          <a:p>
            <a:pPr lvl="1"/>
            <a:r>
              <a:rPr lang="en-US" altLang="ko-KR" sz="1000" dirty="0"/>
              <a:t>de93529fda872d5116a7d8e30499c863  BearAttack-equirect-left-4928x2328.yuv</a:t>
            </a:r>
          </a:p>
          <a:p>
            <a:pPr lvl="1"/>
            <a:r>
              <a:rPr lang="en-US" altLang="ko-KR" sz="1000" dirty="0"/>
              <a:t>5fd7002490029ea8eab0e8a83230c2c7  bicyclist_vr_25p_4928x2328.yuv</a:t>
            </a:r>
          </a:p>
          <a:p>
            <a:pPr lvl="1"/>
            <a:r>
              <a:rPr lang="en-US" altLang="ko-KR" sz="1000" dirty="0"/>
              <a:t>464c254a62306ca36826b42b802a9d55  glacier_vr_24p_4928x2328.yuv</a:t>
            </a:r>
          </a:p>
          <a:p>
            <a:pPr lvl="1"/>
            <a:r>
              <a:rPr lang="en-US" altLang="ko-KR" sz="1000" dirty="0"/>
              <a:t>b7e0b981290a094b760edced4a5749c4  GT_Sheriff-equirect-left-5896x2784.yuv</a:t>
            </a:r>
          </a:p>
          <a:p>
            <a:pPr lvl="1"/>
            <a:r>
              <a:rPr lang="en-US" altLang="ko-KR" sz="1000" dirty="0"/>
              <a:t>d04f4e3d2261ca5d092b5460d3e33640  LRRH-equirect-left-4928x2328.yuv</a:t>
            </a:r>
          </a:p>
          <a:p>
            <a:pPr lvl="1"/>
            <a:r>
              <a:rPr lang="en-US" altLang="ko-KR" sz="1000" dirty="0"/>
              <a:t>360f89aa3a19a97f240ed14dae688abd  paramotor_training_vr_25p_4928x2328.yuv</a:t>
            </a:r>
          </a:p>
          <a:p>
            <a:pPr lvl="1"/>
            <a:r>
              <a:rPr lang="en-US" altLang="ko-KR" sz="1000" dirty="0"/>
              <a:t>f5f33f94dbf9627327c539a35d170615  skateboarding_vr_60p_5896x2784.yuv</a:t>
            </a:r>
          </a:p>
          <a:p>
            <a:pPr lvl="1"/>
            <a:r>
              <a:rPr lang="en-US" altLang="ko-KR" sz="1000" dirty="0"/>
              <a:t>7d4813c258c6fb6a1a7bb9e6f7936c13  Stiched_left_Driving360_30p_5896x2784.yuv</a:t>
            </a:r>
          </a:p>
          <a:p>
            <a:pPr lvl="1"/>
            <a:r>
              <a:rPr lang="en-US" altLang="ko-KR" sz="1000" dirty="0"/>
              <a:t>5e044a069b1862e54a4afa3aa1fb4b79  Stitched_left_Dancing360_30p_5896x2784.yuv</a:t>
            </a:r>
          </a:p>
          <a:p>
            <a:pPr lvl="1"/>
            <a:r>
              <a:rPr lang="en-US" altLang="ko-KR" sz="1000" dirty="0"/>
              <a:t>f87c66630c3854198505cf863d8fcc32  timelapse_basejump_vr_25p_4928x2328.yuv</a:t>
            </a:r>
          </a:p>
          <a:p>
            <a:pPr lvl="1"/>
            <a:r>
              <a:rPr lang="en-US" altLang="ko-KR" sz="1000" dirty="0"/>
              <a:t>c9e0f82c2b7b25742505aeb1eb261954  timelapse_building_vr_25p_4928x2328.yuv</a:t>
            </a:r>
            <a:endParaRPr lang="en-US" altLang="ko-KR" sz="1000" dirty="0" smtClean="0"/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sum for </a:t>
            </a:r>
            <a:r>
              <a:rPr lang="en-US" altLang="ko-KR" sz="1100" dirty="0" smtClean="0"/>
              <a:t>{RISP</a:t>
            </a:r>
            <a:r>
              <a:rPr lang="en-US" altLang="ko-KR" sz="1100" dirty="0" smtClean="0">
                <a:solidFill>
                  <a:srgbClr val="7030A0"/>
                </a:solidFill>
              </a:rPr>
              <a:t>100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eabb16d42d1885d915273dd3a490affc  abyss_great_shark_vr_30p_2240x3144.yuv</a:t>
            </a:r>
          </a:p>
          <a:p>
            <a:pPr lvl="1"/>
            <a:r>
              <a:rPr lang="en-US" altLang="ko-KR" sz="1000" dirty="0"/>
              <a:t>6e9c82ab24b877da006f9d490b29d04a  BearAttack-equirect-left-2240x3144.yuv</a:t>
            </a:r>
          </a:p>
          <a:p>
            <a:pPr lvl="1"/>
            <a:r>
              <a:rPr lang="en-US" altLang="ko-KR" sz="1000" dirty="0"/>
              <a:t>d15239ed78226d2b8c409ff4212a6200  bicyclist_vr_25p_2240x3144.yuv</a:t>
            </a:r>
          </a:p>
          <a:p>
            <a:pPr lvl="1"/>
            <a:r>
              <a:rPr lang="en-US" altLang="ko-KR" sz="1000" dirty="0"/>
              <a:t>0d7d14837a00e9eea7a34a5f4392147c  glacier_vr_24p_2240x3144.yuv</a:t>
            </a:r>
          </a:p>
          <a:p>
            <a:pPr lvl="1"/>
            <a:r>
              <a:rPr lang="en-US" altLang="ko-KR" sz="1000" dirty="0"/>
              <a:t>c5fcccd0b9066b1e93b2d6c32100da4d  GT_Sheriff-equirect-left-2680x3752.yuv</a:t>
            </a:r>
          </a:p>
          <a:p>
            <a:pPr lvl="1"/>
            <a:r>
              <a:rPr lang="en-US" altLang="ko-KR" sz="1000" dirty="0"/>
              <a:t>5e576abc1b5abee893e259e7d5b7b885  LRRH-equirect-left-2240x3144.yuv</a:t>
            </a:r>
          </a:p>
          <a:p>
            <a:pPr lvl="1"/>
            <a:r>
              <a:rPr lang="en-US" altLang="ko-KR" sz="1000" dirty="0"/>
              <a:t>611262eee6e7f06e07de473ac1a59230  paramotor_training_vr_25p_2240x3144.yuv</a:t>
            </a:r>
          </a:p>
          <a:p>
            <a:pPr lvl="1"/>
            <a:r>
              <a:rPr lang="en-US" altLang="ko-KR" sz="1000" dirty="0"/>
              <a:t>46d649c68423f4f9ebf82c1babe254f0  skateboarding_vr_60p_2680x3752.yuv</a:t>
            </a:r>
          </a:p>
          <a:p>
            <a:pPr lvl="1"/>
            <a:r>
              <a:rPr lang="en-US" altLang="ko-KR" sz="1000" dirty="0"/>
              <a:t>b82e18c83b454bbc2ee61133b9bbdc0a  Stiched_left_Driving360_30p_2680x3752.yuv</a:t>
            </a:r>
          </a:p>
          <a:p>
            <a:pPr lvl="1"/>
            <a:r>
              <a:rPr lang="en-US" altLang="ko-KR" sz="1000" dirty="0"/>
              <a:t>eaf03c33d105e63a8a0a00f1cd91a627  Stitched_left_Dancing360_30p_2680x3752.yuv</a:t>
            </a:r>
          </a:p>
          <a:p>
            <a:pPr lvl="1"/>
            <a:r>
              <a:rPr lang="en-US" altLang="ko-KR" sz="1000" dirty="0"/>
              <a:t>712bb31f2cbbafbeed8dc7761315578b  timelapse_basejump_vr_25p_2240x3144.yuv</a:t>
            </a:r>
          </a:p>
          <a:p>
            <a:pPr lvl="1"/>
            <a:r>
              <a:rPr lang="en-US" altLang="ko-KR" sz="1000" dirty="0"/>
              <a:t>a79991236d658590ed124d7d9195fd23  timelapse_building_vr_25p_2240x3144.yuv</a:t>
            </a:r>
            <a:endParaRPr lang="en-US" altLang="ko-KR" sz="1000" dirty="0" smtClean="0"/>
          </a:p>
        </p:txBody>
      </p:sp>
    </p:spTree>
    <p:extLst>
      <p:ext uri="{BB962C8B-B14F-4D97-AF65-F5344CB8AC3E}">
        <p14:creationId xmlns:p14="http://schemas.microsoft.com/office/powerpoint/2010/main" val="31210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CPPISP75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CPP</a:t>
            </a:r>
            <a:r>
              <a:rPr lang="en-US" altLang="ko-KR" sz="1100" dirty="0" smtClean="0">
                <a:sym typeface="Wingdings" panose="05000000000000000000" pitchFamily="2" charset="2"/>
              </a:rPr>
              <a:t>ISP (with black regions</a:t>
            </a:r>
            <a:r>
              <a:rPr lang="en-US" altLang="ko-KR" sz="1100" dirty="0" smtClean="0">
                <a:sym typeface="Symbol"/>
              </a:rPr>
              <a:t>) </a:t>
            </a:r>
            <a:r>
              <a:rPr lang="en-US" altLang="ko-KR" sz="1100" dirty="0" smtClean="0">
                <a:sym typeface="Wingdings" panose="05000000000000000000" pitchFamily="2" charset="2"/>
              </a:rPr>
              <a:t>RISP (compact</a:t>
            </a:r>
            <a:r>
              <a:rPr lang="en-US" altLang="ko-KR" sz="1100" dirty="0" smtClean="0">
                <a:sym typeface="Symbol"/>
              </a:rPr>
              <a:t>) </a:t>
            </a: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32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11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-h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${RISP</a:t>
            </a:r>
            <a:r>
              <a:rPr lang="en-US" altLang="ko-KR" sz="1100" dirty="0">
                <a:solidFill>
                  <a:srgbClr val="7030A0"/>
                </a:solidFill>
              </a:rPr>
              <a:t>} -f </a:t>
            </a:r>
            <a:r>
              <a:rPr lang="en-US" altLang="ko-KR" sz="1100" dirty="0" smtClean="0">
                <a:solidFill>
                  <a:srgbClr val="7030A0"/>
                </a:solidFill>
              </a:rPr>
              <a:t>12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{ISP</a:t>
            </a:r>
            <a:r>
              <a:rPr lang="en-US" altLang="ko-KR" sz="1100" dirty="0" smtClean="0">
                <a:solidFill>
                  <a:srgbClr val="7030A0"/>
                </a:solidFill>
              </a:rPr>
              <a:t>75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cf5d80b387bdea24082ec4f4ad629363  abyss_great_shark_vr_30p_3960x1872.yuv</a:t>
            </a:r>
          </a:p>
          <a:p>
            <a:pPr lvl="1"/>
            <a:r>
              <a:rPr lang="en-US" altLang="ko-KR" sz="1000" dirty="0"/>
              <a:t>75e5e4651e3c27c8c16ca8d725b915e0  BearAttack-equirect-left-3960x1872.yuv</a:t>
            </a:r>
          </a:p>
          <a:p>
            <a:pPr lvl="1"/>
            <a:r>
              <a:rPr lang="en-US" altLang="ko-KR" sz="1000" dirty="0"/>
              <a:t>bc66311c8de5849d6c7b3c4bf1f5c0bf  bicyclist_vr_25p_3960x1872.yuv</a:t>
            </a:r>
          </a:p>
          <a:p>
            <a:pPr lvl="1"/>
            <a:r>
              <a:rPr lang="en-US" altLang="ko-KR" sz="1000" dirty="0"/>
              <a:t>98302df0a32766009c03f4395c3fd685  glacier_vr_24p_3960x1872.yuv</a:t>
            </a:r>
          </a:p>
          <a:p>
            <a:pPr lvl="1"/>
            <a:r>
              <a:rPr lang="en-US" altLang="ko-KR" sz="1000" dirty="0"/>
              <a:t>5d9c3a350af86dcc86fb4b2ebc6b4019  GT_Sheriff-equirect-left-4928x2328.yuv</a:t>
            </a:r>
          </a:p>
          <a:p>
            <a:pPr lvl="1"/>
            <a:r>
              <a:rPr lang="en-US" altLang="ko-KR" sz="1000" dirty="0"/>
              <a:t>ea3c6ee569e462d6eb24f5cac8f6cf05  LRRH-equirect-left-3960x1872.yuv</a:t>
            </a:r>
          </a:p>
          <a:p>
            <a:pPr lvl="1"/>
            <a:r>
              <a:rPr lang="en-US" altLang="ko-KR" sz="1000" dirty="0"/>
              <a:t>40629ce157f6ec4945a4c9ddd9e4e2b3  paramotor_training_vr_25p_3960x1872.yuv</a:t>
            </a:r>
          </a:p>
          <a:p>
            <a:pPr lvl="1"/>
            <a:r>
              <a:rPr lang="en-US" altLang="ko-KR" sz="1000" dirty="0"/>
              <a:t>f6cac53db38ffb09026be49421583f2a  skateboarding_vr_60p_4928x2328.yuv</a:t>
            </a:r>
          </a:p>
          <a:p>
            <a:pPr lvl="1"/>
            <a:r>
              <a:rPr lang="en-US" altLang="ko-KR" sz="1000" dirty="0"/>
              <a:t>181229a91289fdfdf1e03aec63fec172  Stiched_left_Driving360_30p_4928x2328.yuv</a:t>
            </a:r>
          </a:p>
          <a:p>
            <a:pPr lvl="1"/>
            <a:r>
              <a:rPr lang="en-US" altLang="ko-KR" sz="1000" dirty="0"/>
              <a:t>b1f0f438fe89e7ff287ab4830085349f  Stitched_left_Dancing360_30p_4928x2328.yuv</a:t>
            </a:r>
          </a:p>
          <a:p>
            <a:pPr lvl="1"/>
            <a:r>
              <a:rPr lang="en-US" altLang="ko-KR" sz="1000" dirty="0"/>
              <a:t>e42887b48e5589afd05e58a179eb3648  timelapse_basejump_vr_25p_3960x1872.yuv</a:t>
            </a:r>
          </a:p>
          <a:p>
            <a:pPr lvl="1"/>
            <a:r>
              <a:rPr lang="en-US" altLang="ko-KR" sz="1000" dirty="0"/>
              <a:t>6eb8e9c981103d3bc8c22f98c4be3083  </a:t>
            </a:r>
            <a:r>
              <a:rPr lang="en-US" altLang="ko-KR" sz="1000" dirty="0" smtClean="0"/>
              <a:t>timelapse_building_vr_25p_3960x1872.yuv</a:t>
            </a:r>
            <a:endParaRPr lang="en-US" altLang="ko-KR" sz="1100" dirty="0" smtClean="0"/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sum for </a:t>
            </a:r>
            <a:r>
              <a:rPr lang="en-US" altLang="ko-KR" sz="1100" dirty="0" smtClean="0"/>
              <a:t>{RISP</a:t>
            </a:r>
            <a:r>
              <a:rPr lang="en-US" altLang="ko-KR" sz="1100" dirty="0" smtClean="0">
                <a:solidFill>
                  <a:srgbClr val="7030A0"/>
                </a:solidFill>
              </a:rPr>
              <a:t>75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cd44a16233373ac137f36bc9e9670075  abyss_great_shark_vr_30p_1800x2536.yuv</a:t>
            </a:r>
          </a:p>
          <a:p>
            <a:pPr lvl="1"/>
            <a:r>
              <a:rPr lang="en-US" altLang="ko-KR" sz="1000" dirty="0"/>
              <a:t>26c5e97000f27ae2858e639aad742ff0  BearAttack-equirect-left-1800x2536.yuv</a:t>
            </a:r>
          </a:p>
          <a:p>
            <a:pPr lvl="1"/>
            <a:r>
              <a:rPr lang="en-US" altLang="ko-KR" sz="1000" dirty="0"/>
              <a:t>3c1daba6ced9533e12b8dda7cf2790cf  bicyclist_vr_25p_1800x2536.yuv</a:t>
            </a:r>
          </a:p>
          <a:p>
            <a:pPr lvl="1"/>
            <a:r>
              <a:rPr lang="en-US" altLang="ko-KR" sz="1000" dirty="0"/>
              <a:t>fb0fa4518dab52694046a7dc1379c4e7  glacier_vr_24p_1800x2536.yuv</a:t>
            </a:r>
          </a:p>
          <a:p>
            <a:pPr lvl="1"/>
            <a:r>
              <a:rPr lang="en-US" altLang="ko-KR" sz="1000" dirty="0"/>
              <a:t>8a9ec54636941f873adc7a8b1e69addc  GT_Sheriff-equirect-left-2240x3144.yuv</a:t>
            </a:r>
          </a:p>
          <a:p>
            <a:pPr lvl="1"/>
            <a:r>
              <a:rPr lang="en-US" altLang="ko-KR" sz="1000" dirty="0"/>
              <a:t>70f9e51c78b7b725e11431c8f00a2fbe  LRRH-equirect-left-1800x2536.yuv</a:t>
            </a:r>
          </a:p>
          <a:p>
            <a:pPr lvl="1"/>
            <a:r>
              <a:rPr lang="en-US" altLang="ko-KR" sz="1000" dirty="0"/>
              <a:t>dbce7030e9d772ac0e990d685c8db7a7  paramotor_training_vr_25p_1800x2536.yuv</a:t>
            </a:r>
          </a:p>
          <a:p>
            <a:pPr lvl="1"/>
            <a:r>
              <a:rPr lang="en-US" altLang="ko-KR" sz="1000" dirty="0"/>
              <a:t>e88d703ce57134f1fd92060ce4723e86  skateboarding_vr_60p_2240x3144.yuv</a:t>
            </a:r>
          </a:p>
          <a:p>
            <a:pPr lvl="1"/>
            <a:r>
              <a:rPr lang="en-US" altLang="ko-KR" sz="1000" dirty="0"/>
              <a:t>0b7dc6e5eafc0b3d5b948101ea81e970  Stiched_left_Driving360_30p_2240x3144.yuv</a:t>
            </a:r>
          </a:p>
          <a:p>
            <a:pPr lvl="1"/>
            <a:r>
              <a:rPr lang="en-US" altLang="ko-KR" sz="1000" dirty="0"/>
              <a:t>fa4130ace05aac65db07a815efc4c2f5  Stitched_left_Dancing360_30p_2240x3144.yuv</a:t>
            </a:r>
          </a:p>
          <a:p>
            <a:pPr lvl="1"/>
            <a:r>
              <a:rPr lang="en-US" altLang="ko-KR" sz="1000" dirty="0"/>
              <a:t>21fe90efa8520441eaa94ec2228cfbc7  timelapse_basejump_vr_25p_1800x2536.yuv</a:t>
            </a:r>
          </a:p>
          <a:p>
            <a:pPr lvl="1"/>
            <a:r>
              <a:rPr lang="en-US" altLang="ko-KR" sz="1000" dirty="0"/>
              <a:t>5c73ce219c8fd8ee7f06afa186f130a5  timelapse_building_vr_25p_1800x2536.yuv</a:t>
            </a:r>
          </a:p>
        </p:txBody>
      </p:sp>
    </p:spTree>
    <p:extLst>
      <p:ext uri="{BB962C8B-B14F-4D97-AF65-F5344CB8AC3E}">
        <p14:creationId xmlns:p14="http://schemas.microsoft.com/office/powerpoint/2010/main" val="109380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820" y="2905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Recommended sizes for </a:t>
            </a:r>
            <a:r>
              <a:rPr lang="en-US" altLang="ko-KR" sz="3600" dirty="0" smtClean="0"/>
              <a:t>OHP </a:t>
            </a:r>
            <a:r>
              <a:rPr lang="en-US" altLang="ko-KR" sz="3600" dirty="0"/>
              <a:t>coding</a:t>
            </a:r>
            <a:endParaRPr lang="ko-KR" alt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686669"/>
              </p:ext>
            </p:extLst>
          </p:nvPr>
        </p:nvGraphicFramePr>
        <p:xfrm>
          <a:off x="755578" y="4852244"/>
          <a:ext cx="5973767" cy="1817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028"/>
                <a:gridCol w="524014"/>
                <a:gridCol w="524014"/>
                <a:gridCol w="628818"/>
                <a:gridCol w="576416"/>
                <a:gridCol w="628818"/>
                <a:gridCol w="628818"/>
                <a:gridCol w="628818"/>
                <a:gridCol w="786023"/>
              </a:tblGrid>
              <a:tr h="25958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WR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HR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%,</a:t>
                      </a:r>
                      <a:r>
                        <a:rPr lang="en-US" altLang="ko-KR" sz="1000" b="0" dirty="0" err="1" smtClean="0"/>
                        <a:t>size</a:t>
                      </a:r>
                      <a:r>
                        <a:rPr lang="en-US" altLang="ko-KR" sz="1000" b="0" baseline="-25000" dirty="0" err="1" smtClean="0"/>
                        <a:t>ERP</a:t>
                      </a:r>
                      <a:endParaRPr lang="ko-KR" altLang="en-US" sz="1000" b="0" dirty="0"/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“OHP75”</a:t>
                      </a:r>
                      <a:endParaRPr lang="en-US" altLang="ko-KR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1088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5024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2176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5024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1088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74%</a:t>
                      </a:r>
                    </a:p>
                  </a:txBody>
                  <a:tcPr marL="9525" marR="9525" marT="9525" marB="0" anchor="ctr"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1136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5248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2272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5248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1136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71%</a:t>
                      </a:r>
                    </a:p>
                  </a:txBody>
                  <a:tcPr marL="9525" marR="9525" marT="9525" marB="0" anchor="ctr"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1240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5728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2480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5728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1240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76%</a:t>
                      </a:r>
                    </a:p>
                  </a:txBody>
                  <a:tcPr marL="9525" marR="9525" marT="9525" marB="0" anchor="ctr"/>
                </a:tc>
              </a:tr>
              <a:tr h="25958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“OHP100”</a:t>
                      </a:r>
                      <a:endParaRPr lang="en-US" altLang="ko-KR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1296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5984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2592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5984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1296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1344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6208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2688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6208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1344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1448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6688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2896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6688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1448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Isosceles Triangle 8"/>
          <p:cNvSpPr/>
          <p:nvPr/>
        </p:nvSpPr>
        <p:spPr>
          <a:xfrm>
            <a:off x="2987825" y="4924252"/>
            <a:ext cx="199917" cy="108012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331757" y="4852244"/>
            <a:ext cx="1" cy="288032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436594"/>
              </p:ext>
            </p:extLst>
          </p:nvPr>
        </p:nvGraphicFramePr>
        <p:xfrm>
          <a:off x="755576" y="4499433"/>
          <a:ext cx="597666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406"/>
                <a:gridCol w="1020406"/>
                <a:gridCol w="3935852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ERP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OHP</a:t>
                      </a:r>
                      <a:r>
                        <a:rPr lang="en-US" altLang="ko-KR" b="0" dirty="0" smtClean="0">
                          <a:sym typeface="Wingdings" panose="05000000000000000000" pitchFamily="2" charset="2"/>
                        </a:rPr>
                        <a:t>ROHP</a:t>
                      </a:r>
                      <a:endParaRPr lang="ko-KR" altLang="en-US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PYUV - abyss_great_shark_vr_30p_4768x2064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19983"/>
            <a:ext cx="2738822" cy="1375369"/>
          </a:xfrm>
          <a:prstGeom prst="rect">
            <a:avLst/>
          </a:prstGeom>
        </p:spPr>
      </p:pic>
      <p:pic>
        <p:nvPicPr>
          <p:cNvPr id="4" name="Picture 3" descr="PYUV - abyss_great_shark_vr_30p_4768x1032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844" y="3400267"/>
            <a:ext cx="2689608" cy="77562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674706" y="1827511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WT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HT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67770" y="3603412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WR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HR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23" name="Content Placeholder 3" descr="PYUV - abyss_great_shark_vr_30p_3840x1920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4" y="1264054"/>
            <a:ext cx="2448272" cy="143129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12480" y="1818950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25" name="Picture 24" descr="PYUV - abyss_great_shark_vr_30p_3840x1920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03" y="2780928"/>
            <a:ext cx="2555776" cy="149414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90860" y="3377814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7" name="Elbow Connector 26"/>
          <p:cNvCxnSpPr>
            <a:stCxn id="23" idx="1"/>
            <a:endCxn id="25" idx="1"/>
          </p:cNvCxnSpPr>
          <p:nvPr/>
        </p:nvCxnSpPr>
        <p:spPr>
          <a:xfrm rot="10800000" flipH="1" flipV="1">
            <a:off x="803133" y="1979703"/>
            <a:ext cx="21169" cy="1548298"/>
          </a:xfrm>
          <a:prstGeom prst="bentConnector3">
            <a:avLst>
              <a:gd name="adj1" fmla="val -10798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25" idx="3"/>
            <a:endCxn id="3" idx="1"/>
          </p:cNvCxnSpPr>
          <p:nvPr/>
        </p:nvCxnSpPr>
        <p:spPr>
          <a:xfrm flipV="1">
            <a:off x="3380079" y="2007668"/>
            <a:ext cx="399833" cy="1520333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3" idx="3"/>
            <a:endCxn id="4" idx="1"/>
          </p:cNvCxnSpPr>
          <p:nvPr/>
        </p:nvCxnSpPr>
        <p:spPr>
          <a:xfrm flipH="1">
            <a:off x="5912844" y="2007668"/>
            <a:ext cx="605890" cy="1780411"/>
          </a:xfrm>
          <a:prstGeom prst="bentConnector5">
            <a:avLst>
              <a:gd name="adj1" fmla="val -12250"/>
              <a:gd name="adj2" fmla="val 58421"/>
              <a:gd name="adj3" fmla="val 13773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769947" y="300360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i="1" dirty="0" smtClean="0"/>
              <a:t>Input for Encoder</a:t>
            </a:r>
            <a:endParaRPr lang="ko-KR" altLang="en-US" i="1" dirty="0"/>
          </a:p>
        </p:txBody>
      </p:sp>
    </p:spTree>
    <p:extLst>
      <p:ext uri="{BB962C8B-B14F-4D97-AF65-F5344CB8AC3E}">
        <p14:creationId xmlns:p14="http://schemas.microsoft.com/office/powerpoint/2010/main" val="13471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CPPOHP100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CPP</a:t>
            </a:r>
            <a:r>
              <a:rPr lang="en-US" altLang="ko-KR" sz="1100" dirty="0" smtClean="0">
                <a:sym typeface="Wingdings" panose="05000000000000000000" pitchFamily="2" charset="2"/>
              </a:rPr>
              <a:t>OHP (with black regions</a:t>
            </a:r>
            <a:r>
              <a:rPr lang="en-US" altLang="ko-KR" sz="1100" dirty="0" smtClean="0">
                <a:sym typeface="Symbol"/>
              </a:rPr>
              <a:t>) </a:t>
            </a:r>
            <a:r>
              <a:rPr lang="en-US" altLang="ko-KR" sz="1100" dirty="0" smtClean="0">
                <a:sym typeface="Wingdings" panose="05000000000000000000" pitchFamily="2" charset="2"/>
              </a:rPr>
              <a:t>ROHP (compact</a:t>
            </a:r>
            <a:r>
              <a:rPr lang="en-US" altLang="ko-KR" sz="1100" dirty="0" smtClean="0">
                <a:sym typeface="Symbol"/>
              </a:rPr>
              <a:t>) </a:t>
            </a: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34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11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-h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${RISP</a:t>
            </a:r>
            <a:r>
              <a:rPr lang="en-US" altLang="ko-KR" sz="1100" dirty="0">
                <a:solidFill>
                  <a:srgbClr val="7030A0"/>
                </a:solidFill>
              </a:rPr>
              <a:t>} -f </a:t>
            </a:r>
            <a:r>
              <a:rPr lang="en-US" altLang="ko-KR" sz="1100" dirty="0" smtClean="0">
                <a:solidFill>
                  <a:srgbClr val="7030A0"/>
                </a:solidFill>
              </a:rPr>
              <a:t>15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{OHP</a:t>
            </a:r>
            <a:r>
              <a:rPr lang="en-US" altLang="ko-KR" sz="1100" dirty="0" smtClean="0">
                <a:solidFill>
                  <a:srgbClr val="7030A0"/>
                </a:solidFill>
              </a:rPr>
              <a:t>100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982404c919fee7f2949778e89eb5bd36  abyss_great_shark_vr_30p_5984x2592.yuv</a:t>
            </a:r>
          </a:p>
          <a:p>
            <a:pPr lvl="1"/>
            <a:r>
              <a:rPr lang="en-US" altLang="ko-KR" sz="1000" dirty="0"/>
              <a:t>92c07e838170f2f5a79afe7bf10aa3b8  BearAttack-equirect-left-5984x2592.yuv</a:t>
            </a:r>
          </a:p>
          <a:p>
            <a:pPr lvl="1"/>
            <a:r>
              <a:rPr lang="en-US" altLang="ko-KR" sz="1000" dirty="0"/>
              <a:t>8548f0d22bdb078cabe254b49c4a4498  bicyclist_vr_25p_5984x2592.yuv</a:t>
            </a:r>
          </a:p>
          <a:p>
            <a:pPr lvl="1"/>
            <a:r>
              <a:rPr lang="en-US" altLang="ko-KR" sz="1000" dirty="0"/>
              <a:t>5918154cd3efbf12613a39448b72bcd4  glacier_vr_24p_5984x2592.yuv</a:t>
            </a:r>
          </a:p>
          <a:p>
            <a:pPr lvl="1"/>
            <a:r>
              <a:rPr lang="en-US" altLang="ko-KR" sz="1000" dirty="0"/>
              <a:t>27faa7898e8689bea4df9989e01adac4  GT_Sheriff-equirect-left-6688x2896.yuv</a:t>
            </a:r>
          </a:p>
          <a:p>
            <a:pPr lvl="1"/>
            <a:r>
              <a:rPr lang="en-US" altLang="ko-KR" sz="1000" dirty="0"/>
              <a:t>516e7d18e4ee5a89e2fa4c27c61e2c0c  LRRH-equirect-left-5984x2592.yuv</a:t>
            </a:r>
          </a:p>
          <a:p>
            <a:pPr lvl="1"/>
            <a:r>
              <a:rPr lang="en-US" altLang="ko-KR" sz="1000" dirty="0"/>
              <a:t>6190ab419894ec91de3ffefcb72a5486  paramotor_training_vr_25p_5984x2592.yuv</a:t>
            </a:r>
          </a:p>
          <a:p>
            <a:pPr lvl="1"/>
            <a:r>
              <a:rPr lang="en-US" altLang="ko-KR" sz="1000" dirty="0"/>
              <a:t>e77f4019f38679fa81d049bed6dcc9a9  skateboarding_vr_60p_6208x2688.yuv</a:t>
            </a:r>
          </a:p>
          <a:p>
            <a:pPr lvl="1"/>
            <a:r>
              <a:rPr lang="en-US" altLang="ko-KR" sz="1000" dirty="0"/>
              <a:t>fb803735c60fe65ed97567553023c115  Stiched_left_Driving360_30p_6208x2688.yuv</a:t>
            </a:r>
          </a:p>
          <a:p>
            <a:pPr lvl="1"/>
            <a:r>
              <a:rPr lang="en-US" altLang="ko-KR" sz="1000" dirty="0"/>
              <a:t>65b3c4d0d3c10bd0b7f31ceda2c922cb  Stitched_left_Dancing360_30p_6208x2688.yuv</a:t>
            </a:r>
          </a:p>
          <a:p>
            <a:pPr lvl="1"/>
            <a:r>
              <a:rPr lang="en-US" altLang="ko-KR" sz="1000" dirty="0"/>
              <a:t>defaa91f39b2f404283cfbcb80d991b3  timelapse_basejump_vr_25p_5984x2592.yuv</a:t>
            </a:r>
          </a:p>
          <a:p>
            <a:pPr lvl="1"/>
            <a:r>
              <a:rPr lang="en-US" altLang="ko-KR" sz="1000" dirty="0"/>
              <a:t>c9493e321f8e118210912d2011e20118  timelapse_building_vr_25p_5984x2592.yuv</a:t>
            </a:r>
            <a:endParaRPr lang="en-US" altLang="ko-KR" sz="1000" dirty="0" smtClean="0"/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sum for </a:t>
            </a:r>
            <a:r>
              <a:rPr lang="en-US" altLang="ko-KR" sz="1100" dirty="0" smtClean="0"/>
              <a:t>{ROHP</a:t>
            </a:r>
            <a:r>
              <a:rPr lang="en-US" altLang="ko-KR" sz="1100" dirty="0" smtClean="0">
                <a:solidFill>
                  <a:srgbClr val="7030A0"/>
                </a:solidFill>
              </a:rPr>
              <a:t>100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d8c91d1de5b6a94dbc5a914b1eeefd2e  abyss_great_shark_vr_30p_5984x1296.yuv</a:t>
            </a:r>
          </a:p>
          <a:p>
            <a:pPr lvl="1"/>
            <a:r>
              <a:rPr lang="en-US" altLang="ko-KR" sz="1000" dirty="0"/>
              <a:t>7e03e8a5fafd2e1589600537ed1edd06  BearAttack-equirect-left-5984x1296.yuv</a:t>
            </a:r>
          </a:p>
          <a:p>
            <a:pPr lvl="1"/>
            <a:r>
              <a:rPr lang="en-US" altLang="ko-KR" sz="1000" dirty="0"/>
              <a:t>4630128ee7eda6b05683155dd501fdf7  bicyclist_vr_25p_5984x1296.yuv</a:t>
            </a:r>
          </a:p>
          <a:p>
            <a:pPr lvl="1"/>
            <a:r>
              <a:rPr lang="en-US" altLang="ko-KR" sz="1000" dirty="0"/>
              <a:t>d32211813594e5ce5af99234cc11e3a5  glacier_vr_24p_5984x1296.yuv</a:t>
            </a:r>
          </a:p>
          <a:p>
            <a:pPr lvl="1"/>
            <a:r>
              <a:rPr lang="en-US" altLang="ko-KR" sz="1000" dirty="0"/>
              <a:t>d9ba9a5cc4cab27d2c6af0250be1038c  GT_Sheriff-equirect-left-6688x1448.yuv</a:t>
            </a:r>
          </a:p>
          <a:p>
            <a:pPr lvl="1"/>
            <a:r>
              <a:rPr lang="en-US" altLang="ko-KR" sz="1000" dirty="0"/>
              <a:t>175fcf31b33526de110b46531c9fc1d0  LRRH-equirect-left-5984x1296.yuv</a:t>
            </a:r>
          </a:p>
          <a:p>
            <a:pPr lvl="1"/>
            <a:r>
              <a:rPr lang="en-US" altLang="ko-KR" sz="1000" dirty="0"/>
              <a:t>985c66c1d4d5fd308f26a737d692be60  paramotor_training_vr_25p_5984x1296.yuv</a:t>
            </a:r>
          </a:p>
          <a:p>
            <a:pPr lvl="1"/>
            <a:r>
              <a:rPr lang="en-US" altLang="ko-KR" sz="1000" dirty="0"/>
              <a:t>df8a83d8246ce9d7ce633ccccf98f47a  skateboarding_vr_60p_6208x1344.yuv</a:t>
            </a:r>
          </a:p>
          <a:p>
            <a:pPr lvl="1"/>
            <a:r>
              <a:rPr lang="en-US" altLang="ko-KR" sz="1000" dirty="0"/>
              <a:t>9f4069b3f679041013b314883054996f  Stiched_left_Driving360_30p_6208x1344.yuv</a:t>
            </a:r>
          </a:p>
          <a:p>
            <a:pPr lvl="1"/>
            <a:r>
              <a:rPr lang="en-US" altLang="ko-KR" sz="1000" dirty="0"/>
              <a:t>77544df7e5c050f06e925fa954ffdf60  Stitched_left_Dancing360_30p_6208x1344.yuv</a:t>
            </a:r>
          </a:p>
          <a:p>
            <a:pPr lvl="1"/>
            <a:r>
              <a:rPr lang="en-US" altLang="ko-KR" sz="1000" dirty="0"/>
              <a:t>4357c89d9ed2c0fbc256afc0d09ece61  timelapse_basejump_vr_25p_5984x1296.yuv</a:t>
            </a:r>
          </a:p>
          <a:p>
            <a:pPr lvl="1"/>
            <a:r>
              <a:rPr lang="en-US" altLang="ko-KR" sz="1000" dirty="0"/>
              <a:t>e18e49df4de82bf77f24e50a3c194864  timelapse_building_vr_25p_5984x1296.yuv</a:t>
            </a:r>
          </a:p>
        </p:txBody>
      </p:sp>
    </p:spTree>
    <p:extLst>
      <p:ext uri="{BB962C8B-B14F-4D97-AF65-F5344CB8AC3E}">
        <p14:creationId xmlns:p14="http://schemas.microsoft.com/office/powerpoint/2010/main" val="292749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CPPOHP75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CPP</a:t>
            </a:r>
            <a:r>
              <a:rPr lang="en-US" altLang="ko-KR" sz="1100" dirty="0" smtClean="0">
                <a:sym typeface="Wingdings" panose="05000000000000000000" pitchFamily="2" charset="2"/>
              </a:rPr>
              <a:t>OHP (with black regions</a:t>
            </a:r>
            <a:r>
              <a:rPr lang="en-US" altLang="ko-KR" sz="1100" dirty="0" smtClean="0">
                <a:sym typeface="Symbol"/>
              </a:rPr>
              <a:t>) </a:t>
            </a:r>
            <a:r>
              <a:rPr lang="en-US" altLang="ko-KR" sz="1100" dirty="0" smtClean="0">
                <a:sym typeface="Wingdings" panose="05000000000000000000" pitchFamily="2" charset="2"/>
              </a:rPr>
              <a:t>ROHP (compact</a:t>
            </a:r>
            <a:r>
              <a:rPr lang="en-US" altLang="ko-KR" sz="1100" dirty="0" smtClean="0">
                <a:sym typeface="Symbol"/>
              </a:rPr>
              <a:t>) </a:t>
            </a: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${CPP}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34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ko-KR" sz="1100" dirty="0">
                <a:solidFill>
                  <a:srgbClr val="7030A0"/>
                </a:solidFill>
              </a:rPr>
              <a:t>../bin/360tools_conv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${ISP}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-h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hr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${RISP</a:t>
            </a:r>
            <a:r>
              <a:rPr lang="en-US" altLang="ko-KR" sz="1100" dirty="0">
                <a:solidFill>
                  <a:srgbClr val="7030A0"/>
                </a:solidFill>
              </a:rPr>
              <a:t>} -f </a:t>
            </a:r>
            <a:r>
              <a:rPr lang="en-US" altLang="ko-KR" sz="1100" dirty="0" smtClean="0">
                <a:solidFill>
                  <a:srgbClr val="7030A0"/>
                </a:solidFill>
              </a:rPr>
              <a:t>15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2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{OHP</a:t>
            </a:r>
            <a:r>
              <a:rPr lang="en-US" altLang="ko-KR" sz="1100" dirty="0" smtClean="0">
                <a:solidFill>
                  <a:srgbClr val="7030A0"/>
                </a:solidFill>
              </a:rPr>
              <a:t>75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0460d77be8a0f47cae5bdbc42c27eb7d  abyss_great_shark_vr_30p_5024x2176.yuv</a:t>
            </a:r>
          </a:p>
          <a:p>
            <a:pPr lvl="1"/>
            <a:r>
              <a:rPr lang="en-US" altLang="ko-KR" sz="1000" dirty="0"/>
              <a:t>132946b21a5b809b0d534070089276d3  BearAttack-equirect-left-5024x2176.yuv</a:t>
            </a:r>
          </a:p>
          <a:p>
            <a:pPr lvl="1"/>
            <a:r>
              <a:rPr lang="en-US" altLang="ko-KR" sz="1000" dirty="0"/>
              <a:t>c44669bbb9c7acc6a6bd7dc9482fc8bf  bicyclist_vr_25p_5024x2176.yuv</a:t>
            </a:r>
          </a:p>
          <a:p>
            <a:pPr lvl="1"/>
            <a:r>
              <a:rPr lang="en-US" altLang="ko-KR" sz="1000" dirty="0"/>
              <a:t>db721d00cfa1fe667baaf4d64cce4f11  glacier_vr_24p_5024x2176.yuv</a:t>
            </a:r>
          </a:p>
          <a:p>
            <a:pPr lvl="1"/>
            <a:r>
              <a:rPr lang="en-US" altLang="ko-KR" sz="1000" dirty="0"/>
              <a:t>ce2fef3ddd747a6d3ff1cab6f62f50cb  GT_Sheriff-equirect-left-5728x2480.yuv</a:t>
            </a:r>
          </a:p>
          <a:p>
            <a:pPr lvl="1"/>
            <a:r>
              <a:rPr lang="en-US" altLang="ko-KR" sz="1000" dirty="0"/>
              <a:t>d825bed3d4006da82122678aa6bfca0b  LRRH-equirect-left-5024x2176.yuv</a:t>
            </a:r>
          </a:p>
          <a:p>
            <a:pPr lvl="1"/>
            <a:r>
              <a:rPr lang="en-US" altLang="ko-KR" sz="1000" dirty="0"/>
              <a:t>b68c0b90eff9984cde177b5656e3f236  paramotor_training_vr_25p_5024x2176.yuv</a:t>
            </a:r>
          </a:p>
          <a:p>
            <a:pPr lvl="1"/>
            <a:r>
              <a:rPr lang="en-US" altLang="ko-KR" sz="1000" dirty="0"/>
              <a:t>085f1bb602321ca4e513d7649f46a5d0  skateboarding_vr_60p_5248x2272.yuv</a:t>
            </a:r>
          </a:p>
          <a:p>
            <a:pPr lvl="1"/>
            <a:r>
              <a:rPr lang="en-US" altLang="ko-KR" sz="1000" dirty="0"/>
              <a:t>3813847f0d994ac676f45f1f3cc3882e  Stiched_left_Driving360_30p_5248x2272.yuv</a:t>
            </a:r>
          </a:p>
          <a:p>
            <a:pPr lvl="1"/>
            <a:r>
              <a:rPr lang="en-US" altLang="ko-KR" sz="1000" dirty="0"/>
              <a:t>5ed915cb83541b4b9cf5ee9b405388ab  Stitched_left_Dancing360_30p_5248x2272.yuv</a:t>
            </a:r>
          </a:p>
          <a:p>
            <a:pPr lvl="1"/>
            <a:r>
              <a:rPr lang="en-US" altLang="ko-KR" sz="1000" dirty="0"/>
              <a:t>47d3390d57d2be48b51a2297c83e4f83  timelapse_basejump_vr_25p_5024x2176.yuv</a:t>
            </a:r>
          </a:p>
          <a:p>
            <a:pPr lvl="1"/>
            <a:r>
              <a:rPr lang="en-US" altLang="ko-KR" sz="1000" dirty="0"/>
              <a:t>80ef683f0da1291cff6c0735a9e7bf60  timelapse_building_vr_25p_5024x2176.yuv</a:t>
            </a:r>
            <a:endParaRPr lang="en-US" altLang="ko-KR" sz="1000" dirty="0" smtClean="0"/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sum for </a:t>
            </a:r>
            <a:r>
              <a:rPr lang="en-US" altLang="ko-KR" sz="1100" dirty="0" smtClean="0"/>
              <a:t>{ROHP</a:t>
            </a:r>
            <a:r>
              <a:rPr lang="en-US" altLang="ko-KR" sz="1100" dirty="0" smtClean="0">
                <a:solidFill>
                  <a:srgbClr val="7030A0"/>
                </a:solidFill>
              </a:rPr>
              <a:t>75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e4c12edeea0e3b55455d4dcc89a2391e  abyss_great_shark_vr_30p_5024x1088.yuv</a:t>
            </a:r>
          </a:p>
          <a:p>
            <a:pPr lvl="1"/>
            <a:r>
              <a:rPr lang="en-US" altLang="ko-KR" sz="1000" dirty="0"/>
              <a:t>b8f08303a43a244d39ee1b3b0d7139cd  BearAttack-equirect-left-5024x1088.yuv</a:t>
            </a:r>
          </a:p>
          <a:p>
            <a:pPr lvl="1"/>
            <a:r>
              <a:rPr lang="en-US" altLang="ko-KR" sz="1000" dirty="0"/>
              <a:t>dfe55c412b76bba0d2ad6dac427366b4  bicyclist_vr_25p_5024x1088.yuv</a:t>
            </a:r>
          </a:p>
          <a:p>
            <a:pPr lvl="1"/>
            <a:r>
              <a:rPr lang="en-US" altLang="ko-KR" sz="1000" dirty="0"/>
              <a:t>85cd0a7cd9572c7cc927208bbafceae7  glacier_vr_24p_5024x1088.yuv</a:t>
            </a:r>
          </a:p>
          <a:p>
            <a:pPr lvl="1"/>
            <a:r>
              <a:rPr lang="en-US" altLang="ko-KR" sz="1000" dirty="0"/>
              <a:t>70071456a75b4c6a5c48c344eb32ea76  GT_Sheriff-equirect-left-5728x1240.yuv</a:t>
            </a:r>
          </a:p>
          <a:p>
            <a:pPr lvl="1"/>
            <a:r>
              <a:rPr lang="en-US" altLang="ko-KR" sz="1000" dirty="0"/>
              <a:t>c979166dad4d01d785ea579c608adf99  LRRH-equirect-left-5024x1088.yuv</a:t>
            </a:r>
          </a:p>
          <a:p>
            <a:pPr lvl="1"/>
            <a:r>
              <a:rPr lang="en-US" altLang="ko-KR" sz="1000" dirty="0"/>
              <a:t>2203da489df57478a61c9984709e741c  paramotor_training_vr_25p_5024x1088.yuv</a:t>
            </a:r>
          </a:p>
          <a:p>
            <a:pPr lvl="1"/>
            <a:r>
              <a:rPr lang="en-US" altLang="ko-KR" sz="1000" dirty="0"/>
              <a:t>24f3a57ec194a136d2f70185662e3aec  skateboarding_vr_60p_5248x1136.yuv</a:t>
            </a:r>
          </a:p>
          <a:p>
            <a:pPr lvl="1"/>
            <a:r>
              <a:rPr lang="en-US" altLang="ko-KR" sz="1000" dirty="0"/>
              <a:t>4e7bb232366a834162721c9485f43b9f  Stiched_left_Driving360_30p_5248x1136.yuv</a:t>
            </a:r>
          </a:p>
          <a:p>
            <a:pPr lvl="1"/>
            <a:r>
              <a:rPr lang="en-US" altLang="ko-KR" sz="1000" dirty="0"/>
              <a:t>f5de95eaf5b906d5bc478b0054255a89  Stitched_left_Dancing360_30p_5248x1136.yuv</a:t>
            </a:r>
          </a:p>
          <a:p>
            <a:pPr lvl="1"/>
            <a:r>
              <a:rPr lang="en-US" altLang="ko-KR" sz="1000" dirty="0"/>
              <a:t>be546c6c82a23bc9746a04138c5c04af  timelapse_basejump_vr_25p_5024x1088.yuv</a:t>
            </a:r>
          </a:p>
          <a:p>
            <a:pPr lvl="1"/>
            <a:r>
              <a:rPr lang="en-US" altLang="ko-KR" sz="1000" dirty="0"/>
              <a:t>963f73284192abe7562dd51ac19453ad  timelapse_building_vr_25p_5024x1088.yuv</a:t>
            </a:r>
          </a:p>
        </p:txBody>
      </p:sp>
    </p:spTree>
    <p:extLst>
      <p:ext uri="{BB962C8B-B14F-4D97-AF65-F5344CB8AC3E}">
        <p14:creationId xmlns:p14="http://schemas.microsoft.com/office/powerpoint/2010/main" val="27158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820" y="2905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Recommended sizes for </a:t>
            </a:r>
            <a:r>
              <a:rPr lang="en-US" altLang="ko-KR" sz="3600" dirty="0" smtClean="0"/>
              <a:t>TSP </a:t>
            </a:r>
            <a:r>
              <a:rPr lang="en-US" altLang="ko-KR" sz="3600" dirty="0"/>
              <a:t>coding</a:t>
            </a:r>
            <a:endParaRPr lang="ko-KR" alt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137769"/>
              </p:ext>
            </p:extLst>
          </p:nvPr>
        </p:nvGraphicFramePr>
        <p:xfrm>
          <a:off x="755578" y="4852244"/>
          <a:ext cx="4087313" cy="103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028"/>
                <a:gridCol w="524014"/>
                <a:gridCol w="524014"/>
                <a:gridCol w="576416"/>
                <a:gridCol w="628818"/>
                <a:gridCol w="786023"/>
              </a:tblGrid>
              <a:tr h="25958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HI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WT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HT</a:t>
                      </a:r>
                      <a:endParaRPr lang="ko-KR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/>
                        <a:t>%,</a:t>
                      </a:r>
                      <a:r>
                        <a:rPr lang="en-US" altLang="ko-KR" sz="1000" b="0" dirty="0" err="1" smtClean="0"/>
                        <a:t>size</a:t>
                      </a:r>
                      <a:r>
                        <a:rPr lang="en-US" altLang="ko-KR" sz="1000" b="0" baseline="-25000" dirty="0" err="1" smtClean="0"/>
                        <a:t>ERP</a:t>
                      </a:r>
                      <a:endParaRPr lang="ko-KR" altLang="en-US" sz="1000" b="0" dirty="0"/>
                    </a:p>
                  </a:txBody>
                  <a:tcPr/>
                </a:tc>
              </a:tr>
              <a:tr h="259588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“TSP25”</a:t>
                      </a:r>
                      <a:endParaRPr lang="en-US" altLang="ko-KR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25%</a:t>
                      </a:r>
                      <a:endParaRPr lang="en-US" altLang="ko-KR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4096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2048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  <a:endParaRPr lang="en-US" altLang="ko-KR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59588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4320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2160 </a:t>
                      </a:r>
                      <a:endParaRPr lang="ko-KR" alt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>
                        <a:lnSpc>
                          <a:spcPts val="1200"/>
                        </a:lnSpc>
                      </a:pPr>
                      <a:r>
                        <a:rPr lang="en-US" altLang="ko-KR" sz="1000" b="1" i="0" u="none" strike="noStrik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  <a:endParaRPr lang="en-US" altLang="ko-KR" sz="1000" b="1" i="0" u="none" strike="noStrike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365574"/>
              </p:ext>
            </p:extLst>
          </p:nvPr>
        </p:nvGraphicFramePr>
        <p:xfrm>
          <a:off x="755577" y="4499433"/>
          <a:ext cx="41259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19"/>
                <a:gridCol w="1008112"/>
                <a:gridCol w="2037765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ERP</a:t>
                      </a:r>
                      <a:endParaRPr lang="ko-KR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smtClean="0"/>
                        <a:t>TSP</a:t>
                      </a:r>
                      <a:endParaRPr lang="ko-KR" altLang="en-US" b="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Content Placeholder 3" descr="PYUV - abyss_great_shark_vr_30p_3840x1920.yuv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4" y="1264054"/>
            <a:ext cx="2448272" cy="143129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12480" y="1818950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25" name="Picture 24" descr="PYUV - abyss_great_shark_vr_30p_3840x1920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03" y="2780928"/>
            <a:ext cx="2555776" cy="149414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90860" y="3377814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WI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HI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7" name="Elbow Connector 26"/>
          <p:cNvCxnSpPr>
            <a:stCxn id="23" idx="1"/>
            <a:endCxn id="25" idx="1"/>
          </p:cNvCxnSpPr>
          <p:nvPr/>
        </p:nvCxnSpPr>
        <p:spPr>
          <a:xfrm rot="10800000" flipH="1" flipV="1">
            <a:off x="803133" y="1979703"/>
            <a:ext cx="21169" cy="1548298"/>
          </a:xfrm>
          <a:prstGeom prst="bentConnector3">
            <a:avLst>
              <a:gd name="adj1" fmla="val -107988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25" idx="3"/>
          </p:cNvCxnSpPr>
          <p:nvPr/>
        </p:nvCxnSpPr>
        <p:spPr>
          <a:xfrm flipV="1">
            <a:off x="3380079" y="1951739"/>
            <a:ext cx="471841" cy="1576262"/>
          </a:xfrm>
          <a:prstGeom prst="bentConnector3">
            <a:avLst/>
          </a:prstGeom>
          <a:ln w="22225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23" idx="3"/>
          </p:cNvCxnSpPr>
          <p:nvPr/>
        </p:nvCxnSpPr>
        <p:spPr>
          <a:xfrm flipV="1">
            <a:off x="3251406" y="1951739"/>
            <a:ext cx="600514" cy="279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24342" y="3608646"/>
            <a:ext cx="26404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rgbClr val="0070C0"/>
                </a:solidFill>
              </a:rPr>
              <a:t>CPP</a:t>
            </a:r>
            <a:r>
              <a:rPr lang="en-US" altLang="ko-KR" sz="1200" i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TSP is u</a:t>
            </a:r>
            <a:r>
              <a:rPr lang="en-US" altLang="ko-KR" sz="1200" i="1" dirty="0" smtClean="0">
                <a:solidFill>
                  <a:srgbClr val="0070C0"/>
                </a:solidFill>
              </a:rPr>
              <a:t>nder implementation</a:t>
            </a:r>
            <a:endParaRPr lang="ko-KR" altLang="en-US" sz="1200" i="1" dirty="0">
              <a:solidFill>
                <a:srgbClr val="0070C0"/>
              </a:solidFill>
            </a:endParaRPr>
          </a:p>
        </p:txBody>
      </p:sp>
      <p:pic>
        <p:nvPicPr>
          <p:cNvPr id="31" name="Picture 30" descr="PYUV - RTSP_1920x960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262831"/>
            <a:ext cx="2880320" cy="207383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406956" y="1979703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WT</a:t>
            </a:r>
            <a:r>
              <a:rPr lang="en-US" altLang="ko-KR" dirty="0" smtClean="0">
                <a:solidFill>
                  <a:srgbClr val="FFFF00"/>
                </a:solidFill>
                <a:sym typeface="Symbol"/>
              </a:rPr>
              <a:t></a:t>
            </a:r>
            <a:r>
              <a:rPr lang="en-US" altLang="ko-KR" dirty="0" smtClean="0">
                <a:solidFill>
                  <a:srgbClr val="FFFF00"/>
                </a:solidFill>
              </a:rPr>
              <a:t>HT</a:t>
            </a:r>
            <a:endParaRPr lang="ko-KR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88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7768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Projections supported</a:t>
            </a:r>
            <a:endParaRPr lang="ko-KR" altLang="en-US" dirty="0"/>
          </a:p>
        </p:txBody>
      </p:sp>
      <p:pic>
        <p:nvPicPr>
          <p:cNvPr id="4" name="Content Placeholder 3" descr="PYUV - abyss_great_shark_vr_30p_3840x1920.yuv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376" y="984780"/>
            <a:ext cx="1572922" cy="919554"/>
          </a:xfrm>
        </p:spPr>
      </p:pic>
      <p:pic>
        <p:nvPicPr>
          <p:cNvPr id="6" name="Picture 5" descr="PYUV - org_isp_8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601" y="1980533"/>
            <a:ext cx="1709732" cy="917950"/>
          </a:xfrm>
          <a:prstGeom prst="rect">
            <a:avLst/>
          </a:prstGeom>
        </p:spPr>
      </p:pic>
      <p:pic>
        <p:nvPicPr>
          <p:cNvPr id="7" name="Picture 6" descr="PYUV - org_cmp_8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991548"/>
            <a:ext cx="1102710" cy="9293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313" y="1353972"/>
            <a:ext cx="245909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/>
              <a:t>ERP</a:t>
            </a:r>
            <a:r>
              <a:rPr lang="en-US" altLang="ko-KR" sz="1600" dirty="0" smtClean="0"/>
              <a:t> – </a:t>
            </a:r>
          </a:p>
          <a:p>
            <a:r>
              <a:rPr lang="en-US" altLang="ko-KR" sz="1600" i="1" dirty="0" err="1" smtClean="0"/>
              <a:t>Equi</a:t>
            </a:r>
            <a:r>
              <a:rPr lang="en-US" altLang="ko-KR" sz="1600" i="1" dirty="0"/>
              <a:t>-</a:t>
            </a:r>
            <a:r>
              <a:rPr lang="en-US" altLang="ko-KR" sz="1600" i="1" dirty="0" smtClean="0"/>
              <a:t>rectangular projection</a:t>
            </a:r>
          </a:p>
          <a:p>
            <a:endParaRPr lang="en-US" altLang="ko-KR" sz="1600" b="1" dirty="0" smtClean="0"/>
          </a:p>
          <a:p>
            <a:r>
              <a:rPr lang="en-US" altLang="ko-KR" sz="1600" b="1" dirty="0" smtClean="0"/>
              <a:t>ISP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– </a:t>
            </a:r>
            <a:endParaRPr lang="en-US" altLang="ko-KR" sz="1600" dirty="0" smtClean="0"/>
          </a:p>
          <a:p>
            <a:r>
              <a:rPr lang="en-US" altLang="ko-KR" sz="1600" i="1" dirty="0" smtClean="0"/>
              <a:t>Icosahedral </a:t>
            </a:r>
            <a:r>
              <a:rPr lang="en-US" altLang="ko-KR" sz="1600" i="1" dirty="0"/>
              <a:t>projection </a:t>
            </a:r>
            <a:endParaRPr lang="en-US" altLang="ko-KR" sz="1600" i="1" dirty="0" smtClean="0"/>
          </a:p>
          <a:p>
            <a:endParaRPr lang="en-US" altLang="ko-KR" sz="1600" b="1" dirty="0" smtClean="0"/>
          </a:p>
          <a:p>
            <a:r>
              <a:rPr lang="en-US" altLang="ko-KR" sz="1600" b="1" dirty="0" smtClean="0"/>
              <a:t>CMP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– </a:t>
            </a:r>
            <a:endParaRPr lang="en-US" altLang="ko-KR" sz="1600" dirty="0" smtClean="0"/>
          </a:p>
          <a:p>
            <a:r>
              <a:rPr lang="en-US" altLang="ko-KR" sz="1600" i="1" dirty="0" smtClean="0"/>
              <a:t>Cube Map projection</a:t>
            </a:r>
          </a:p>
          <a:p>
            <a:endParaRPr lang="en-US" altLang="ko-KR" sz="1600" b="1" dirty="0" smtClean="0"/>
          </a:p>
          <a:p>
            <a:endParaRPr lang="en-US" altLang="ko-KR" sz="1600" b="1" dirty="0"/>
          </a:p>
          <a:p>
            <a:r>
              <a:rPr lang="en-US" altLang="ko-KR" sz="1600" b="1" dirty="0" smtClean="0"/>
              <a:t>OHP </a:t>
            </a:r>
            <a:r>
              <a:rPr lang="en-US" altLang="ko-KR" sz="1600" dirty="0"/>
              <a:t>– </a:t>
            </a:r>
            <a:r>
              <a:rPr lang="en-US" altLang="ko-KR" sz="1600" dirty="0" smtClean="0"/>
              <a:t> </a:t>
            </a:r>
          </a:p>
          <a:p>
            <a:r>
              <a:rPr lang="en-US" altLang="ko-KR" sz="1600" i="1" dirty="0" smtClean="0"/>
              <a:t>Octahedron projection</a:t>
            </a:r>
          </a:p>
          <a:p>
            <a:endParaRPr lang="en-US" altLang="ko-KR" sz="1600" b="1" dirty="0" smtClean="0"/>
          </a:p>
          <a:p>
            <a:endParaRPr lang="en-US" altLang="ko-KR" sz="1600" b="1" dirty="0"/>
          </a:p>
          <a:p>
            <a:r>
              <a:rPr lang="en-US" altLang="ko-KR" sz="1600" b="1" dirty="0" smtClean="0"/>
              <a:t>TSP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– </a:t>
            </a:r>
            <a:r>
              <a:rPr lang="en-US" altLang="ko-KR" sz="1600" i="1" dirty="0"/>
              <a:t>Truncated square </a:t>
            </a:r>
            <a:endParaRPr lang="en-US" altLang="ko-KR" sz="1600" i="1" dirty="0" smtClean="0"/>
          </a:p>
          <a:p>
            <a:r>
              <a:rPr lang="en-US" altLang="ko-KR" sz="1600" i="1" dirty="0" smtClean="0"/>
              <a:t>pyramid</a:t>
            </a:r>
            <a:r>
              <a:rPr lang="en-US" altLang="ko-KR" sz="1600" i="1" dirty="0"/>
              <a:t> projection</a:t>
            </a:r>
            <a:r>
              <a:rPr lang="en-US" altLang="ko-KR" sz="1600" dirty="0"/>
              <a:t> </a:t>
            </a:r>
            <a:endParaRPr lang="en-US" altLang="ko-KR" sz="1600" dirty="0" smtClean="0"/>
          </a:p>
          <a:p>
            <a:endParaRPr lang="en-US" altLang="ko-KR" sz="1600" dirty="0" smtClean="0"/>
          </a:p>
          <a:p>
            <a:endParaRPr lang="en-US" altLang="ko-KR" sz="1600" dirty="0" smtClean="0"/>
          </a:p>
          <a:p>
            <a:r>
              <a:rPr lang="en-US" altLang="ko-KR" sz="1600" b="1" dirty="0"/>
              <a:t>SSP</a:t>
            </a:r>
            <a:r>
              <a:rPr lang="en-US" altLang="ko-KR" sz="1600" dirty="0"/>
              <a:t> - segmented sphere projection</a:t>
            </a:r>
            <a:endParaRPr lang="ko-KR" altLang="en-US" sz="1600" dirty="0"/>
          </a:p>
        </p:txBody>
      </p:sp>
      <p:pic>
        <p:nvPicPr>
          <p:cNvPr id="3" name="Picture 2" descr="PYUV - OHP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044929"/>
            <a:ext cx="1643910" cy="825531"/>
          </a:xfrm>
          <a:prstGeom prst="rect">
            <a:avLst/>
          </a:prstGeom>
        </p:spPr>
      </p:pic>
      <p:pic>
        <p:nvPicPr>
          <p:cNvPr id="9" name="Picture 8" descr="PYUV - ROHP.yuv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610" y="4155187"/>
            <a:ext cx="1931894" cy="605017"/>
          </a:xfrm>
          <a:prstGeom prst="rect">
            <a:avLst/>
          </a:prstGeom>
        </p:spPr>
      </p:pic>
      <p:pic>
        <p:nvPicPr>
          <p:cNvPr id="10" name="Picture 9" descr="PYUV - RCMP_2712x1808.yuv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725" y="3094731"/>
            <a:ext cx="1008112" cy="826132"/>
          </a:xfrm>
          <a:prstGeom prst="rect">
            <a:avLst/>
          </a:prstGeom>
        </p:spPr>
      </p:pic>
      <p:pic>
        <p:nvPicPr>
          <p:cNvPr id="11" name="Picture 10" descr="PYUV - RTSP_1920x960.yuv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725" y="4918997"/>
            <a:ext cx="1143055" cy="823000"/>
          </a:xfrm>
          <a:prstGeom prst="rect">
            <a:avLst/>
          </a:prstGeom>
        </p:spPr>
      </p:pic>
      <p:pic>
        <p:nvPicPr>
          <p:cNvPr id="12" name="Picture 11" descr="PYUV - RISP_1640x2288.yuv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099" y="1700184"/>
            <a:ext cx="827458" cy="1331630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94" y="1114018"/>
            <a:ext cx="2385695" cy="84264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4" name="Picture 13" descr="http://www.skwirk.com/content/upload/images/Secondary/NSW/year_8/maths/solids_angles/tp1/ch7/tp1ch7_image10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650" y="2056172"/>
            <a:ext cx="1144905" cy="476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E:\cliparts\Presentation\360 video &amp; Glass\art_ptal_isoc2.PN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410" y="2075804"/>
            <a:ext cx="556895" cy="580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E:\cliparts\Presentation\360 video &amp; Glass\art_ptal_cube2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410" y="3146322"/>
            <a:ext cx="715645" cy="69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그림 102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69" y="3094731"/>
            <a:ext cx="985520" cy="741680"/>
          </a:xfrm>
          <a:prstGeom prst="rect">
            <a:avLst/>
          </a:prstGeom>
          <a:noFill/>
        </p:spPr>
      </p:pic>
      <p:pic>
        <p:nvPicPr>
          <p:cNvPr id="18" name="Picture 17" descr="E:\cliparts\Presentation\360 video &amp; Glass\art_ptal_octa2.PN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43" y="4041721"/>
            <a:ext cx="755650" cy="75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966" y="4149353"/>
            <a:ext cx="1375410" cy="540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505" y="4870460"/>
            <a:ext cx="2476499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5806265"/>
            <a:ext cx="1196649" cy="89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2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ERPTSP25 (for Test#3)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>
            <a:noAutofit/>
          </a:bodyPr>
          <a:lstStyle/>
          <a:p>
            <a:r>
              <a:rPr lang="en-US" altLang="ko-KR" sz="1100" dirty="0" smtClean="0"/>
              <a:t>ERP</a:t>
            </a:r>
            <a:r>
              <a:rPr lang="en-US" altLang="ko-KR" sz="1100" dirty="0" smtClean="0">
                <a:sym typeface="Wingdings" panose="05000000000000000000" pitchFamily="2" charset="2"/>
              </a:rPr>
              <a:t>TSP</a:t>
            </a:r>
          </a:p>
          <a:p>
            <a:pPr marL="0" indent="0">
              <a:buNone/>
            </a:pPr>
            <a:r>
              <a:rPr lang="en-US" altLang="ko-KR" sz="1100" dirty="0" smtClean="0">
                <a:solidFill>
                  <a:srgbClr val="7030A0"/>
                </a:solidFill>
              </a:rPr>
              <a:t>../</a:t>
            </a:r>
            <a:r>
              <a:rPr lang="en-US" altLang="ko-KR" sz="1100" dirty="0">
                <a:solidFill>
                  <a:srgbClr val="7030A0"/>
                </a:solidFill>
              </a:rPr>
              <a:t>bin/360tools_conv -</a:t>
            </a:r>
            <a:r>
              <a:rPr lang="en-US" altLang="ko-KR" sz="1100" dirty="0" err="1">
                <a:solidFill>
                  <a:srgbClr val="7030A0"/>
                </a:solidFill>
              </a:rPr>
              <a:t>i</a:t>
            </a:r>
            <a:r>
              <a:rPr lang="en-US" altLang="ko-KR" sz="1100" dirty="0">
                <a:solidFill>
                  <a:srgbClr val="7030A0"/>
                </a:solidFill>
              </a:rPr>
              <a:t> </a:t>
            </a:r>
            <a:r>
              <a:rPr lang="en-US" altLang="ko-KR" sz="1100" dirty="0" smtClean="0">
                <a:solidFill>
                  <a:srgbClr val="7030A0"/>
                </a:solidFill>
              </a:rPr>
              <a:t>${ERP} </a:t>
            </a:r>
            <a:r>
              <a:rPr lang="en-US" altLang="ko-KR" sz="1100" dirty="0">
                <a:solidFill>
                  <a:srgbClr val="7030A0"/>
                </a:solidFill>
              </a:rPr>
              <a:t>-w ${</a:t>
            </a:r>
            <a:r>
              <a:rPr lang="en-US" altLang="ko-KR" sz="1100" dirty="0" err="1">
                <a:solidFill>
                  <a:srgbClr val="7030A0"/>
                </a:solidFill>
              </a:rPr>
              <a:t>wi</a:t>
            </a:r>
            <a:r>
              <a:rPr lang="en-US" altLang="ko-KR" sz="1100" dirty="0">
                <a:solidFill>
                  <a:srgbClr val="7030A0"/>
                </a:solidFill>
              </a:rPr>
              <a:t>} -h ${hi} -l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wt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-m ${</a:t>
            </a:r>
            <a:r>
              <a:rPr lang="en-US" altLang="ko-KR" sz="1100" dirty="0" err="1" smtClean="0">
                <a:solidFill>
                  <a:srgbClr val="7030A0"/>
                </a:solidFill>
              </a:rPr>
              <a:t>ht</a:t>
            </a:r>
            <a:r>
              <a:rPr lang="en-US" altLang="ko-KR" sz="1100" dirty="0" smtClean="0">
                <a:solidFill>
                  <a:srgbClr val="7030A0"/>
                </a:solidFill>
              </a:rPr>
              <a:t>} </a:t>
            </a:r>
            <a:r>
              <a:rPr lang="en-US" altLang="ko-KR" sz="1100" dirty="0">
                <a:solidFill>
                  <a:srgbClr val="7030A0"/>
                </a:solidFill>
              </a:rPr>
              <a:t>-o </a:t>
            </a:r>
            <a:r>
              <a:rPr lang="en-US" altLang="ko-KR" sz="1100" dirty="0" smtClean="0">
                <a:solidFill>
                  <a:srgbClr val="7030A0"/>
                </a:solidFill>
              </a:rPr>
              <a:t>${TSP} </a:t>
            </a:r>
            <a:r>
              <a:rPr lang="en-US" altLang="ko-KR" sz="1100" dirty="0">
                <a:solidFill>
                  <a:srgbClr val="7030A0"/>
                </a:solidFill>
              </a:rPr>
              <a:t>-f </a:t>
            </a:r>
            <a:r>
              <a:rPr lang="en-US" altLang="ko-KR" sz="1100" dirty="0" smtClean="0">
                <a:solidFill>
                  <a:srgbClr val="7030A0"/>
                </a:solidFill>
              </a:rPr>
              <a:t>7 </a:t>
            </a:r>
            <a:r>
              <a:rPr lang="en-US" altLang="ko-KR" sz="1100" dirty="0">
                <a:solidFill>
                  <a:srgbClr val="7030A0"/>
                </a:solidFill>
              </a:rPr>
              <a:t>-n $2 -x </a:t>
            </a:r>
            <a:r>
              <a:rPr lang="en-US" altLang="ko-KR" sz="1100" dirty="0" smtClean="0">
                <a:solidFill>
                  <a:srgbClr val="7030A0"/>
                </a:solidFill>
              </a:rPr>
              <a:t>1 </a:t>
            </a:r>
            <a:r>
              <a:rPr lang="en-US" altLang="ko-KR" sz="1100" dirty="0">
                <a:solidFill>
                  <a:srgbClr val="7030A0"/>
                </a:solidFill>
              </a:rPr>
              <a:t>-y 2 </a:t>
            </a:r>
            <a:endParaRPr lang="en-US" altLang="ko-KR" sz="1100" dirty="0" smtClean="0">
              <a:solidFill>
                <a:srgbClr val="7030A0"/>
              </a:solidFill>
            </a:endParaRPr>
          </a:p>
          <a:p>
            <a:r>
              <a:rPr lang="en-US" altLang="ko-KR" sz="1100" dirty="0" smtClean="0"/>
              <a:t>MD5 </a:t>
            </a:r>
            <a:r>
              <a:rPr lang="en-US" altLang="ko-KR" sz="1100" dirty="0"/>
              <a:t>check </a:t>
            </a:r>
            <a:r>
              <a:rPr lang="en-US" altLang="ko-KR" sz="1100" dirty="0" smtClean="0"/>
              <a:t>sum for {TSP</a:t>
            </a:r>
            <a:r>
              <a:rPr lang="en-US" altLang="ko-KR" sz="1100" dirty="0" smtClean="0">
                <a:solidFill>
                  <a:srgbClr val="7030A0"/>
                </a:solidFill>
              </a:rPr>
              <a:t>25</a:t>
            </a:r>
            <a:r>
              <a:rPr lang="en-US" altLang="ko-KR" sz="1100" dirty="0" smtClean="0"/>
              <a:t>}</a:t>
            </a:r>
          </a:p>
          <a:p>
            <a:pPr lvl="1"/>
            <a:r>
              <a:rPr lang="en-US" altLang="ko-KR" sz="1000" dirty="0"/>
              <a:t>14c5aafaef40fd82ec2bbd380ee4e056  abyss_great_shark_vr_30p_1920x960.yuv</a:t>
            </a:r>
          </a:p>
          <a:p>
            <a:pPr lvl="1"/>
            <a:r>
              <a:rPr lang="en-US" altLang="ko-KR" sz="1000" dirty="0"/>
              <a:t>3bb29a5a4ce0f8bdaa22a0ff25b57352  BearAttack-equirect-left-1920x960.yuv</a:t>
            </a:r>
          </a:p>
          <a:p>
            <a:pPr lvl="1"/>
            <a:r>
              <a:rPr lang="en-US" altLang="ko-KR" sz="1000" dirty="0"/>
              <a:t>4c214e50229b532f40ec9b418b27b6e9  bicyclist_vr_25p_1920x960.yuv</a:t>
            </a:r>
          </a:p>
          <a:p>
            <a:pPr lvl="1"/>
            <a:r>
              <a:rPr lang="en-US" altLang="ko-KR" sz="1000" dirty="0"/>
              <a:t>b13c78883721f0013b17787a3ecd20b5  glacier_vr_24p_1920x960.yuv</a:t>
            </a:r>
          </a:p>
          <a:p>
            <a:pPr lvl="1"/>
            <a:r>
              <a:rPr lang="en-US" altLang="ko-KR" sz="1000" dirty="0"/>
              <a:t>2072eac382c73b9f40f087c8ce59c892  GT_Sheriff-equirect-left-2160x1080.yuv</a:t>
            </a:r>
          </a:p>
          <a:p>
            <a:pPr lvl="1"/>
            <a:r>
              <a:rPr lang="en-US" altLang="ko-KR" sz="1000" dirty="0"/>
              <a:t>9f7df5a5ed03cb5b854ce2bbbee6f2f3  LRRH-equirect-left-1920x960.yuv</a:t>
            </a:r>
          </a:p>
          <a:p>
            <a:pPr lvl="1"/>
            <a:r>
              <a:rPr lang="en-US" altLang="ko-KR" sz="1000" dirty="0"/>
              <a:t>175e3d00a27c283d34fb008db8eb59c6  paramotor_training_vr_25p_1920x960.yuv</a:t>
            </a:r>
          </a:p>
          <a:p>
            <a:pPr lvl="1"/>
            <a:r>
              <a:rPr lang="en-US" altLang="ko-KR" sz="1000" dirty="0"/>
              <a:t>0cb70da8df7a0cefb58b87395d1d2fae  skateboarding_vr_60p_2048x1024.yuv</a:t>
            </a:r>
          </a:p>
          <a:p>
            <a:pPr lvl="1"/>
            <a:r>
              <a:rPr lang="en-US" altLang="ko-KR" sz="1000" dirty="0"/>
              <a:t>0703a10a07d896ebfc45f391bd4e1514  Stiched_left_Driving360_30p_2048x1024.yuv</a:t>
            </a:r>
          </a:p>
          <a:p>
            <a:pPr lvl="1"/>
            <a:r>
              <a:rPr lang="en-US" altLang="ko-KR" sz="1000" dirty="0"/>
              <a:t>6d48b849d28311023bc39194901fdc74  Stitched_left_Dancing360_30p_2048x1024.yuv</a:t>
            </a:r>
          </a:p>
          <a:p>
            <a:pPr lvl="1"/>
            <a:r>
              <a:rPr lang="en-US" altLang="ko-KR" sz="1000" dirty="0"/>
              <a:t>d15adef5d7866fe06f0a40ddb2a481f7  timelapse_basejump_vr_25p_1920x960.yuv</a:t>
            </a:r>
          </a:p>
          <a:p>
            <a:pPr lvl="1"/>
            <a:r>
              <a:rPr lang="en-US" altLang="ko-KR" sz="1000" dirty="0"/>
              <a:t>85a010169e240a87768d63efdad3ce74  timelapse_building_vr_25p_1920x960.yuv</a:t>
            </a:r>
            <a:endParaRPr lang="en-US" altLang="ko-KR" sz="1000" dirty="0" smtClean="0"/>
          </a:p>
        </p:txBody>
      </p:sp>
    </p:spTree>
    <p:extLst>
      <p:ext uri="{BB962C8B-B14F-4D97-AF65-F5344CB8AC3E}">
        <p14:creationId xmlns:p14="http://schemas.microsoft.com/office/powerpoint/2010/main" val="3090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776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Conversion to/from ISP</a:t>
            </a:r>
            <a:endParaRPr lang="ko-KR" altLang="en-US" dirty="0"/>
          </a:p>
        </p:txBody>
      </p:sp>
      <p:pic>
        <p:nvPicPr>
          <p:cNvPr id="4" name="Content Placeholder 3" descr="PYUV - abyss_great_shark_vr_30p_3840x1920.yuv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53" y="1724438"/>
            <a:ext cx="2376264" cy="1389200"/>
          </a:xfrm>
        </p:spPr>
      </p:pic>
      <p:pic>
        <p:nvPicPr>
          <p:cNvPr id="6" name="Picture 5" descr="PYUV - org_isp_8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645820"/>
            <a:ext cx="2880320" cy="1546435"/>
          </a:xfrm>
          <a:prstGeom prst="rect">
            <a:avLst/>
          </a:prstGeom>
        </p:spPr>
      </p:pic>
      <p:pic>
        <p:nvPicPr>
          <p:cNvPr id="12" name="Picture 11" descr="PYUV - RISP_1640x2288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324255"/>
            <a:ext cx="1688840" cy="271785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15553" y="4288076"/>
            <a:ext cx="8856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>
                <a:solidFill>
                  <a:srgbClr val="7030A0"/>
                </a:solidFill>
              </a:rPr>
              <a:t>origERP</a:t>
            </a:r>
            <a:r>
              <a:rPr lang="en-US" altLang="ko-KR" sz="1600" dirty="0"/>
              <a:t>  -o </a:t>
            </a:r>
            <a:r>
              <a:rPr lang="en-US" altLang="ko-KR" sz="1600" dirty="0" smtClean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-l </a:t>
            </a:r>
            <a:r>
              <a:rPr lang="en-US" altLang="ko-KR" sz="1600" dirty="0" smtClean="0">
                <a:solidFill>
                  <a:srgbClr val="7030A0"/>
                </a:solidFill>
              </a:rPr>
              <a:t>WI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-m </a:t>
            </a:r>
            <a:r>
              <a:rPr lang="en-US" altLang="ko-KR" sz="1600" dirty="0" smtClean="0">
                <a:solidFill>
                  <a:srgbClr val="7030A0"/>
                </a:solidFill>
              </a:rPr>
              <a:t>HI </a:t>
            </a:r>
            <a:r>
              <a:rPr lang="en-US" altLang="ko-KR" sz="1600" dirty="0"/>
              <a:t>-f </a:t>
            </a:r>
            <a:r>
              <a:rPr lang="en-US" altLang="ko-KR" sz="1600" dirty="0" smtClean="0"/>
              <a:t>0 </a:t>
            </a:r>
            <a:r>
              <a:rPr lang="en-US" altLang="ko-KR" sz="1600" dirty="0"/>
              <a:t>-n 1 -x 1 -y 2</a:t>
            </a:r>
          </a:p>
          <a:p>
            <a:r>
              <a:rPr lang="en-US" altLang="ko-KR" sz="1600" dirty="0" smtClean="0"/>
              <a:t>360tools_conv -w </a:t>
            </a:r>
            <a:r>
              <a:rPr lang="en-US" altLang="ko-KR" sz="1600" dirty="0" smtClean="0">
                <a:solidFill>
                  <a:srgbClr val="7030A0"/>
                </a:solidFill>
              </a:rPr>
              <a:t>WI</a:t>
            </a:r>
            <a:r>
              <a:rPr lang="en-US" altLang="ko-KR" sz="1600" dirty="0" smtClean="0"/>
              <a:t> -h </a:t>
            </a:r>
            <a:r>
              <a:rPr lang="en-US" altLang="ko-KR" sz="1600" dirty="0" smtClean="0">
                <a:solidFill>
                  <a:srgbClr val="7030A0"/>
                </a:solidFill>
              </a:rPr>
              <a:t>HI</a:t>
            </a:r>
            <a:r>
              <a:rPr lang="en-US" altLang="ko-KR" sz="1600" dirty="0" smtClean="0"/>
              <a:t> -</a:t>
            </a:r>
            <a:r>
              <a:rPr lang="en-US" altLang="ko-KR" sz="1600" dirty="0" err="1" smtClean="0"/>
              <a:t>i</a:t>
            </a:r>
            <a:r>
              <a:rPr lang="en-US" altLang="ko-KR" sz="1600" dirty="0" smtClean="0"/>
              <a:t>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 smtClean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origISP</a:t>
            </a:r>
            <a:r>
              <a:rPr lang="en-US" altLang="ko-KR" sz="1600" dirty="0" smtClean="0"/>
              <a:t> -l </a:t>
            </a:r>
            <a:r>
              <a:rPr lang="en-US" altLang="ko-KR" sz="1600" dirty="0" smtClean="0">
                <a:solidFill>
                  <a:srgbClr val="0070C0"/>
                </a:solidFill>
              </a:rPr>
              <a:t>WT</a:t>
            </a:r>
            <a:r>
              <a:rPr lang="en-US" altLang="ko-KR" sz="1600" dirty="0" smtClean="0"/>
              <a:t> -m </a:t>
            </a:r>
            <a:r>
              <a:rPr lang="en-US" altLang="ko-KR" sz="1600" dirty="0" smtClean="0">
                <a:solidFill>
                  <a:srgbClr val="0070C0"/>
                </a:solidFill>
              </a:rPr>
              <a:t>HT </a:t>
            </a:r>
            <a:r>
              <a:rPr lang="en-US" altLang="ko-KR" sz="1600" dirty="0" smtClean="0"/>
              <a:t>-f 32 -n 1 -x 2 -y 2</a:t>
            </a:r>
          </a:p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-h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 smtClean="0"/>
              <a:t>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>
                <a:solidFill>
                  <a:srgbClr val="0070C0"/>
                </a:solidFill>
              </a:rPr>
              <a:t>origISP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-</a:t>
            </a:r>
            <a:r>
              <a:rPr lang="en-US" altLang="ko-KR" sz="1600" dirty="0"/>
              <a:t>o </a:t>
            </a:r>
            <a:r>
              <a:rPr lang="en-US" altLang="ko-KR" sz="1600" dirty="0" err="1" smtClean="0">
                <a:solidFill>
                  <a:srgbClr val="00B050"/>
                </a:solidFill>
              </a:rPr>
              <a:t>origRISP</a:t>
            </a:r>
            <a:r>
              <a:rPr lang="en-US" altLang="ko-KR" sz="1600" dirty="0" smtClean="0">
                <a:solidFill>
                  <a:srgbClr val="00B050"/>
                </a:solidFill>
              </a:rPr>
              <a:t> </a:t>
            </a:r>
            <a:r>
              <a:rPr lang="en-US" altLang="ko-KR" sz="1600" dirty="0"/>
              <a:t>-l </a:t>
            </a:r>
            <a:r>
              <a:rPr lang="en-US" altLang="ko-KR" sz="1600" dirty="0" smtClean="0">
                <a:solidFill>
                  <a:srgbClr val="00B050"/>
                </a:solidFill>
              </a:rPr>
              <a:t>WR </a:t>
            </a:r>
            <a:r>
              <a:rPr lang="en-US" altLang="ko-KR" sz="1600" dirty="0"/>
              <a:t>-m </a:t>
            </a:r>
            <a:r>
              <a:rPr lang="en-US" altLang="ko-KR" sz="1600" dirty="0" smtClean="0">
                <a:solidFill>
                  <a:srgbClr val="00B050"/>
                </a:solidFill>
              </a:rPr>
              <a:t>HR</a:t>
            </a:r>
            <a:r>
              <a:rPr lang="en-US" altLang="ko-KR" sz="1600" dirty="0" smtClean="0">
                <a:solidFill>
                  <a:srgbClr val="0070C0"/>
                </a:solidFill>
              </a:rPr>
              <a:t> </a:t>
            </a:r>
            <a:r>
              <a:rPr lang="en-US" altLang="ko-KR" sz="1600" dirty="0"/>
              <a:t>-f </a:t>
            </a:r>
            <a:r>
              <a:rPr lang="en-US" altLang="ko-KR" sz="1600" dirty="0" smtClean="0"/>
              <a:t>11 </a:t>
            </a:r>
            <a:r>
              <a:rPr lang="en-US" altLang="ko-KR" sz="1600" dirty="0"/>
              <a:t>-n 1 -x </a:t>
            </a:r>
            <a:r>
              <a:rPr lang="en-US" altLang="ko-KR" sz="1600" dirty="0" smtClean="0"/>
              <a:t>2 </a:t>
            </a:r>
            <a:r>
              <a:rPr lang="en-US" altLang="ko-KR" sz="1600" dirty="0"/>
              <a:t>-y </a:t>
            </a:r>
            <a:r>
              <a:rPr lang="en-US" altLang="ko-KR" sz="1600" dirty="0" smtClean="0"/>
              <a:t>2</a:t>
            </a:r>
          </a:p>
          <a:p>
            <a:pPr algn="ctr"/>
            <a:r>
              <a:rPr lang="en-US" altLang="ko-KR" sz="1600" i="1" dirty="0" smtClean="0"/>
              <a:t>encoding / decoding</a:t>
            </a:r>
          </a:p>
          <a:p>
            <a:r>
              <a:rPr lang="en-US" altLang="ko-KR" sz="1600" dirty="0"/>
              <a:t>360tools_conv </a:t>
            </a:r>
            <a:r>
              <a:rPr lang="en-US" altLang="ko-KR" sz="1600" dirty="0" smtClean="0"/>
              <a:t>-</a:t>
            </a:r>
            <a:r>
              <a:rPr lang="en-US" altLang="ko-KR" sz="1600" dirty="0" err="1" smtClean="0"/>
              <a:t>i</a:t>
            </a:r>
            <a:r>
              <a:rPr lang="en-US" altLang="ko-KR" sz="1600" dirty="0" smtClean="0"/>
              <a:t> </a:t>
            </a:r>
            <a:r>
              <a:rPr lang="en-US" altLang="ko-KR" sz="1600" dirty="0" err="1">
                <a:solidFill>
                  <a:srgbClr val="00B050"/>
                </a:solidFill>
              </a:rPr>
              <a:t>origRISP</a:t>
            </a:r>
            <a:r>
              <a:rPr lang="en-US" altLang="ko-KR" sz="1600" dirty="0">
                <a:solidFill>
                  <a:srgbClr val="00B050"/>
                </a:solidFill>
              </a:rPr>
              <a:t> </a:t>
            </a:r>
            <a:r>
              <a:rPr lang="en-US" altLang="ko-KR" sz="1600" dirty="0" smtClean="0"/>
              <a:t>-w </a:t>
            </a:r>
            <a:r>
              <a:rPr lang="en-US" altLang="ko-KR" sz="1600" dirty="0">
                <a:solidFill>
                  <a:srgbClr val="00B050"/>
                </a:solidFill>
              </a:rPr>
              <a:t>WR </a:t>
            </a:r>
            <a:r>
              <a:rPr lang="en-US" altLang="ko-KR" sz="1600" dirty="0" smtClean="0"/>
              <a:t>-h </a:t>
            </a:r>
            <a:r>
              <a:rPr lang="en-US" altLang="ko-KR" sz="1600" dirty="0">
                <a:solidFill>
                  <a:srgbClr val="00B050"/>
                </a:solidFill>
              </a:rPr>
              <a:t>HR</a:t>
            </a:r>
            <a:r>
              <a:rPr lang="en-US" altLang="ko-KR" sz="1600" dirty="0">
                <a:solidFill>
                  <a:srgbClr val="0070C0"/>
                </a:solidFill>
              </a:rPr>
              <a:t> </a:t>
            </a:r>
            <a:r>
              <a:rPr lang="en-US" altLang="ko-KR" sz="1600" dirty="0" smtClean="0"/>
              <a:t>-l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 smtClean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recISP</a:t>
            </a:r>
            <a:r>
              <a:rPr lang="en-US" altLang="ko-KR" sz="1600" dirty="0" smtClean="0"/>
              <a:t> -</a:t>
            </a:r>
            <a:r>
              <a:rPr lang="en-US" altLang="ko-KR" sz="1600" dirty="0"/>
              <a:t>f </a:t>
            </a:r>
            <a:r>
              <a:rPr lang="en-US" altLang="ko-KR" sz="1600" dirty="0" smtClean="0"/>
              <a:t>12 </a:t>
            </a:r>
            <a:r>
              <a:rPr lang="en-US" altLang="ko-KR" sz="1600" dirty="0"/>
              <a:t>-n 1 -x 2 -y 2</a:t>
            </a:r>
          </a:p>
          <a:p>
            <a:r>
              <a:rPr lang="en-US" altLang="ko-KR" sz="1600" dirty="0" smtClean="0"/>
              <a:t>360tools_metric -w </a:t>
            </a:r>
            <a:r>
              <a:rPr lang="en-US" altLang="ko-KR" sz="1600" dirty="0" smtClean="0">
                <a:solidFill>
                  <a:srgbClr val="7030A0"/>
                </a:solidFill>
              </a:rPr>
              <a:t>WI</a:t>
            </a:r>
            <a:r>
              <a:rPr lang="en-US" altLang="ko-KR" sz="1600" dirty="0" smtClean="0"/>
              <a:t> -h </a:t>
            </a:r>
            <a:r>
              <a:rPr lang="en-US" altLang="ko-KR" sz="1600" dirty="0" smtClean="0">
                <a:solidFill>
                  <a:srgbClr val="7030A0"/>
                </a:solidFill>
              </a:rPr>
              <a:t>HI</a:t>
            </a:r>
            <a:r>
              <a:rPr lang="en-US" altLang="ko-KR" sz="1600" dirty="0" smtClean="0"/>
              <a:t> -l </a:t>
            </a:r>
            <a:r>
              <a:rPr lang="en-US" altLang="ko-KR" sz="1600" dirty="0" smtClean="0">
                <a:solidFill>
                  <a:srgbClr val="0070C0"/>
                </a:solidFill>
              </a:rPr>
              <a:t>WT </a:t>
            </a:r>
            <a:r>
              <a:rPr lang="en-US" altLang="ko-KR" sz="1600" dirty="0" smtClean="0"/>
              <a:t>-m </a:t>
            </a:r>
            <a:r>
              <a:rPr lang="en-US" altLang="ko-KR" sz="1600" dirty="0" smtClean="0">
                <a:solidFill>
                  <a:srgbClr val="0070C0"/>
                </a:solidFill>
              </a:rPr>
              <a:t>HT </a:t>
            </a:r>
            <a:r>
              <a:rPr lang="en-US" altLang="ko-KR" sz="1600" dirty="0" smtClean="0"/>
              <a:t>-o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 smtClean="0"/>
              <a:t>-o </a:t>
            </a:r>
            <a:r>
              <a:rPr lang="en-US" altLang="ko-KR" sz="1600" dirty="0" err="1">
                <a:solidFill>
                  <a:srgbClr val="0070C0"/>
                </a:solidFill>
              </a:rPr>
              <a:t>recISP</a:t>
            </a:r>
            <a:r>
              <a:rPr lang="en-US" altLang="ko-KR" sz="1600" dirty="0"/>
              <a:t> -</a:t>
            </a:r>
            <a:r>
              <a:rPr lang="en-US" altLang="ko-KR" sz="1600" dirty="0" smtClean="0"/>
              <a:t>f 6 –t 2 -n 1 -x 2 -y 2</a:t>
            </a:r>
          </a:p>
          <a:p>
            <a:endParaRPr lang="en-US" altLang="ko-KR" sz="1600" dirty="0" smtClean="0"/>
          </a:p>
          <a:p>
            <a:r>
              <a:rPr lang="en-US" altLang="ko-KR" sz="1600" dirty="0" smtClean="0"/>
              <a:t>-x input bit-depth           -w, -h input width, height</a:t>
            </a:r>
          </a:p>
          <a:p>
            <a:r>
              <a:rPr lang="en-US" altLang="ko-KR" sz="1600" dirty="0" smtClean="0"/>
              <a:t>-y output bit-depth         -l, -m output width, height            -q metric indicator</a:t>
            </a:r>
          </a:p>
          <a:p>
            <a:r>
              <a:rPr lang="en-US" altLang="ko-KR" sz="1600" dirty="0" smtClean="0"/>
              <a:t>-n number of frames        -f   conversion </a:t>
            </a:r>
            <a:r>
              <a:rPr lang="en-US" altLang="ko-KR" sz="1600" dirty="0"/>
              <a:t>format       -f </a:t>
            </a:r>
            <a:r>
              <a:rPr lang="en-US" altLang="ko-KR" sz="1600" dirty="0" smtClean="0"/>
              <a:t>, -t  projection for metric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200741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ERP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92213" y="2132856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ISP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86344" y="2485284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RISP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4" name="Straight Arrow Connector 23"/>
          <p:cNvCxnSpPr>
            <a:stCxn id="4" idx="3"/>
            <a:endCxn id="6" idx="1"/>
          </p:cNvCxnSpPr>
          <p:nvPr/>
        </p:nvCxnSpPr>
        <p:spPr>
          <a:xfrm>
            <a:off x="2591817" y="2419038"/>
            <a:ext cx="68403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6" idx="3"/>
          </p:cNvCxnSpPr>
          <p:nvPr/>
        </p:nvCxnSpPr>
        <p:spPr>
          <a:xfrm flipV="1">
            <a:off x="6156176" y="2419037"/>
            <a:ext cx="100811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20083" y="201597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262962" y="2015971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11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6316227" y="3007589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12</a:t>
            </a:r>
            <a:endParaRPr lang="ko-KR" alt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6156176" y="2839254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2591817" y="2839254"/>
            <a:ext cx="68404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45511" y="2857748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2</a:t>
            </a:r>
            <a:endParaRPr lang="ko-KR" altLang="en-US" dirty="0"/>
          </a:p>
        </p:txBody>
      </p:sp>
      <p:pic>
        <p:nvPicPr>
          <p:cNvPr id="18" name="Picture 17" descr="PYUV - CPP_SharkISP100_Q22_S256_H6_3840x1920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4" y="3322574"/>
            <a:ext cx="1724402" cy="1008112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4" idx="2"/>
            <a:endCxn id="18" idx="0"/>
          </p:cNvCxnSpPr>
          <p:nvPr/>
        </p:nvCxnSpPr>
        <p:spPr>
          <a:xfrm>
            <a:off x="1403685" y="3113638"/>
            <a:ext cx="0" cy="208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3892" y="321810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0</a:t>
            </a:r>
            <a:endParaRPr lang="ko-KR" altLang="en-US" dirty="0"/>
          </a:p>
        </p:txBody>
      </p:sp>
      <p:cxnSp>
        <p:nvCxnSpPr>
          <p:cNvPr id="13" name="Elbow Connector 12"/>
          <p:cNvCxnSpPr>
            <a:stCxn id="18" idx="3"/>
            <a:endCxn id="6" idx="2"/>
          </p:cNvCxnSpPr>
          <p:nvPr/>
        </p:nvCxnSpPr>
        <p:spPr>
          <a:xfrm flipV="1">
            <a:off x="2265886" y="3192255"/>
            <a:ext cx="2450130" cy="63437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797911" y="3405904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32</a:t>
            </a:r>
            <a:endParaRPr lang="ko-KR" altLang="en-US" dirty="0"/>
          </a:p>
        </p:txBody>
      </p:sp>
      <p:sp>
        <p:nvSpPr>
          <p:cNvPr id="17" name="Rectangle 16"/>
          <p:cNvSpPr/>
          <p:nvPr/>
        </p:nvSpPr>
        <p:spPr>
          <a:xfrm>
            <a:off x="2645511" y="2015970"/>
            <a:ext cx="561372" cy="1306603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691547" y="1368821"/>
            <a:ext cx="26379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rgbClr val="0070C0"/>
                </a:solidFill>
              </a:rPr>
              <a:t>Supported, but not used for tests</a:t>
            </a:r>
            <a:endParaRPr lang="ko-KR" altLang="en-US" sz="12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84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776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Conversion to/from CMP</a:t>
            </a:r>
            <a:endParaRPr lang="ko-KR" altLang="en-US" dirty="0"/>
          </a:p>
        </p:txBody>
      </p:sp>
      <p:pic>
        <p:nvPicPr>
          <p:cNvPr id="4" name="Content Placeholder 3" descr="PYUV - abyss_great_shark_vr_30p_3840x1920.yuv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53" y="1724438"/>
            <a:ext cx="2376264" cy="1389200"/>
          </a:xfrm>
        </p:spPr>
      </p:pic>
      <p:sp>
        <p:nvSpPr>
          <p:cNvPr id="20" name="TextBox 19"/>
          <p:cNvSpPr txBox="1"/>
          <p:nvPr/>
        </p:nvSpPr>
        <p:spPr>
          <a:xfrm>
            <a:off x="215553" y="4330686"/>
            <a:ext cx="8856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>
                <a:solidFill>
                  <a:srgbClr val="7030A0"/>
                </a:solidFill>
              </a:rPr>
              <a:t>origERP</a:t>
            </a:r>
            <a:r>
              <a:rPr lang="en-US" altLang="ko-KR" sz="1600" dirty="0"/>
              <a:t>  -o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-m </a:t>
            </a:r>
            <a:r>
              <a:rPr lang="en-US" altLang="ko-KR" sz="1600" dirty="0">
                <a:solidFill>
                  <a:srgbClr val="7030A0"/>
                </a:solidFill>
              </a:rPr>
              <a:t>HI </a:t>
            </a:r>
            <a:r>
              <a:rPr lang="en-US" altLang="ko-KR" sz="1600" dirty="0"/>
              <a:t>-f 0 -n 1 -x 1 -y 2</a:t>
            </a:r>
          </a:p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origCMP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-f </a:t>
            </a:r>
            <a:r>
              <a:rPr lang="en-US" altLang="ko-KR" sz="1600" b="1" dirty="0" smtClean="0"/>
              <a:t>33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origCMP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B050"/>
                </a:solidFill>
              </a:rPr>
              <a:t>origRCMP</a:t>
            </a:r>
            <a:r>
              <a:rPr lang="en-US" altLang="ko-KR" sz="1600" dirty="0" smtClean="0">
                <a:solidFill>
                  <a:srgbClr val="00B050"/>
                </a:solidFill>
              </a:rPr>
              <a:t>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00B050"/>
                </a:solidFill>
              </a:rPr>
              <a:t>WR </a:t>
            </a:r>
            <a:r>
              <a:rPr lang="en-US" altLang="ko-KR" sz="1600" dirty="0"/>
              <a:t>-m </a:t>
            </a:r>
            <a:r>
              <a:rPr lang="en-US" altLang="ko-KR" sz="1600" dirty="0">
                <a:solidFill>
                  <a:srgbClr val="00B050"/>
                </a:solidFill>
              </a:rPr>
              <a:t>HR</a:t>
            </a:r>
            <a:r>
              <a:rPr lang="en-US" altLang="ko-KR" sz="1600" dirty="0">
                <a:solidFill>
                  <a:srgbClr val="0070C0"/>
                </a:solidFill>
              </a:rPr>
              <a:t> </a:t>
            </a:r>
            <a:r>
              <a:rPr lang="en-US" altLang="ko-KR" sz="1600" dirty="0"/>
              <a:t>-f </a:t>
            </a:r>
            <a:r>
              <a:rPr lang="en-US" altLang="ko-KR" sz="1600" b="1" dirty="0" smtClean="0"/>
              <a:t>13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pPr algn="ctr"/>
            <a:r>
              <a:rPr lang="en-US" altLang="ko-KR" sz="1600" i="1" dirty="0"/>
              <a:t>encoding / decoding</a:t>
            </a:r>
          </a:p>
          <a:p>
            <a:r>
              <a:rPr lang="en-US" altLang="ko-KR" sz="1600" dirty="0"/>
              <a:t>360tools_conv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 smtClean="0">
                <a:solidFill>
                  <a:srgbClr val="00B050"/>
                </a:solidFill>
              </a:rPr>
              <a:t>origRCMP</a:t>
            </a:r>
            <a:r>
              <a:rPr lang="en-US" altLang="ko-KR" sz="1600" dirty="0" smtClean="0">
                <a:solidFill>
                  <a:srgbClr val="00B050"/>
                </a:solidFill>
              </a:rPr>
              <a:t> </a:t>
            </a:r>
            <a:r>
              <a:rPr lang="en-US" altLang="ko-KR" sz="1600" dirty="0"/>
              <a:t>-w </a:t>
            </a:r>
            <a:r>
              <a:rPr lang="en-US" altLang="ko-KR" sz="1600" dirty="0">
                <a:solidFill>
                  <a:srgbClr val="00B050"/>
                </a:solidFill>
              </a:rPr>
              <a:t>WR </a:t>
            </a:r>
            <a:r>
              <a:rPr lang="en-US" altLang="ko-KR" sz="1600" dirty="0"/>
              <a:t>-h </a:t>
            </a:r>
            <a:r>
              <a:rPr lang="en-US" altLang="ko-KR" sz="1600" dirty="0">
                <a:solidFill>
                  <a:srgbClr val="00B050"/>
                </a:solidFill>
              </a:rPr>
              <a:t>HR</a:t>
            </a:r>
            <a:r>
              <a:rPr lang="en-US" altLang="ko-KR" sz="1600" dirty="0">
                <a:solidFill>
                  <a:srgbClr val="0070C0"/>
                </a:solidFill>
              </a:rPr>
              <a:t>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recCMP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-f </a:t>
            </a:r>
            <a:r>
              <a:rPr lang="en-US" altLang="ko-KR" sz="1600" b="1" dirty="0" smtClean="0"/>
              <a:t>14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r>
              <a:rPr lang="en-US" altLang="ko-KR" sz="1600" dirty="0"/>
              <a:t>360tools_metric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-l </a:t>
            </a:r>
            <a:r>
              <a:rPr lang="en-US" altLang="ko-KR" sz="1600" dirty="0">
                <a:solidFill>
                  <a:srgbClr val="0070C0"/>
                </a:solidFill>
              </a:rPr>
              <a:t>WT </a:t>
            </a:r>
            <a:r>
              <a:rPr lang="en-US" altLang="ko-KR" sz="1600" dirty="0"/>
              <a:t>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-o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recCMP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-f 6 –t </a:t>
            </a:r>
            <a:r>
              <a:rPr lang="en-US" altLang="ko-KR" sz="1600" b="1" dirty="0" smtClean="0"/>
              <a:t>3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endParaRPr lang="en-US" altLang="ko-KR" sz="1600" dirty="0"/>
          </a:p>
          <a:p>
            <a:r>
              <a:rPr lang="en-US" altLang="ko-KR" sz="1600" dirty="0"/>
              <a:t>-x input bit-depth           -w, -h input width, height</a:t>
            </a:r>
          </a:p>
          <a:p>
            <a:r>
              <a:rPr lang="en-US" altLang="ko-KR" sz="1600" dirty="0"/>
              <a:t>-y output bit-depth         -l, -m output width, height            -q metric indicator</a:t>
            </a:r>
          </a:p>
          <a:p>
            <a:r>
              <a:rPr lang="en-US" altLang="ko-KR" sz="1600" dirty="0"/>
              <a:t>-n number of frames        -f   conversion format       -f , -t  projection for metric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200741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ERP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4" name="Straight Arrow Connector 23"/>
          <p:cNvCxnSpPr>
            <a:stCxn id="4" idx="3"/>
            <a:endCxn id="18" idx="1"/>
          </p:cNvCxnSpPr>
          <p:nvPr/>
        </p:nvCxnSpPr>
        <p:spPr>
          <a:xfrm flipV="1">
            <a:off x="2591817" y="2419037"/>
            <a:ext cx="97207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8" idx="3"/>
          </p:cNvCxnSpPr>
          <p:nvPr/>
        </p:nvCxnSpPr>
        <p:spPr>
          <a:xfrm>
            <a:off x="6012160" y="2419037"/>
            <a:ext cx="115212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20083" y="201597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3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262962" y="2015971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13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6316227" y="3007589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14</a:t>
            </a:r>
            <a:endParaRPr lang="ko-KR" alt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6012160" y="2839254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2620084" y="2839254"/>
            <a:ext cx="9438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45511" y="300758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4</a:t>
            </a:r>
            <a:endParaRPr lang="ko-KR" altLang="en-US" dirty="0"/>
          </a:p>
        </p:txBody>
      </p:sp>
      <p:pic>
        <p:nvPicPr>
          <p:cNvPr id="18" name="Picture 17" descr="PYUV - org_cmp_8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387389"/>
            <a:ext cx="2448272" cy="2063295"/>
          </a:xfrm>
          <a:prstGeom prst="rect">
            <a:avLst/>
          </a:prstGeom>
        </p:spPr>
      </p:pic>
      <p:pic>
        <p:nvPicPr>
          <p:cNvPr id="19" name="Picture 18" descr="PYUV - RCMP_2712x1808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054" y="1787675"/>
            <a:ext cx="1713980" cy="140458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211960" y="2198480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CMP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18452" y="2234372"/>
            <a:ext cx="811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RCMP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1888" y="3500031"/>
            <a:ext cx="731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Cube 4x3</a:t>
            </a:r>
            <a:endParaRPr lang="ko-KR" altLang="en-US" sz="1000" dirty="0"/>
          </a:p>
        </p:txBody>
      </p:sp>
      <p:sp>
        <p:nvSpPr>
          <p:cNvPr id="27" name="TextBox 26"/>
          <p:cNvSpPr txBox="1"/>
          <p:nvPr/>
        </p:nvSpPr>
        <p:spPr>
          <a:xfrm>
            <a:off x="7706435" y="3253810"/>
            <a:ext cx="731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Cube 3x2</a:t>
            </a:r>
            <a:endParaRPr lang="ko-KR" altLang="en-US" sz="1000" dirty="0"/>
          </a:p>
        </p:txBody>
      </p:sp>
      <p:pic>
        <p:nvPicPr>
          <p:cNvPr id="21" name="Picture 20" descr="PYUV - CPP_SharkISP100_Q22_S256_H6_3840x1920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4" y="3322574"/>
            <a:ext cx="1724402" cy="1008112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endCxn id="21" idx="0"/>
          </p:cNvCxnSpPr>
          <p:nvPr/>
        </p:nvCxnSpPr>
        <p:spPr>
          <a:xfrm>
            <a:off x="1403685" y="3113638"/>
            <a:ext cx="0" cy="208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3892" y="321810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0</a:t>
            </a:r>
            <a:endParaRPr lang="ko-KR" altLang="en-US" dirty="0"/>
          </a:p>
        </p:txBody>
      </p:sp>
      <p:cxnSp>
        <p:nvCxnSpPr>
          <p:cNvPr id="28" name="Elbow Connector 27"/>
          <p:cNvCxnSpPr>
            <a:endCxn id="18" idx="2"/>
          </p:cNvCxnSpPr>
          <p:nvPr/>
        </p:nvCxnSpPr>
        <p:spPr>
          <a:xfrm flipV="1">
            <a:off x="2265886" y="3450684"/>
            <a:ext cx="2522138" cy="37594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797911" y="3405904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33</a:t>
            </a:r>
            <a:endParaRPr lang="ko-KR" altLang="en-US" dirty="0"/>
          </a:p>
        </p:txBody>
      </p:sp>
      <p:sp>
        <p:nvSpPr>
          <p:cNvPr id="41" name="Rectangle 40"/>
          <p:cNvSpPr/>
          <p:nvPr/>
        </p:nvSpPr>
        <p:spPr>
          <a:xfrm>
            <a:off x="2653151" y="1960401"/>
            <a:ext cx="528304" cy="1362173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25986" y="1418626"/>
            <a:ext cx="26379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rgbClr val="0070C0"/>
                </a:solidFill>
              </a:rPr>
              <a:t>Supported, but not used for tests</a:t>
            </a:r>
            <a:endParaRPr lang="ko-KR" altLang="en-US" sz="12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6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776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Conversion to/from OHP</a:t>
            </a:r>
            <a:endParaRPr lang="ko-KR" altLang="en-US" dirty="0"/>
          </a:p>
        </p:txBody>
      </p:sp>
      <p:pic>
        <p:nvPicPr>
          <p:cNvPr id="4" name="Content Placeholder 3" descr="PYUV - abyss_great_shark_vr_30p_3840x1920.yuv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53" y="1679760"/>
            <a:ext cx="2376264" cy="1389200"/>
          </a:xfrm>
        </p:spPr>
      </p:pic>
      <p:sp>
        <p:nvSpPr>
          <p:cNvPr id="20" name="TextBox 19"/>
          <p:cNvSpPr txBox="1"/>
          <p:nvPr/>
        </p:nvSpPr>
        <p:spPr>
          <a:xfrm>
            <a:off x="215553" y="4330686"/>
            <a:ext cx="8856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>
                <a:solidFill>
                  <a:srgbClr val="7030A0"/>
                </a:solidFill>
              </a:rPr>
              <a:t>origERP</a:t>
            </a:r>
            <a:r>
              <a:rPr lang="en-US" altLang="ko-KR" sz="1600" dirty="0"/>
              <a:t>  -o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-m </a:t>
            </a:r>
            <a:r>
              <a:rPr lang="en-US" altLang="ko-KR" sz="1600" dirty="0">
                <a:solidFill>
                  <a:srgbClr val="7030A0"/>
                </a:solidFill>
              </a:rPr>
              <a:t>HI </a:t>
            </a:r>
            <a:r>
              <a:rPr lang="en-US" altLang="ko-KR" sz="1600" dirty="0"/>
              <a:t>-f 0 -n 1 -x 1 -y 2</a:t>
            </a:r>
          </a:p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origOHP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-f </a:t>
            </a:r>
            <a:r>
              <a:rPr lang="en-US" altLang="ko-KR" sz="1600" b="1" dirty="0" smtClean="0"/>
              <a:t>34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r>
              <a:rPr lang="en-US" altLang="ko-KR" sz="1600" dirty="0"/>
              <a:t>360tools_conv -w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origOHP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B050"/>
                </a:solidFill>
              </a:rPr>
              <a:t>origROHP</a:t>
            </a:r>
            <a:r>
              <a:rPr lang="en-US" altLang="ko-KR" sz="1600" dirty="0" smtClean="0">
                <a:solidFill>
                  <a:srgbClr val="00B050"/>
                </a:solidFill>
              </a:rPr>
              <a:t>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00B050"/>
                </a:solidFill>
              </a:rPr>
              <a:t>WR </a:t>
            </a:r>
            <a:r>
              <a:rPr lang="en-US" altLang="ko-KR" sz="1600" dirty="0"/>
              <a:t>-m </a:t>
            </a:r>
            <a:r>
              <a:rPr lang="en-US" altLang="ko-KR" sz="1600" dirty="0">
                <a:solidFill>
                  <a:srgbClr val="00B050"/>
                </a:solidFill>
              </a:rPr>
              <a:t>HR</a:t>
            </a:r>
            <a:r>
              <a:rPr lang="en-US" altLang="ko-KR" sz="1600" dirty="0">
                <a:solidFill>
                  <a:srgbClr val="0070C0"/>
                </a:solidFill>
              </a:rPr>
              <a:t> </a:t>
            </a:r>
            <a:r>
              <a:rPr lang="en-US" altLang="ko-KR" sz="1600" dirty="0"/>
              <a:t>-f </a:t>
            </a:r>
            <a:r>
              <a:rPr lang="en-US" altLang="ko-KR" sz="1600" b="1" dirty="0" smtClean="0"/>
              <a:t>15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pPr algn="ctr"/>
            <a:r>
              <a:rPr lang="en-US" altLang="ko-KR" sz="1600" i="1" dirty="0"/>
              <a:t>encoding / decoding</a:t>
            </a:r>
          </a:p>
          <a:p>
            <a:r>
              <a:rPr lang="en-US" altLang="ko-KR" sz="1600" dirty="0"/>
              <a:t>360tools_conv -</a:t>
            </a:r>
            <a:r>
              <a:rPr lang="en-US" altLang="ko-KR" sz="1600" dirty="0" err="1"/>
              <a:t>i</a:t>
            </a:r>
            <a:r>
              <a:rPr lang="en-US" altLang="ko-KR" sz="1600" dirty="0"/>
              <a:t> </a:t>
            </a:r>
            <a:r>
              <a:rPr lang="en-US" altLang="ko-KR" sz="1600" dirty="0" err="1" smtClean="0">
                <a:solidFill>
                  <a:srgbClr val="00B050"/>
                </a:solidFill>
              </a:rPr>
              <a:t>origROHP</a:t>
            </a:r>
            <a:r>
              <a:rPr lang="en-US" altLang="ko-KR" sz="1600" dirty="0" smtClean="0">
                <a:solidFill>
                  <a:srgbClr val="00B050"/>
                </a:solidFill>
              </a:rPr>
              <a:t> </a:t>
            </a:r>
            <a:r>
              <a:rPr lang="en-US" altLang="ko-KR" sz="1600" dirty="0"/>
              <a:t>-w </a:t>
            </a:r>
            <a:r>
              <a:rPr lang="en-US" altLang="ko-KR" sz="1600" dirty="0">
                <a:solidFill>
                  <a:srgbClr val="00B050"/>
                </a:solidFill>
              </a:rPr>
              <a:t>WR </a:t>
            </a:r>
            <a:r>
              <a:rPr lang="en-US" altLang="ko-KR" sz="1600" dirty="0"/>
              <a:t>-h </a:t>
            </a:r>
            <a:r>
              <a:rPr lang="en-US" altLang="ko-KR" sz="1600" dirty="0">
                <a:solidFill>
                  <a:srgbClr val="00B050"/>
                </a:solidFill>
              </a:rPr>
              <a:t>HR</a:t>
            </a:r>
            <a:r>
              <a:rPr lang="en-US" altLang="ko-KR" sz="1600" dirty="0">
                <a:solidFill>
                  <a:srgbClr val="0070C0"/>
                </a:solidFill>
              </a:rPr>
              <a:t> </a:t>
            </a:r>
            <a:r>
              <a:rPr lang="en-US" altLang="ko-KR" sz="1600" dirty="0"/>
              <a:t>-l </a:t>
            </a:r>
            <a:r>
              <a:rPr lang="en-US" altLang="ko-KR" sz="1600" dirty="0">
                <a:solidFill>
                  <a:srgbClr val="0070C0"/>
                </a:solidFill>
              </a:rPr>
              <a:t>WT</a:t>
            </a:r>
            <a:r>
              <a:rPr lang="en-US" altLang="ko-KR" sz="1600" dirty="0"/>
              <a:t> 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recOHP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-f </a:t>
            </a:r>
            <a:r>
              <a:rPr lang="en-US" altLang="ko-KR" sz="1600" b="1" dirty="0" smtClean="0"/>
              <a:t>16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r>
              <a:rPr lang="en-US" altLang="ko-KR" sz="1600" dirty="0"/>
              <a:t>360tools_metric -w </a:t>
            </a:r>
            <a:r>
              <a:rPr lang="en-US" altLang="ko-KR" sz="1600" dirty="0">
                <a:solidFill>
                  <a:srgbClr val="7030A0"/>
                </a:solidFill>
              </a:rPr>
              <a:t>WI</a:t>
            </a:r>
            <a:r>
              <a:rPr lang="en-US" altLang="ko-KR" sz="1600" dirty="0"/>
              <a:t> -h </a:t>
            </a:r>
            <a:r>
              <a:rPr lang="en-US" altLang="ko-KR" sz="1600" dirty="0">
                <a:solidFill>
                  <a:srgbClr val="7030A0"/>
                </a:solidFill>
              </a:rPr>
              <a:t>HI</a:t>
            </a:r>
            <a:r>
              <a:rPr lang="en-US" altLang="ko-KR" sz="1600" dirty="0"/>
              <a:t> -l </a:t>
            </a:r>
            <a:r>
              <a:rPr lang="en-US" altLang="ko-KR" sz="1600" dirty="0">
                <a:solidFill>
                  <a:srgbClr val="0070C0"/>
                </a:solidFill>
              </a:rPr>
              <a:t>WT </a:t>
            </a:r>
            <a:r>
              <a:rPr lang="en-US" altLang="ko-KR" sz="1600" dirty="0"/>
              <a:t>-m </a:t>
            </a:r>
            <a:r>
              <a:rPr lang="en-US" altLang="ko-KR" sz="1600" dirty="0">
                <a:solidFill>
                  <a:srgbClr val="0070C0"/>
                </a:solidFill>
              </a:rPr>
              <a:t>HT </a:t>
            </a:r>
            <a:r>
              <a:rPr lang="en-US" altLang="ko-KR" sz="1600" dirty="0"/>
              <a:t>-o </a:t>
            </a:r>
            <a:r>
              <a:rPr lang="en-US" altLang="ko-KR" sz="1600" dirty="0">
                <a:solidFill>
                  <a:srgbClr val="7030A0"/>
                </a:solidFill>
              </a:rPr>
              <a:t>CPP </a:t>
            </a:r>
            <a:r>
              <a:rPr lang="en-US" altLang="ko-KR" sz="1600" dirty="0"/>
              <a:t>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recOHP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-f 6 –t </a:t>
            </a:r>
            <a:r>
              <a:rPr lang="en-US" altLang="ko-KR" sz="1600" b="1" dirty="0" smtClean="0"/>
              <a:t>4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-n 1 -x 2 -y 2</a:t>
            </a:r>
          </a:p>
          <a:p>
            <a:endParaRPr lang="en-US" altLang="ko-KR" sz="1600" dirty="0"/>
          </a:p>
          <a:p>
            <a:r>
              <a:rPr lang="en-US" altLang="ko-KR" sz="1600" dirty="0"/>
              <a:t>-x input bit-depth           -w, -h input width, height</a:t>
            </a:r>
          </a:p>
          <a:p>
            <a:r>
              <a:rPr lang="en-US" altLang="ko-KR" sz="1600" dirty="0"/>
              <a:t>-y output bit-depth         -l, -m output width, height            -q metric indicator</a:t>
            </a:r>
          </a:p>
          <a:p>
            <a:r>
              <a:rPr lang="en-US" altLang="ko-KR" sz="1600" dirty="0"/>
              <a:t>-n number of frames        -f   conversion format       -f , -t  projection for metric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200741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ERP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4" name="Straight Arrow Connector 23"/>
          <p:cNvCxnSpPr>
            <a:stCxn id="4" idx="3"/>
          </p:cNvCxnSpPr>
          <p:nvPr/>
        </p:nvCxnSpPr>
        <p:spPr>
          <a:xfrm>
            <a:off x="2591817" y="2374360"/>
            <a:ext cx="61506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135438" y="2428161"/>
            <a:ext cx="80471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20083" y="201597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5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152530" y="2058829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15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193790" y="2972205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16</a:t>
            </a:r>
            <a:endParaRPr lang="ko-KR" alt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5148063" y="2839254"/>
            <a:ext cx="79208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2591817" y="2833048"/>
            <a:ext cx="684039" cy="6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45511" y="300758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6</a:t>
            </a:r>
            <a:endParaRPr lang="ko-KR" altLang="en-US" dirty="0"/>
          </a:p>
        </p:txBody>
      </p:sp>
      <p:pic>
        <p:nvPicPr>
          <p:cNvPr id="16" name="Picture 15" descr="PYUV - OHP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882" y="2182058"/>
            <a:ext cx="1941181" cy="974813"/>
          </a:xfrm>
          <a:prstGeom prst="rect">
            <a:avLst/>
          </a:prstGeom>
        </p:spPr>
      </p:pic>
      <p:pic>
        <p:nvPicPr>
          <p:cNvPr id="17" name="Picture 16" descr="PYUV - ROHP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463" y="2277111"/>
            <a:ext cx="2922168" cy="91514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707904" y="2463716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OHP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16216" y="2486955"/>
            <a:ext cx="799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ROHP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19" name="Picture 18" descr="PYUV - CPP_SharkISP100_Q22_S256_H6_3840x1920.yuv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4" y="3322574"/>
            <a:ext cx="1724402" cy="1008112"/>
          </a:xfrm>
          <a:prstGeom prst="rect">
            <a:avLst/>
          </a:prstGeom>
        </p:spPr>
      </p:pic>
      <p:cxnSp>
        <p:nvCxnSpPr>
          <p:cNvPr id="23" name="Straight Arrow Connector 22"/>
          <p:cNvCxnSpPr>
            <a:endCxn id="19" idx="0"/>
          </p:cNvCxnSpPr>
          <p:nvPr/>
        </p:nvCxnSpPr>
        <p:spPr>
          <a:xfrm>
            <a:off x="1403685" y="3113638"/>
            <a:ext cx="0" cy="208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3892" y="321810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0</a:t>
            </a:r>
            <a:endParaRPr lang="ko-KR" altLang="en-US" dirty="0"/>
          </a:p>
        </p:txBody>
      </p:sp>
      <p:cxnSp>
        <p:nvCxnSpPr>
          <p:cNvPr id="26" name="Elbow Connector 25"/>
          <p:cNvCxnSpPr/>
          <p:nvPr/>
        </p:nvCxnSpPr>
        <p:spPr>
          <a:xfrm flipV="1">
            <a:off x="2265886" y="3192255"/>
            <a:ext cx="2450130" cy="63437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797911" y="3405904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34</a:t>
            </a:r>
            <a:endParaRPr lang="ko-KR" altLang="en-US" dirty="0"/>
          </a:p>
        </p:txBody>
      </p:sp>
      <p:sp>
        <p:nvSpPr>
          <p:cNvPr id="28" name="Rectangle 27"/>
          <p:cNvSpPr/>
          <p:nvPr/>
        </p:nvSpPr>
        <p:spPr>
          <a:xfrm>
            <a:off x="2653151" y="1960401"/>
            <a:ext cx="528304" cy="1362173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797911" y="1447839"/>
            <a:ext cx="26379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rgbClr val="0070C0"/>
                </a:solidFill>
              </a:rPr>
              <a:t>Supported, but not used for tests</a:t>
            </a:r>
            <a:endParaRPr lang="ko-KR" altLang="en-US" sz="12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8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9776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Conversion to/from TSP</a:t>
            </a:r>
            <a:endParaRPr lang="ko-KR" altLang="en-US" dirty="0"/>
          </a:p>
        </p:txBody>
      </p:sp>
      <p:pic>
        <p:nvPicPr>
          <p:cNvPr id="4" name="Content Placeholder 3" descr="PYUV - abyss_great_shark_vr_30p_3840x1920.yuv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53" y="1724438"/>
            <a:ext cx="2376264" cy="1389200"/>
          </a:xfrm>
        </p:spPr>
      </p:pic>
      <p:sp>
        <p:nvSpPr>
          <p:cNvPr id="20" name="TextBox 19"/>
          <p:cNvSpPr txBox="1"/>
          <p:nvPr/>
        </p:nvSpPr>
        <p:spPr>
          <a:xfrm>
            <a:off x="215553" y="4330686"/>
            <a:ext cx="88569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360tools_conv -w </a:t>
            </a:r>
            <a:r>
              <a:rPr lang="en-US" altLang="ko-KR" sz="1600" dirty="0" smtClean="0">
                <a:solidFill>
                  <a:srgbClr val="7030A0"/>
                </a:solidFill>
              </a:rPr>
              <a:t>WI</a:t>
            </a:r>
            <a:r>
              <a:rPr lang="en-US" altLang="ko-KR" sz="1600" dirty="0" smtClean="0"/>
              <a:t> -h </a:t>
            </a:r>
            <a:r>
              <a:rPr lang="en-US" altLang="ko-KR" sz="1600" dirty="0" smtClean="0">
                <a:solidFill>
                  <a:srgbClr val="7030A0"/>
                </a:solidFill>
              </a:rPr>
              <a:t>HI</a:t>
            </a:r>
            <a:r>
              <a:rPr lang="en-US" altLang="ko-KR" sz="1600" dirty="0" smtClean="0"/>
              <a:t> -</a:t>
            </a:r>
            <a:r>
              <a:rPr lang="en-US" altLang="ko-KR" sz="1600" dirty="0" err="1" smtClean="0"/>
              <a:t>i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 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origTSP</a:t>
            </a:r>
            <a:r>
              <a:rPr lang="en-US" altLang="ko-KR" sz="1600" dirty="0" smtClean="0"/>
              <a:t> -l </a:t>
            </a:r>
            <a:r>
              <a:rPr lang="en-US" altLang="ko-KR" sz="1600" dirty="0" smtClean="0">
                <a:solidFill>
                  <a:srgbClr val="0070C0"/>
                </a:solidFill>
              </a:rPr>
              <a:t>WT</a:t>
            </a:r>
            <a:r>
              <a:rPr lang="en-US" altLang="ko-KR" sz="1600" dirty="0" smtClean="0"/>
              <a:t> -m </a:t>
            </a:r>
            <a:r>
              <a:rPr lang="en-US" altLang="ko-KR" sz="1600" dirty="0" smtClean="0">
                <a:solidFill>
                  <a:srgbClr val="0070C0"/>
                </a:solidFill>
              </a:rPr>
              <a:t>HT </a:t>
            </a:r>
            <a:r>
              <a:rPr lang="en-US" altLang="ko-KR" sz="1600" dirty="0" smtClean="0"/>
              <a:t>-f 7 -n 1 -x 1 -y 2</a:t>
            </a:r>
          </a:p>
          <a:p>
            <a:pPr algn="ctr"/>
            <a:r>
              <a:rPr lang="en-US" altLang="ko-KR" sz="1600" i="1" dirty="0" smtClean="0"/>
              <a:t>encoding / decoding</a:t>
            </a:r>
          </a:p>
          <a:p>
            <a:r>
              <a:rPr lang="en-US" altLang="ko-KR" sz="1600" dirty="0" smtClean="0"/>
              <a:t>360tools_conv -w </a:t>
            </a:r>
            <a:r>
              <a:rPr lang="en-US" altLang="ko-KR" sz="1600" dirty="0" smtClean="0">
                <a:solidFill>
                  <a:srgbClr val="0070C0"/>
                </a:solidFill>
              </a:rPr>
              <a:t>WT</a:t>
            </a:r>
            <a:r>
              <a:rPr lang="en-US" altLang="ko-KR" sz="1600" dirty="0" smtClean="0"/>
              <a:t> -h </a:t>
            </a:r>
            <a:r>
              <a:rPr lang="en-US" altLang="ko-KR" sz="1600" dirty="0" smtClean="0">
                <a:solidFill>
                  <a:srgbClr val="0070C0"/>
                </a:solidFill>
              </a:rPr>
              <a:t>HT</a:t>
            </a:r>
            <a:r>
              <a:rPr lang="en-US" altLang="ko-KR" sz="1600" dirty="0" smtClean="0"/>
              <a:t> -l </a:t>
            </a:r>
            <a:r>
              <a:rPr lang="en-US" altLang="ko-KR" sz="1600" dirty="0" smtClean="0">
                <a:solidFill>
                  <a:srgbClr val="7030A0"/>
                </a:solidFill>
              </a:rPr>
              <a:t>WI</a:t>
            </a:r>
            <a:r>
              <a:rPr lang="en-US" altLang="ko-KR" sz="1600" dirty="0" smtClean="0"/>
              <a:t> -m </a:t>
            </a:r>
            <a:r>
              <a:rPr lang="en-US" altLang="ko-KR" sz="1600" dirty="0" smtClean="0">
                <a:solidFill>
                  <a:srgbClr val="7030A0"/>
                </a:solidFill>
              </a:rPr>
              <a:t>HI</a:t>
            </a:r>
            <a:r>
              <a:rPr lang="en-US" altLang="ko-KR" sz="1600" dirty="0" smtClean="0"/>
              <a:t> -</a:t>
            </a:r>
            <a:r>
              <a:rPr lang="en-US" altLang="ko-KR" sz="1600" dirty="0" err="1" smtClean="0"/>
              <a:t>i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recTSP</a:t>
            </a:r>
            <a:r>
              <a:rPr lang="en-US" altLang="ko-KR" sz="1600" dirty="0" smtClean="0"/>
              <a:t> -o </a:t>
            </a:r>
            <a:r>
              <a:rPr lang="en-US" altLang="ko-KR" sz="1600" dirty="0" err="1" smtClean="0">
                <a:solidFill>
                  <a:srgbClr val="0070C0"/>
                </a:solidFill>
              </a:rPr>
              <a:t>recERPfromOHP</a:t>
            </a:r>
            <a:r>
              <a:rPr lang="ko-KR" altLang="en-US" sz="1600" dirty="0" smtClean="0">
                <a:solidFill>
                  <a:srgbClr val="0070C0"/>
                </a:solidFill>
              </a:rPr>
              <a:t> </a:t>
            </a:r>
            <a:r>
              <a:rPr lang="en-US" altLang="ko-KR" sz="1600" dirty="0" smtClean="0"/>
              <a:t>-f 8 -n 1 -x 2 -y 2</a:t>
            </a:r>
          </a:p>
          <a:p>
            <a:endParaRPr lang="en-US" altLang="ko-KR" sz="1600" dirty="0"/>
          </a:p>
          <a:p>
            <a:r>
              <a:rPr lang="en-US" altLang="ko-KR" sz="1600" dirty="0" smtClean="0"/>
              <a:t>-x input bit-depth           -w, -h input width, height</a:t>
            </a:r>
          </a:p>
          <a:p>
            <a:r>
              <a:rPr lang="en-US" altLang="ko-KR" sz="1600" dirty="0" smtClean="0"/>
              <a:t>-y output bit-depth         -l, -m output width, height</a:t>
            </a:r>
          </a:p>
          <a:p>
            <a:r>
              <a:rPr lang="en-US" altLang="ko-KR" sz="1600" dirty="0" smtClean="0"/>
              <a:t>-n number of frames        -f   conversion format</a:t>
            </a:r>
            <a:endParaRPr lang="ko-KR" alt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200741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ERP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cxnSp>
        <p:nvCxnSpPr>
          <p:cNvPr id="24" name="Straight Arrow Connector 23"/>
          <p:cNvCxnSpPr>
            <a:stCxn id="4" idx="3"/>
          </p:cNvCxnSpPr>
          <p:nvPr/>
        </p:nvCxnSpPr>
        <p:spPr>
          <a:xfrm flipV="1">
            <a:off x="2591817" y="2419037"/>
            <a:ext cx="97207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20083" y="201597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7</a:t>
            </a:r>
            <a:endParaRPr lang="ko-KR" altLang="en-US" dirty="0"/>
          </a:p>
        </p:txBody>
      </p:sp>
      <p:cxnSp>
        <p:nvCxnSpPr>
          <p:cNvPr id="38" name="Straight Arrow Connector 37"/>
          <p:cNvCxnSpPr/>
          <p:nvPr/>
        </p:nvCxnSpPr>
        <p:spPr>
          <a:xfrm flipH="1">
            <a:off x="2620084" y="2839254"/>
            <a:ext cx="9438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69728" y="292897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8</a:t>
            </a:r>
            <a:endParaRPr lang="ko-KR" altLang="en-US" dirty="0"/>
          </a:p>
        </p:txBody>
      </p:sp>
      <p:pic>
        <p:nvPicPr>
          <p:cNvPr id="18" name="Picture 17" descr="PYUV - RTSP_1920x960.yu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354" y="1636849"/>
            <a:ext cx="3091877" cy="22261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57959" y="2353141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FF00"/>
                </a:solidFill>
              </a:rPr>
              <a:t>TSP</a:t>
            </a:r>
            <a:endParaRPr lang="ko-KR" altLang="en-US" dirty="0">
              <a:solidFill>
                <a:srgbClr val="FFFF00"/>
              </a:solidFill>
            </a:endParaRPr>
          </a:p>
        </p:txBody>
      </p:sp>
      <p:pic>
        <p:nvPicPr>
          <p:cNvPr id="12" name="Picture 11" descr="PYUV - CPP_SharkISP100_Q22_S256_H6_3840x1920.yuv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4" y="3322574"/>
            <a:ext cx="1724402" cy="1008112"/>
          </a:xfrm>
          <a:prstGeom prst="rect">
            <a:avLst/>
          </a:prstGeom>
        </p:spPr>
      </p:pic>
      <p:cxnSp>
        <p:nvCxnSpPr>
          <p:cNvPr id="13" name="Straight Arrow Connector 12"/>
          <p:cNvCxnSpPr>
            <a:endCxn id="12" idx="0"/>
          </p:cNvCxnSpPr>
          <p:nvPr/>
        </p:nvCxnSpPr>
        <p:spPr>
          <a:xfrm>
            <a:off x="1403685" y="3113638"/>
            <a:ext cx="0" cy="2089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892" y="321810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0</a:t>
            </a:r>
            <a:endParaRPr lang="ko-KR" altLang="en-US" dirty="0"/>
          </a:p>
        </p:txBody>
      </p:sp>
      <p:cxnSp>
        <p:nvCxnSpPr>
          <p:cNvPr id="15" name="Elbow Connector 14"/>
          <p:cNvCxnSpPr>
            <a:endCxn id="18" idx="2"/>
          </p:cNvCxnSpPr>
          <p:nvPr/>
        </p:nvCxnSpPr>
        <p:spPr>
          <a:xfrm>
            <a:off x="2265886" y="3826631"/>
            <a:ext cx="2848407" cy="36370"/>
          </a:xfrm>
          <a:prstGeom prst="bentConnector4">
            <a:avLst>
              <a:gd name="adj1" fmla="val 22863"/>
              <a:gd name="adj2" fmla="val 728540"/>
            </a:avLst>
          </a:prstGeom>
          <a:ln w="190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76079" y="3434042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-f 35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22537" y="3869644"/>
            <a:ext cx="1765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i="1" dirty="0" smtClean="0">
                <a:solidFill>
                  <a:srgbClr val="0070C0"/>
                </a:solidFill>
              </a:rPr>
              <a:t>Under implementation</a:t>
            </a:r>
            <a:endParaRPr lang="ko-KR" altLang="en-US" sz="12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72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Metrics supported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48064" y="1484784"/>
            <a:ext cx="26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23317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PSNR (</a:t>
            </a:r>
            <a:r>
              <a:rPr lang="en-US" altLang="ko-KR" dirty="0" err="1" smtClean="0"/>
              <a:t>YCbCr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S-PSNR </a:t>
            </a:r>
          </a:p>
          <a:p>
            <a:pPr lvl="1"/>
            <a:r>
              <a:rPr lang="en-US" altLang="ko-KR" dirty="0" smtClean="0"/>
              <a:t>“</a:t>
            </a:r>
            <a:r>
              <a:rPr lang="en-US" altLang="ko-KR" dirty="0">
                <a:hlinkClick r:id="rId2"/>
              </a:rPr>
              <a:t>A frame-work to evaluate omnidirectional video coding schemes, in Mixed and Augmented Reality</a:t>
            </a:r>
            <a:endParaRPr lang="en-US" altLang="ko-KR" dirty="0" smtClean="0"/>
          </a:p>
          <a:p>
            <a:r>
              <a:rPr lang="en-US" altLang="ko-KR" dirty="0" smtClean="0"/>
              <a:t>WS-PSNR (</a:t>
            </a:r>
            <a:r>
              <a:rPr lang="en-US" altLang="ko-KR" i="1" dirty="0" smtClean="0">
                <a:solidFill>
                  <a:srgbClr val="0070C0"/>
                </a:solidFill>
              </a:rPr>
              <a:t>up-dated by owner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>
                <a:hlinkClick r:id="rId3"/>
              </a:rPr>
              <a:t>m38551</a:t>
            </a:r>
            <a:r>
              <a:rPr lang="en-US" altLang="ko-KR" dirty="0" smtClean="0"/>
              <a:t>(Zhejiang </a:t>
            </a:r>
            <a:r>
              <a:rPr lang="en-US" altLang="ko-KR" dirty="0"/>
              <a:t>University ) </a:t>
            </a:r>
            <a:endParaRPr lang="en-US" altLang="ko-KR" dirty="0" smtClean="0"/>
          </a:p>
          <a:p>
            <a:r>
              <a:rPr lang="en-US" altLang="ko-KR" dirty="0" smtClean="0"/>
              <a:t>CPP-PSNR  </a:t>
            </a:r>
          </a:p>
          <a:p>
            <a:pPr lvl="1"/>
            <a:r>
              <a:rPr lang="en-US" altLang="ko-KR" dirty="0" smtClean="0"/>
              <a:t>V</a:t>
            </a:r>
            <a:r>
              <a:rPr lang="en-US" altLang="ko-KR" dirty="0"/>
              <a:t>. </a:t>
            </a:r>
            <a:r>
              <a:rPr lang="en-US" altLang="ko-KR" dirty="0" err="1"/>
              <a:t>Zakharchenko</a:t>
            </a:r>
            <a:r>
              <a:rPr lang="en-US" altLang="ko-KR" dirty="0"/>
              <a:t>, K.P. Choi, J.H. Park, Video quality metric for spherical  </a:t>
            </a:r>
            <a:r>
              <a:rPr lang="en-US" altLang="ko-KR" dirty="0" smtClean="0"/>
              <a:t> </a:t>
            </a:r>
            <a:r>
              <a:rPr lang="en-US" altLang="ko-KR" dirty="0"/>
              <a:t>panoramic video,  Optics and Photonics, SPIE, 9970, </a:t>
            </a:r>
            <a:r>
              <a:rPr lang="en-US" altLang="ko-KR" dirty="0" smtClean="0"/>
              <a:t>2016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621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ERP specific metrics</a:t>
            </a:r>
            <a:endParaRPr lang="ko-KR" altLang="en-US" dirty="0"/>
          </a:p>
        </p:txBody>
      </p:sp>
      <p:sp>
        <p:nvSpPr>
          <p:cNvPr id="11320" name="TextBox 11319"/>
          <p:cNvSpPr txBox="1"/>
          <p:nvPr/>
        </p:nvSpPr>
        <p:spPr>
          <a:xfrm>
            <a:off x="33139" y="3561205"/>
            <a:ext cx="914501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u="sng" dirty="0" smtClean="0"/>
              <a:t>S-PSNR</a:t>
            </a:r>
          </a:p>
          <a:p>
            <a:r>
              <a:rPr lang="en-US" altLang="ko-KR" sz="1400" dirty="0" smtClean="0"/>
              <a:t>360tools_metric -w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-h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/>
              <a:t> -o </a:t>
            </a:r>
            <a:r>
              <a:rPr lang="en-US" altLang="ko-KR" sz="14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 -r </a:t>
            </a:r>
            <a:r>
              <a:rPr lang="en-US" altLang="ko-KR" sz="1400" dirty="0" err="1" smtClean="0">
                <a:solidFill>
                  <a:srgbClr val="0070C0"/>
                </a:solidFill>
              </a:rPr>
              <a:t>recERPfromISP</a:t>
            </a:r>
            <a:r>
              <a:rPr lang="en-US" altLang="ko-KR" sz="1400" dirty="0" smtClean="0"/>
              <a:t> -l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-m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-f 1 –t 1 –q 2 -n 1 -x 1 –y 1 </a:t>
            </a:r>
            <a:r>
              <a:rPr lang="en-US" altLang="ko-KR" sz="1400" dirty="0" smtClean="0">
                <a:solidFill>
                  <a:srgbClr val="00B0F0"/>
                </a:solidFill>
              </a:rPr>
              <a:t>–s </a:t>
            </a:r>
            <a:r>
              <a:rPr lang="en-US" altLang="ko-KR" sz="1400" dirty="0" err="1" smtClean="0">
                <a:solidFill>
                  <a:srgbClr val="00B0F0"/>
                </a:solidFill>
              </a:rPr>
              <a:t>sphere_file</a:t>
            </a:r>
            <a:endParaRPr lang="en-US" altLang="ko-KR" sz="1400" dirty="0" smtClean="0">
              <a:solidFill>
                <a:srgbClr val="00B0F0"/>
              </a:solidFill>
            </a:endParaRPr>
          </a:p>
          <a:p>
            <a:r>
              <a:rPr lang="en-US" altLang="ko-KR" sz="1400" dirty="0" smtClean="0"/>
              <a:t>360tools_metric -w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-h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/>
              <a:t> -o </a:t>
            </a:r>
            <a:r>
              <a:rPr lang="en-US" altLang="ko-KR" sz="14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400" dirty="0" smtClean="0"/>
              <a:t>  -r </a:t>
            </a:r>
            <a:r>
              <a:rPr lang="en-US" altLang="ko-KR" sz="1400" dirty="0" err="1" smtClean="0">
                <a:solidFill>
                  <a:srgbClr val="00B050"/>
                </a:solidFill>
              </a:rPr>
              <a:t>recERPfromCMP</a:t>
            </a:r>
            <a:r>
              <a:rPr lang="ko-KR" altLang="en-US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-l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-m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-f 1 –t 1 –q 2 -n 1 -x 1 –y 1 </a:t>
            </a:r>
            <a:r>
              <a:rPr lang="en-US" altLang="ko-KR" sz="1400" dirty="0" smtClean="0">
                <a:solidFill>
                  <a:srgbClr val="00B0F0"/>
                </a:solidFill>
              </a:rPr>
              <a:t>–s </a:t>
            </a:r>
            <a:r>
              <a:rPr lang="en-US" altLang="ko-KR" sz="1400" dirty="0" err="1" smtClean="0">
                <a:solidFill>
                  <a:srgbClr val="00B0F0"/>
                </a:solidFill>
              </a:rPr>
              <a:t>sphere_file</a:t>
            </a:r>
            <a:endParaRPr lang="en-US" altLang="ko-KR" sz="1400" dirty="0" smtClean="0"/>
          </a:p>
          <a:p>
            <a:r>
              <a:rPr lang="en-US" altLang="ko-KR" sz="1400" u="sng" dirty="0" smtClean="0"/>
              <a:t>WS-PSNR</a:t>
            </a:r>
          </a:p>
          <a:p>
            <a:r>
              <a:rPr lang="en-US" altLang="ko-KR" sz="1400" dirty="0" smtClean="0"/>
              <a:t>360tools_metric -w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-h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/>
              <a:t> -o </a:t>
            </a:r>
            <a:r>
              <a:rPr lang="en-US" altLang="ko-KR" sz="14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400" dirty="0" smtClean="0"/>
              <a:t>  -r </a:t>
            </a:r>
            <a:r>
              <a:rPr lang="en-US" altLang="ko-KR" sz="1400" dirty="0" err="1" smtClean="0">
                <a:solidFill>
                  <a:srgbClr val="0070C0"/>
                </a:solidFill>
              </a:rPr>
              <a:t>recERPfromISP</a:t>
            </a:r>
            <a:r>
              <a:rPr lang="en-US" altLang="ko-KR" sz="1400" dirty="0" smtClean="0"/>
              <a:t> -l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-m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-f 1 –t 1 –q 3 -n 1 -x 1 –y 1</a:t>
            </a:r>
          </a:p>
          <a:p>
            <a:r>
              <a:rPr lang="en-US" altLang="ko-KR" sz="1400" dirty="0" smtClean="0"/>
              <a:t>360tools_metric -w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-h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/>
              <a:t> -o </a:t>
            </a:r>
            <a:r>
              <a:rPr lang="en-US" altLang="ko-KR" sz="1400" dirty="0" err="1" smtClean="0">
                <a:solidFill>
                  <a:srgbClr val="7030A0"/>
                </a:solidFill>
              </a:rPr>
              <a:t>origERP</a:t>
            </a:r>
            <a:r>
              <a:rPr lang="en-US" altLang="ko-KR" sz="1400" dirty="0" smtClean="0"/>
              <a:t>  -r </a:t>
            </a:r>
            <a:r>
              <a:rPr lang="en-US" altLang="ko-KR" sz="1400" dirty="0" err="1" smtClean="0">
                <a:solidFill>
                  <a:srgbClr val="00B050"/>
                </a:solidFill>
              </a:rPr>
              <a:t>recERPfromCMP</a:t>
            </a:r>
            <a:r>
              <a:rPr lang="ko-KR" altLang="en-US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-l </a:t>
            </a:r>
            <a:r>
              <a:rPr lang="en-US" altLang="ko-KR" sz="1400" dirty="0" smtClean="0">
                <a:solidFill>
                  <a:srgbClr val="7030A0"/>
                </a:solidFill>
              </a:rPr>
              <a:t>WI</a:t>
            </a:r>
            <a:r>
              <a:rPr lang="en-US" altLang="ko-KR" sz="1400" dirty="0" smtClean="0"/>
              <a:t> -m </a:t>
            </a:r>
            <a:r>
              <a:rPr lang="en-US" altLang="ko-KR" sz="1400" dirty="0" smtClean="0">
                <a:solidFill>
                  <a:srgbClr val="7030A0"/>
                </a:solidFill>
              </a:rPr>
              <a:t>HI</a:t>
            </a:r>
            <a:r>
              <a:rPr lang="en-US" altLang="ko-KR" sz="1400" dirty="0" smtClean="0">
                <a:solidFill>
                  <a:srgbClr val="0070C0"/>
                </a:solidFill>
              </a:rPr>
              <a:t> </a:t>
            </a:r>
            <a:r>
              <a:rPr lang="en-US" altLang="ko-KR" sz="1400" dirty="0" smtClean="0"/>
              <a:t>-f 1 –t 1 –q 3 -n 1 -x 1 –y 1</a:t>
            </a:r>
          </a:p>
          <a:p>
            <a:endParaRPr lang="en-US" altLang="ko-KR" sz="1400" dirty="0"/>
          </a:p>
          <a:p>
            <a:r>
              <a:rPr lang="en-US" altLang="ko-KR" sz="1400" dirty="0" smtClean="0"/>
              <a:t>-x </a:t>
            </a:r>
            <a:r>
              <a:rPr lang="en-US" altLang="ko-KR" sz="1400" dirty="0"/>
              <a:t>original/ reconstructed </a:t>
            </a:r>
            <a:r>
              <a:rPr lang="en-US" altLang="ko-KR" sz="1400" dirty="0" smtClean="0"/>
              <a:t>bit-depth -n number of frames   </a:t>
            </a:r>
          </a:p>
          <a:p>
            <a:r>
              <a:rPr lang="en-US" altLang="ko-KR" sz="1400" dirty="0" smtClean="0"/>
              <a:t>-q metric ID (1 PSNR, 2 S-PSNR, 3 WS-PSNR, 4 –CPP-PSNR)      </a:t>
            </a:r>
          </a:p>
          <a:p>
            <a:r>
              <a:rPr lang="en-US" altLang="ko-KR" sz="1400" dirty="0" smtClean="0"/>
              <a:t>-f , -t  input/output projection indication </a:t>
            </a:r>
            <a:r>
              <a:rPr lang="ru-RU" altLang="ko-KR" sz="1400" dirty="0" smtClean="0"/>
              <a:t>(1 – </a:t>
            </a:r>
            <a:r>
              <a:rPr lang="en-US" altLang="ko-KR" sz="1400" dirty="0" smtClean="0"/>
              <a:t>ERP, 2 – ISP, 3 –CMP)</a:t>
            </a:r>
          </a:p>
          <a:p>
            <a:r>
              <a:rPr lang="en-US" altLang="ko-KR" sz="1400" dirty="0" err="1" smtClean="0">
                <a:solidFill>
                  <a:srgbClr val="00B0F0"/>
                </a:solidFill>
              </a:rPr>
              <a:t>sphere_file</a:t>
            </a:r>
            <a:r>
              <a:rPr lang="en-US" altLang="ko-KR" sz="1400" dirty="0" smtClean="0"/>
              <a:t>=../app/360tools_metric/sphere_655362.txt</a:t>
            </a:r>
            <a:endParaRPr lang="ko-KR" alt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6763382" y="4149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18" name="Rectangle 17"/>
          <p:cNvSpPr/>
          <p:nvPr/>
        </p:nvSpPr>
        <p:spPr>
          <a:xfrm>
            <a:off x="1044748" y="2176049"/>
            <a:ext cx="1678313" cy="648072"/>
          </a:xfrm>
          <a:prstGeom prst="rect">
            <a:avLst/>
          </a:prstGeom>
          <a:solidFill>
            <a:srgbClr val="7030A0"/>
          </a:solidFill>
          <a:ln w="539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origERP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WI</a:t>
            </a:r>
            <a:r>
              <a:rPr lang="en-US" altLang="ko-KR" dirty="0" smtClean="0">
                <a:sym typeface="Symbol"/>
              </a:rPr>
              <a:t>HI 8b</a:t>
            </a:r>
            <a:endParaRPr lang="ko-KR" altLang="en-US" dirty="0"/>
          </a:p>
        </p:txBody>
      </p:sp>
      <p:sp>
        <p:nvSpPr>
          <p:cNvPr id="19" name="Rectangle 18"/>
          <p:cNvSpPr/>
          <p:nvPr/>
        </p:nvSpPr>
        <p:spPr>
          <a:xfrm>
            <a:off x="3372519" y="1776691"/>
            <a:ext cx="165365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origISP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WT</a:t>
            </a:r>
            <a:r>
              <a:rPr lang="en-US" altLang="ko-KR" dirty="0" smtClean="0">
                <a:sym typeface="Symbol"/>
              </a:rPr>
              <a:t>HT 10b</a:t>
            </a:r>
            <a:endParaRPr lang="ko-KR" alt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3369993" y="2561447"/>
            <a:ext cx="1656184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origCMP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WC</a:t>
            </a:r>
            <a:r>
              <a:rPr lang="en-US" altLang="ko-KR" dirty="0" smtClean="0">
                <a:sym typeface="Symbol"/>
              </a:rPr>
              <a:t>HC 10b</a:t>
            </a:r>
            <a:endParaRPr lang="ko-KR" altLang="en-US" dirty="0" smtClean="0"/>
          </a:p>
        </p:txBody>
      </p:sp>
      <p:sp>
        <p:nvSpPr>
          <p:cNvPr id="21" name="Rectangle 20"/>
          <p:cNvSpPr/>
          <p:nvPr/>
        </p:nvSpPr>
        <p:spPr>
          <a:xfrm>
            <a:off x="5724128" y="1776691"/>
            <a:ext cx="1823750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recERPfromISP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WI</a:t>
            </a:r>
            <a:r>
              <a:rPr lang="en-US" altLang="ko-KR" dirty="0" smtClean="0">
                <a:sym typeface="Symbol"/>
              </a:rPr>
              <a:t>HI</a:t>
            </a:r>
            <a:r>
              <a:rPr lang="ko-KR" altLang="en-US" dirty="0">
                <a:sym typeface="Symbol"/>
              </a:rPr>
              <a:t> </a:t>
            </a:r>
            <a:r>
              <a:rPr lang="en-US" altLang="ko-KR" dirty="0" smtClean="0">
                <a:sym typeface="Symbol"/>
              </a:rPr>
              <a:t>8b</a:t>
            </a:r>
            <a:endParaRPr lang="ko-KR" altLang="en-US" dirty="0" smtClean="0"/>
          </a:p>
        </p:txBody>
      </p:sp>
      <p:sp>
        <p:nvSpPr>
          <p:cNvPr id="22" name="Rectangle 21"/>
          <p:cNvSpPr/>
          <p:nvPr/>
        </p:nvSpPr>
        <p:spPr>
          <a:xfrm>
            <a:off x="5724128" y="2561447"/>
            <a:ext cx="1872208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/>
              <a:t>recERPfromCMP</a:t>
            </a:r>
            <a:endParaRPr lang="en-US" altLang="ko-KR" dirty="0" smtClean="0"/>
          </a:p>
          <a:p>
            <a:pPr algn="ctr"/>
            <a:r>
              <a:rPr lang="en-US" altLang="ko-KR" dirty="0" smtClean="0"/>
              <a:t>WI</a:t>
            </a:r>
            <a:r>
              <a:rPr lang="en-US" altLang="ko-KR" dirty="0" smtClean="0">
                <a:sym typeface="Symbol"/>
              </a:rPr>
              <a:t>HI</a:t>
            </a:r>
            <a:r>
              <a:rPr lang="ko-KR" altLang="en-US" dirty="0" smtClean="0">
                <a:sym typeface="Symbol"/>
              </a:rPr>
              <a:t> </a:t>
            </a:r>
            <a:r>
              <a:rPr lang="en-US" altLang="ko-KR" dirty="0" smtClean="0">
                <a:sym typeface="Symbol"/>
              </a:rPr>
              <a:t>8b</a:t>
            </a:r>
            <a:endParaRPr lang="ko-KR" altLang="en-US" dirty="0" smtClean="0"/>
          </a:p>
        </p:txBody>
      </p:sp>
      <p:cxnSp>
        <p:nvCxnSpPr>
          <p:cNvPr id="8" name="Elbow Connector 7"/>
          <p:cNvCxnSpPr>
            <a:stCxn id="18" idx="0"/>
            <a:endCxn id="21" idx="0"/>
          </p:cNvCxnSpPr>
          <p:nvPr/>
        </p:nvCxnSpPr>
        <p:spPr>
          <a:xfrm rot="5400000" flipH="1" flipV="1">
            <a:off x="4060275" y="-399679"/>
            <a:ext cx="399358" cy="4752098"/>
          </a:xfrm>
          <a:prstGeom prst="bentConnector3">
            <a:avLst>
              <a:gd name="adj1" fmla="val 157242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stCxn id="18" idx="2"/>
            <a:endCxn id="22" idx="2"/>
          </p:cNvCxnSpPr>
          <p:nvPr/>
        </p:nvCxnSpPr>
        <p:spPr>
          <a:xfrm rot="16200000" flipH="1">
            <a:off x="4079369" y="628656"/>
            <a:ext cx="385398" cy="4776327"/>
          </a:xfrm>
          <a:prstGeom prst="bentConnector3">
            <a:avLst>
              <a:gd name="adj1" fmla="val 159315"/>
            </a:avLst>
          </a:prstGeom>
          <a:ln w="25400">
            <a:solidFill>
              <a:srgbClr val="7030A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15816" y="1196752"/>
            <a:ext cx="2927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2) S-PSNR    3) WS-PSNR,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08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12720</TotalTime>
  <Words>3724</Words>
  <Application>Microsoft Office PowerPoint</Application>
  <PresentationFormat>On-screen Show (4:3)</PresentationFormat>
  <Paragraphs>1034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360tools usage &amp; results</vt:lpstr>
      <vt:lpstr>360tools SW location</vt:lpstr>
      <vt:lpstr>Projections supported</vt:lpstr>
      <vt:lpstr>Conversion to/from ISP</vt:lpstr>
      <vt:lpstr>Conversion to/from CMP</vt:lpstr>
      <vt:lpstr>Conversion to/from OHP</vt:lpstr>
      <vt:lpstr>Conversion to/from TSP</vt:lpstr>
      <vt:lpstr>Metrics supported</vt:lpstr>
      <vt:lpstr>ERP specific metrics</vt:lpstr>
      <vt:lpstr>Universal metric</vt:lpstr>
      <vt:lpstr>CPP-PSNR explanation</vt:lpstr>
      <vt:lpstr>Suggested JVET test #1</vt:lpstr>
      <vt:lpstr>Suggested JVET test #2</vt:lpstr>
      <vt:lpstr>Suggested JVET test #3</vt:lpstr>
      <vt:lpstr>Test#3 results summary</vt:lpstr>
      <vt:lpstr>Test w/o encoding</vt:lpstr>
      <vt:lpstr>How to generate test materials for Test#3</vt:lpstr>
      <vt:lpstr>Recommended sizes for ERP coding</vt:lpstr>
      <vt:lpstr>ERPCPPERPfromCPP (for Test#3)</vt:lpstr>
      <vt:lpstr>Recommended sizes for CMP coding</vt:lpstr>
      <vt:lpstr>CPPCMP100 (for Test#3)</vt:lpstr>
      <vt:lpstr>CMP75 (for Test#3)</vt:lpstr>
      <vt:lpstr>Recommended sizes for ISP coding</vt:lpstr>
      <vt:lpstr>CPPISP100 (for Test#3)</vt:lpstr>
      <vt:lpstr>CPPISP75 (for Test#3)</vt:lpstr>
      <vt:lpstr>Recommended sizes for OHP coding</vt:lpstr>
      <vt:lpstr>CPPOHP100 (for Test#3)</vt:lpstr>
      <vt:lpstr>CPPOHP75 (for Test#3)</vt:lpstr>
      <vt:lpstr>Recommended sizes for TSP coding</vt:lpstr>
      <vt:lpstr>ERPTSP25 (for Test#3)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사용자</dc:creator>
  <cp:lastModifiedBy>Windows 사용자</cp:lastModifiedBy>
  <cp:revision>75</cp:revision>
  <dcterms:created xsi:type="dcterms:W3CDTF">2016-08-04T02:14:48Z</dcterms:created>
  <dcterms:modified xsi:type="dcterms:W3CDTF">2016-10-12T10:20:43Z</dcterms:modified>
</cp:coreProperties>
</file>