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0"/>
  </p:notesMasterIdLst>
  <p:handoutMasterIdLst>
    <p:handoutMasterId r:id="rId11"/>
  </p:handoutMasterIdLst>
  <p:sldIdLst>
    <p:sldId id="256" r:id="rId2"/>
    <p:sldId id="267" r:id="rId3"/>
    <p:sldId id="266" r:id="rId4"/>
    <p:sldId id="272" r:id="rId5"/>
    <p:sldId id="269" r:id="rId6"/>
    <p:sldId id="271" r:id="rId7"/>
    <p:sldId id="273" r:id="rId8"/>
    <p:sldId id="265" r:id="rId9"/>
  </p:sldIdLst>
  <p:sldSz cx="9144000" cy="6858000" type="screen4x3"/>
  <p:notesSz cx="6858000" cy="9144000"/>
  <p:embeddedFontLst>
    <p:embeddedFont>
      <p:font typeface="맑은 고딕" panose="020B0503020000020004" pitchFamily="50" charset="-127"/>
      <p:regular r:id="rId12"/>
      <p:bold r:id="rId13"/>
    </p:embeddedFont>
    <p:embeddedFont>
      <p:font typeface="삼성긴고딕 Bold" panose="020B0600000101010101" charset="-127"/>
      <p:regular r:id="rId14"/>
    </p:embeddedFont>
    <p:embeddedFont>
      <p:font typeface="삼성긴고딕 Medium" panose="020B0600000101010101" charset="-127"/>
      <p:regular r:id="rId15"/>
    </p:embeddedFont>
  </p:embeddedFont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8A9D2"/>
    <a:srgbClr val="FFFF66"/>
    <a:srgbClr val="4F81BD"/>
    <a:srgbClr val="1051B7"/>
    <a:srgbClr val="EBF0F9"/>
    <a:srgbClr val="041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78" y="54"/>
      </p:cViewPr>
      <p:guideLst>
        <p:guide orient="horz" pos="2160"/>
        <p:guide pos="2880"/>
      </p:guideLst>
    </p:cSldViewPr>
  </p:slideViewPr>
  <p:notesTextViewPr>
    <p:cViewPr>
      <p:scale>
        <a:sx n="1" d="1"/>
        <a:sy n="1" d="1"/>
      </p:scale>
      <p:origin x="0" y="0"/>
    </p:cViewPr>
  </p:notesTextViewPr>
  <p:notesViewPr>
    <p:cSldViewPr>
      <p:cViewPr varScale="1">
        <p:scale>
          <a:sx n="86" d="100"/>
          <a:sy n="86" d="100"/>
        </p:scale>
        <p:origin x="-379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notesMaster" Target="notesMasters/notesMaster1.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D11F29-C7FE-4C10-B56E-458D2AEFAA82}" type="datetimeFigureOut">
              <a:rPr lang="ko-KR" altLang="en-US" smtClean="0"/>
              <a:t>2016-05-29</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88C2DE-0E87-4582-95E3-9C39973E7C81}" type="slidenum">
              <a:rPr lang="ko-KR" altLang="en-US" smtClean="0"/>
              <a:t>‹#›</a:t>
            </a:fld>
            <a:endParaRPr lang="ko-KR" altLang="en-US"/>
          </a:p>
        </p:txBody>
      </p:sp>
    </p:spTree>
    <p:extLst>
      <p:ext uri="{BB962C8B-B14F-4D97-AF65-F5344CB8AC3E}">
        <p14:creationId xmlns:p14="http://schemas.microsoft.com/office/powerpoint/2010/main" val="480939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39BA0D-1B65-4EC0-AA76-4BBC3B7409B9}" type="datetimeFigureOut">
              <a:rPr lang="ko-KR" altLang="en-US" smtClean="0"/>
              <a:t>2016-05-29</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4A93FB-ABC8-4DB8-AF76-B8DFE9B83B0C}" type="slidenum">
              <a:rPr lang="ko-KR" altLang="en-US" smtClean="0"/>
              <a:t>‹#›</a:t>
            </a:fld>
            <a:endParaRPr lang="ko-KR" altLang="en-US"/>
          </a:p>
        </p:txBody>
      </p:sp>
    </p:spTree>
    <p:extLst>
      <p:ext uri="{BB962C8B-B14F-4D97-AF65-F5344CB8AC3E}">
        <p14:creationId xmlns:p14="http://schemas.microsoft.com/office/powerpoint/2010/main" val="3088785414"/>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t>1</a:t>
            </a:fld>
            <a:endParaRPr lang="ko-KR" altLang="en-US"/>
          </a:p>
        </p:txBody>
      </p:sp>
    </p:spTree>
    <p:extLst>
      <p:ext uri="{BB962C8B-B14F-4D97-AF65-F5344CB8AC3E}">
        <p14:creationId xmlns:p14="http://schemas.microsoft.com/office/powerpoint/2010/main" val="6385296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부제목 2"/>
          <p:cNvSpPr>
            <a:spLocks noGrp="1"/>
          </p:cNvSpPr>
          <p:nvPr>
            <p:ph type="subTitle" idx="1" hasCustomPrompt="1"/>
          </p:nvPr>
        </p:nvSpPr>
        <p:spPr>
          <a:xfrm>
            <a:off x="5149205" y="5013176"/>
            <a:ext cx="1703928" cy="461665"/>
          </a:xfrm>
          <a:prstGeom prst="rect">
            <a:avLst/>
          </a:prstGeom>
          <a:noFill/>
        </p:spPr>
        <p:txBody>
          <a:bodyPr wrap="none" rtlCol="0">
            <a:spAutoFit/>
          </a:bodyPr>
          <a:lstStyle>
            <a:lvl1pPr marL="0" indent="0">
              <a:buNone/>
              <a:defRPr lang="ko-KR" altLang="en-US" sz="2400" b="0" dirty="0">
                <a:ln>
                  <a:solidFill>
                    <a:prstClr val="white">
                      <a:alpha val="0"/>
                    </a:prstClr>
                  </a:solidFill>
                </a:ln>
                <a:solidFill>
                  <a:prstClr val="white"/>
                </a:solidFill>
                <a:latin typeface="Arial" panose="020B0604020202020204" pitchFamily="34" charset="0"/>
                <a:ea typeface="+mn-ea"/>
                <a:cs typeface="Arial" panose="020B0604020202020204" pitchFamily="34" charset="0"/>
              </a:defRPr>
            </a:lvl1pPr>
          </a:lstStyle>
          <a:p>
            <a:pPr marL="0" lvl="0"/>
            <a:r>
              <a:rPr lang="en-US" altLang="ko-KR" dirty="0" smtClean="0"/>
              <a:t>2016.01.11</a:t>
            </a:r>
            <a:endParaRPr lang="ko-KR" altLang="en-US" dirty="0"/>
          </a:p>
        </p:txBody>
      </p:sp>
      <p:sp>
        <p:nvSpPr>
          <p:cNvPr id="2" name="제목 1"/>
          <p:cNvSpPr>
            <a:spLocks noGrp="1"/>
          </p:cNvSpPr>
          <p:nvPr>
            <p:ph type="ctrTitle" hasCustomPrompt="1"/>
          </p:nvPr>
        </p:nvSpPr>
        <p:spPr>
          <a:xfrm>
            <a:off x="1541304" y="2132856"/>
            <a:ext cx="6199048" cy="861659"/>
          </a:xfrm>
          <a:prstGeom prst="rect">
            <a:avLst/>
          </a:prstGeom>
          <a:noFill/>
        </p:spPr>
        <p:txBody>
          <a:bodyPr wrap="square" lIns="91324" tIns="45663" rIns="91324" bIns="45663" rtlCol="0">
            <a:spAutoFit/>
          </a:bodyPr>
          <a:lstStyle>
            <a:lvl1pPr algn="ctr">
              <a:defRPr lang="ko-KR" altLang="en-US" sz="4800" dirty="0">
                <a:ln>
                  <a:noFill/>
                </a:ln>
                <a:solidFill>
                  <a:schemeClr val="bg1"/>
                </a:solidFill>
                <a:effectLst/>
                <a:latin typeface="Arial" panose="020B0604020202020204" pitchFamily="34" charset="0"/>
                <a:ea typeface="삼성긴고딕 Bold" panose="020B0600000101010101" pitchFamily="50" charset="-127"/>
                <a:cs typeface="Arial" panose="020B0604020202020204" pitchFamily="34" charset="0"/>
              </a:defRPr>
            </a:lvl1pPr>
          </a:lstStyle>
          <a:p>
            <a:pPr marL="0" lvl="0" algn="l"/>
            <a:r>
              <a:rPr lang="en-US" altLang="ko-KR" dirty="0" smtClean="0"/>
              <a:t>Master Title</a:t>
            </a:r>
            <a:endParaRPr lang="ko-KR" altLang="en-US" dirty="0"/>
          </a:p>
        </p:txBody>
      </p:sp>
      <p:pic>
        <p:nvPicPr>
          <p:cNvPr id="58" name="Picture 13"/>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999809" y="260648"/>
            <a:ext cx="851042"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2" name="직선 연결선 61"/>
          <p:cNvCxnSpPr/>
          <p:nvPr userDrawn="1"/>
        </p:nvCxnSpPr>
        <p:spPr>
          <a:xfrm>
            <a:off x="5148064" y="5013176"/>
            <a:ext cx="3995936" cy="0"/>
          </a:xfrm>
          <a:prstGeom prst="line">
            <a:avLst/>
          </a:prstGeom>
          <a:ln w="31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21380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텍스트 개체 틀 2"/>
          <p:cNvSpPr>
            <a:spLocks noGrp="1"/>
          </p:cNvSpPr>
          <p:nvPr userDrawn="1">
            <p:ph type="body" idx="1" hasCustomPrompt="1"/>
          </p:nvPr>
        </p:nvSpPr>
        <p:spPr>
          <a:xfrm>
            <a:off x="1835696" y="1556792"/>
            <a:ext cx="7200800" cy="792088"/>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FontTx/>
              <a:buNone/>
              <a:defRPr kumimoji="1" lang="ko-KR" altLang="en-US" sz="3200" b="1" baseline="0" dirty="0" smtClean="0">
                <a:ln w="11430"/>
                <a:solidFill>
                  <a:schemeClr val="tx2">
                    <a:lumMod val="75000"/>
                  </a:schemeClr>
                </a:solidFill>
                <a:effectLst/>
                <a:latin typeface="Arial" panose="020B0604020202020204" pitchFamily="34" charset="0"/>
                <a:ea typeface="삼성긴고딕 Bold" panose="020B0600000101010101" pitchFamily="50"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smtClean="0"/>
              <a:t>Master Text</a:t>
            </a:r>
            <a:endParaRPr lang="ko-KR" altLang="en-US" dirty="0" smtClean="0"/>
          </a:p>
        </p:txBody>
      </p:sp>
      <p:sp>
        <p:nvSpPr>
          <p:cNvPr id="16" name="제목 1"/>
          <p:cNvSpPr>
            <a:spLocks noGrp="1"/>
          </p:cNvSpPr>
          <p:nvPr userDrawn="1">
            <p:ph type="title" hasCustomPrompt="1"/>
          </p:nvPr>
        </p:nvSpPr>
        <p:spPr>
          <a:xfrm>
            <a:off x="400000" y="0"/>
            <a:ext cx="7196336" cy="1362075"/>
          </a:xfrm>
          <a:prstGeom prst="rect">
            <a:avLst/>
          </a:prstGeom>
          <a:ln>
            <a:noFill/>
          </a:ln>
        </p:spPr>
        <p:txBody>
          <a:bodyPr vert="horz" lIns="91440" tIns="45720" rIns="91440" bIns="45720" rtlCol="0" anchor="ctr">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algn="l">
              <a:defRPr kumimoji="1" lang="ko-KR" altLang="en-US" sz="4400" b="1" spc="-180" baseline="0" dirty="0">
                <a:ln w="1143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stStyle>
          <a:p>
            <a:pPr marL="0" lvl="0" fontAlgn="base">
              <a:spcAft>
                <a:spcPct val="0"/>
              </a:spcAft>
            </a:pPr>
            <a:r>
              <a:rPr lang="en-US" altLang="ko-KR" dirty="0" smtClean="0"/>
              <a:t>Master Title</a:t>
            </a:r>
            <a:endParaRPr lang="ko-KR" altLang="en-US" dirty="0"/>
          </a:p>
        </p:txBody>
      </p:sp>
    </p:spTree>
    <p:extLst>
      <p:ext uri="{BB962C8B-B14F-4D97-AF65-F5344CB8AC3E}">
        <p14:creationId xmlns:p14="http://schemas.microsoft.com/office/powerpoint/2010/main" val="178956388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구역 머리글">
    <p:bg>
      <p:bgPr>
        <a:solidFill>
          <a:schemeClr val="bg1"/>
        </a:solidFill>
        <a:effectLst/>
      </p:bgPr>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r="969"/>
          <a:stretch/>
        </p:blipFill>
        <p:spPr>
          <a:xfrm>
            <a:off x="-1923" y="0"/>
            <a:ext cx="9145923" cy="6858000"/>
          </a:xfrm>
          <a:prstGeom prst="rect">
            <a:avLst/>
          </a:prstGeom>
        </p:spPr>
      </p:pic>
      <p:sp>
        <p:nvSpPr>
          <p:cNvPr id="28" name="제목 1"/>
          <p:cNvSpPr>
            <a:spLocks noGrp="1"/>
          </p:cNvSpPr>
          <p:nvPr>
            <p:ph type="title" hasCustomPrompt="1"/>
          </p:nvPr>
        </p:nvSpPr>
        <p:spPr>
          <a:xfrm>
            <a:off x="179512" y="107252"/>
            <a:ext cx="7704856" cy="529764"/>
          </a:xfrm>
          <a:prstGeom prst="rect">
            <a:avLst/>
          </a:prstGeom>
        </p:spPr>
        <p:txBody>
          <a:bodyPr vert="horz" lIns="91440" tIns="45720" rIns="91440" bIns="45720" rtlCol="0" anchor="ctr">
            <a:noAutofit/>
          </a:bodyPr>
          <a:lstStyle>
            <a:lvl1pPr algn="l">
              <a:defRPr kumimoji="0" lang="ko-KR" altLang="en-US" sz="2800" b="1" i="0" u="none" strike="noStrike" cap="none" spc="0" normalizeH="0" baseline="0" dirty="0">
                <a:ln>
                  <a:noFill/>
                </a:ln>
                <a:solidFill>
                  <a:sysClr val="window" lastClr="FFFFFF"/>
                </a:solidFill>
                <a:effectLst/>
                <a:uLnTx/>
                <a:uFillTx/>
                <a:latin typeface="Arial" panose="020B0604020202020204" pitchFamily="34" charset="0"/>
                <a:ea typeface="맑은 고딕"/>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smtClean="0"/>
              <a:t>Title </a:t>
            </a:r>
            <a:endParaRPr lang="ko-KR" altLang="en-US" dirty="0"/>
          </a:p>
        </p:txBody>
      </p:sp>
      <p:sp>
        <p:nvSpPr>
          <p:cNvPr id="26" name="내용 개체 틀 2"/>
          <p:cNvSpPr>
            <a:spLocks noGrp="1"/>
          </p:cNvSpPr>
          <p:nvPr>
            <p:ph idx="13" hasCustomPrompt="1"/>
          </p:nvPr>
        </p:nvSpPr>
        <p:spPr>
          <a:xfrm>
            <a:off x="188218" y="861095"/>
            <a:ext cx="8795320" cy="5544616"/>
          </a:xfrm>
          <a:prstGeom prst="rect">
            <a:avLst/>
          </a:prstGeom>
        </p:spPr>
        <p:txBody>
          <a:bodyPr/>
          <a:lstStyle>
            <a:lvl1pPr marL="265113" indent="-265113">
              <a:lnSpc>
                <a:spcPct val="160000"/>
              </a:lnSpc>
              <a:spcBef>
                <a:spcPts val="0"/>
              </a:spcBef>
              <a:buSzPct val="110000"/>
              <a:buFontTx/>
              <a:buBlip>
                <a:blip r:embed="rId3"/>
              </a:buBlip>
              <a:defRPr sz="1800" b="1">
                <a:latin typeface="Arial" panose="020B0604020202020204" pitchFamily="34" charset="0"/>
                <a:cs typeface="Arial" panose="020B0604020202020204" pitchFamily="34" charset="0"/>
              </a:defRPr>
            </a:lvl1pPr>
            <a:lvl2pPr marL="504825" indent="-200025">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smtClean="0"/>
              <a:t>Master Text</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p:txBody>
      </p:sp>
      <p:sp>
        <p:nvSpPr>
          <p:cNvPr id="8" name="TextBox 7"/>
          <p:cNvSpPr txBox="1"/>
          <p:nvPr userDrawn="1"/>
        </p:nvSpPr>
        <p:spPr>
          <a:xfrm>
            <a:off x="147652" y="6590810"/>
            <a:ext cx="3881438" cy="211203"/>
          </a:xfrm>
          <a:prstGeom prst="rect">
            <a:avLst/>
          </a:prstGeom>
          <a:noFill/>
          <a:ln>
            <a:noFill/>
          </a:ln>
        </p:spPr>
        <p:txBody>
          <a:bodyPr wrap="none" lIns="36000" tIns="36000" rIns="36000" bIns="36000" rtlCol="0">
            <a:spAutoFit/>
          </a:bodyPr>
          <a:lstStyle/>
          <a:p>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2016. Digital Media &amp; Communications R&amp;D</a:t>
            </a:r>
            <a:r>
              <a:rPr lang="en-US" altLang="ko-KR" sz="900" b="0" baseline="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All </a:t>
            </a:r>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rights reserved.</a:t>
            </a:r>
            <a:endParaRPr lang="ko-KR" altLang="en-US"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endParaRPr>
          </a:p>
        </p:txBody>
      </p:sp>
    </p:spTree>
    <p:extLst>
      <p:ext uri="{BB962C8B-B14F-4D97-AF65-F5344CB8AC3E}">
        <p14:creationId xmlns:p14="http://schemas.microsoft.com/office/powerpoint/2010/main" val="30161812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구역 머리글">
    <p:bg>
      <p:bgPr>
        <a:solidFill>
          <a:schemeClr val="bg1"/>
        </a:solidFill>
        <a:effectLst/>
      </p:bgPr>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b="89028"/>
          <a:stretch/>
        </p:blipFill>
        <p:spPr>
          <a:xfrm>
            <a:off x="-11447" y="0"/>
            <a:ext cx="9155448" cy="752475"/>
          </a:xfrm>
          <a:prstGeom prst="rect">
            <a:avLst/>
          </a:prstGeom>
        </p:spPr>
      </p:pic>
      <p:sp>
        <p:nvSpPr>
          <p:cNvPr id="28" name="제목 1"/>
          <p:cNvSpPr>
            <a:spLocks noGrp="1"/>
          </p:cNvSpPr>
          <p:nvPr>
            <p:ph type="title" hasCustomPrompt="1"/>
          </p:nvPr>
        </p:nvSpPr>
        <p:spPr>
          <a:xfrm>
            <a:off x="179512" y="107252"/>
            <a:ext cx="7704856" cy="529764"/>
          </a:xfrm>
          <a:prstGeom prst="rect">
            <a:avLst/>
          </a:prstGeom>
        </p:spPr>
        <p:txBody>
          <a:bodyPr vert="horz" lIns="91440" tIns="45720" rIns="91440" bIns="45720" rtlCol="0" anchor="ctr">
            <a:noAutofit/>
          </a:bodyPr>
          <a:lstStyle>
            <a:lvl1pPr algn="l">
              <a:defRPr kumimoji="0" lang="ko-KR" altLang="en-US" sz="2800" b="1" i="0" u="none" strike="noStrike" cap="none" spc="0" normalizeH="0" baseline="0" dirty="0">
                <a:ln>
                  <a:noFill/>
                </a:ln>
                <a:solidFill>
                  <a:sysClr val="window" lastClr="FFFFFF"/>
                </a:solidFill>
                <a:effectLst/>
                <a:uLnTx/>
                <a:uFillTx/>
                <a:latin typeface="Arial" panose="020B0604020202020204" pitchFamily="34" charset="0"/>
                <a:ea typeface="맑은 고딕"/>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smtClean="0"/>
              <a:t>Title</a:t>
            </a:r>
            <a:endParaRPr lang="ko-KR" altLang="en-US" dirty="0"/>
          </a:p>
        </p:txBody>
      </p:sp>
      <p:sp>
        <p:nvSpPr>
          <p:cNvPr id="26" name="내용 개체 틀 2"/>
          <p:cNvSpPr>
            <a:spLocks noGrp="1"/>
          </p:cNvSpPr>
          <p:nvPr>
            <p:ph idx="13" hasCustomPrompt="1"/>
          </p:nvPr>
        </p:nvSpPr>
        <p:spPr>
          <a:xfrm>
            <a:off x="188218" y="861095"/>
            <a:ext cx="8795320" cy="5544616"/>
          </a:xfrm>
          <a:prstGeom prst="rect">
            <a:avLst/>
          </a:prstGeom>
        </p:spPr>
        <p:txBody>
          <a:bodyPr/>
          <a:lstStyle>
            <a:lvl1pPr marL="265113" indent="-265113">
              <a:lnSpc>
                <a:spcPct val="160000"/>
              </a:lnSpc>
              <a:spcBef>
                <a:spcPts val="0"/>
              </a:spcBef>
              <a:buSzPct val="110000"/>
              <a:buFontTx/>
              <a:buBlip>
                <a:blip r:embed="rId3"/>
              </a:buBlip>
              <a:defRPr sz="1800" b="1">
                <a:latin typeface="Arial" panose="020B0604020202020204" pitchFamily="34" charset="0"/>
                <a:cs typeface="Arial" panose="020B0604020202020204" pitchFamily="34" charset="0"/>
              </a:defRPr>
            </a:lvl1pPr>
            <a:lvl2pPr marL="504825" indent="-200025">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smtClean="0"/>
              <a:t>Master Text</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p:txBody>
      </p:sp>
      <p:sp>
        <p:nvSpPr>
          <p:cNvPr id="7" name="TextBox 6"/>
          <p:cNvSpPr txBox="1"/>
          <p:nvPr userDrawn="1"/>
        </p:nvSpPr>
        <p:spPr>
          <a:xfrm>
            <a:off x="147652" y="6590810"/>
            <a:ext cx="3881438" cy="211203"/>
          </a:xfrm>
          <a:prstGeom prst="rect">
            <a:avLst/>
          </a:prstGeom>
          <a:noFill/>
          <a:ln>
            <a:noFill/>
          </a:ln>
        </p:spPr>
        <p:txBody>
          <a:bodyPr wrap="none" lIns="36000" tIns="36000" rIns="36000" bIns="36000" rtlCol="0">
            <a:spAutoFit/>
          </a:bodyPr>
          <a:lstStyle/>
          <a:p>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2016. Digital Media &amp; Communications R&amp;D</a:t>
            </a:r>
            <a:r>
              <a:rPr lang="en-US" altLang="ko-KR" sz="900" b="0" baseline="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All </a:t>
            </a:r>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rights reserved.</a:t>
            </a:r>
            <a:endParaRPr lang="ko-KR" altLang="en-US"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endParaRPr>
          </a:p>
        </p:txBody>
      </p:sp>
    </p:spTree>
    <p:extLst>
      <p:ext uri="{BB962C8B-B14F-4D97-AF65-F5344CB8AC3E}">
        <p14:creationId xmlns:p14="http://schemas.microsoft.com/office/powerpoint/2010/main" val="21562541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57200" y="2646040"/>
            <a:ext cx="8229600" cy="1143000"/>
          </a:xfrm>
          <a:prstGeom prst="rect">
            <a:avLst/>
          </a:prstGeom>
        </p:spPr>
        <p:txBody>
          <a:bodyPr/>
          <a:lstStyle>
            <a:lvl1pPr>
              <a:defRPr sz="80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altLang="ko-KR" dirty="0" smtClean="0"/>
              <a:t>Thank You</a:t>
            </a:r>
            <a:endParaRPr lang="ko-KR" altLang="en-US" dirty="0"/>
          </a:p>
        </p:txBody>
      </p:sp>
      <p:sp>
        <p:nvSpPr>
          <p:cNvPr id="5" name="TextBox 4"/>
          <p:cNvSpPr txBox="1"/>
          <p:nvPr userDrawn="1"/>
        </p:nvSpPr>
        <p:spPr>
          <a:xfrm>
            <a:off x="2583100" y="6433509"/>
            <a:ext cx="3881438" cy="211203"/>
          </a:xfrm>
          <a:prstGeom prst="rect">
            <a:avLst/>
          </a:prstGeom>
          <a:noFill/>
          <a:ln>
            <a:noFill/>
          </a:ln>
        </p:spPr>
        <p:txBody>
          <a:bodyPr wrap="none" lIns="36000" tIns="36000" rIns="36000" bIns="36000" rtlCol="0">
            <a:spAutoFit/>
          </a:bodyPr>
          <a:lstStyle/>
          <a:p>
            <a:r>
              <a:rPr lang="en-US" altLang="ko-KR" sz="900" b="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2016. Digital Media &amp; Communications R&amp;D</a:t>
            </a:r>
            <a:r>
              <a:rPr lang="en-US" altLang="ko-KR" sz="900" b="0" baseline="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All rights reserved.</a:t>
            </a:r>
            <a:endParaRPr lang="ko-KR" altLang="en-US" sz="900" b="0" dirty="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endParaRPr>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139952" y="6165304"/>
            <a:ext cx="934109" cy="15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52730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898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Lst>
  <p:transition>
    <p:fade/>
  </p:transition>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부제목 2"/>
          <p:cNvSpPr>
            <a:spLocks noGrp="1"/>
          </p:cNvSpPr>
          <p:nvPr>
            <p:ph type="subTitle" idx="1"/>
          </p:nvPr>
        </p:nvSpPr>
        <p:spPr>
          <a:xfrm>
            <a:off x="5091539" y="4581128"/>
            <a:ext cx="1896673" cy="430887"/>
          </a:xfrm>
        </p:spPr>
        <p:txBody>
          <a:bodyPr/>
          <a:lstStyle/>
          <a:p>
            <a:pPr marL="0" indent="0">
              <a:buNone/>
            </a:pPr>
            <a:r>
              <a:rPr lang="en-US" altLang="ko-KR" sz="2200" dirty="0" smtClean="0"/>
              <a:t>May 29, 2016</a:t>
            </a:r>
            <a:endParaRPr lang="en-US" altLang="ko-KR" sz="2200" dirty="0"/>
          </a:p>
        </p:txBody>
      </p:sp>
      <p:sp>
        <p:nvSpPr>
          <p:cNvPr id="2" name="제목 1"/>
          <p:cNvSpPr>
            <a:spLocks noGrp="1"/>
          </p:cNvSpPr>
          <p:nvPr>
            <p:ph type="ctrTitle"/>
          </p:nvPr>
        </p:nvSpPr>
        <p:spPr>
          <a:xfrm>
            <a:off x="1522881" y="2241561"/>
            <a:ext cx="7657631" cy="953992"/>
          </a:xfrm>
        </p:spPr>
        <p:txBody>
          <a:bodyPr/>
          <a:lstStyle/>
          <a:p>
            <a:pPr algn="l"/>
            <a:r>
              <a:rPr lang="en-US" altLang="ko-KR" sz="2800" b="1" dirty="0"/>
              <a:t>Test sequence formats for virtual reality video </a:t>
            </a:r>
            <a:r>
              <a:rPr lang="en-US" altLang="ko-KR" sz="2800" b="1" dirty="0" smtClean="0"/>
              <a:t>coding </a:t>
            </a:r>
            <a:r>
              <a:rPr lang="en-CA" altLang="ko-KR" sz="2800" b="1" dirty="0" smtClean="0"/>
              <a:t>(</a:t>
            </a:r>
            <a:r>
              <a:rPr lang="en-US" altLang="ko-KR" sz="2800" b="1" dirty="0" smtClean="0"/>
              <a:t>JVET-C0050)</a:t>
            </a:r>
            <a:endParaRPr lang="ko-KR" altLang="en-US" sz="2800" b="1" dirty="0">
              <a:effectLst>
                <a:outerShdw blurRad="38100" dist="38100" dir="2700000" algn="tl">
                  <a:srgbClr val="000000">
                    <a:alpha val="43137"/>
                  </a:srgbClr>
                </a:outerShdw>
              </a:effectLst>
            </a:endParaRPr>
          </a:p>
        </p:txBody>
      </p:sp>
      <p:sp>
        <p:nvSpPr>
          <p:cNvPr id="4" name="직사각형 3"/>
          <p:cNvSpPr/>
          <p:nvPr/>
        </p:nvSpPr>
        <p:spPr>
          <a:xfrm>
            <a:off x="1619672" y="1605096"/>
            <a:ext cx="5870748" cy="442035"/>
          </a:xfrm>
          <a:prstGeom prst="rect">
            <a:avLst/>
          </a:prstGeom>
        </p:spPr>
        <p:txBody>
          <a:bodyPr wrap="square" lIns="36000" tIns="36000" rIns="36000" bIns="36000">
            <a:spAutoFit/>
          </a:bodyPr>
          <a:lstStyle/>
          <a:p>
            <a:r>
              <a:rPr lang="en-US" altLang="ko-KR" sz="2400" dirty="0">
                <a:solidFill>
                  <a:prstClr val="white"/>
                </a:solidFill>
                <a:latin typeface="Arial" panose="020B0604020202020204" pitchFamily="34" charset="0"/>
                <a:ea typeface="삼성긴고딕 Medium" panose="020B0600000101010101" pitchFamily="50" charset="-127"/>
                <a:cs typeface="Arial" panose="020B0604020202020204" pitchFamily="34" charset="0"/>
              </a:rPr>
              <a:t>Joint Video Exploration Team (JVET)</a:t>
            </a:r>
          </a:p>
        </p:txBody>
      </p:sp>
      <p:sp>
        <p:nvSpPr>
          <p:cNvPr id="5" name="부제목 2"/>
          <p:cNvSpPr txBox="1">
            <a:spLocks/>
          </p:cNvSpPr>
          <p:nvPr/>
        </p:nvSpPr>
        <p:spPr>
          <a:xfrm>
            <a:off x="5076057" y="5085184"/>
            <a:ext cx="4608511" cy="1077218"/>
          </a:xfrm>
          <a:prstGeom prst="rect">
            <a:avLst/>
          </a:prstGeom>
          <a:noFill/>
        </p:spPr>
        <p:txBody>
          <a:bodyPr wrap="square" rtlCol="0">
            <a:spAutoFit/>
          </a:bodyPr>
          <a:lstStyle>
            <a:lvl1pPr marL="0" indent="0" algn="l" defTabSz="914400" rtl="0" eaLnBrk="1" latinLnBrk="1" hangingPunct="1">
              <a:spcBef>
                <a:spcPct val="20000"/>
              </a:spcBef>
              <a:buFont typeface="Arial" panose="020B0604020202020204" pitchFamily="34" charset="0"/>
              <a:buNone/>
              <a:defRPr lang="ko-KR" altLang="en-US" sz="2000" b="0" kern="1200" dirty="0">
                <a:ln>
                  <a:solidFill>
                    <a:prstClr val="white">
                      <a:alpha val="0"/>
                    </a:prstClr>
                  </a:solidFill>
                </a:ln>
                <a:solidFill>
                  <a:prstClr val="white"/>
                </a:solidFill>
                <a:latin typeface="+mn-ea"/>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dirty="0" smtClean="0">
                <a:latin typeface="Arial" panose="020B0604020202020204" pitchFamily="34" charset="0"/>
                <a:cs typeface="Arial" panose="020B0604020202020204" pitchFamily="34" charset="0"/>
              </a:rPr>
              <a:t>DMC R&amp;D Center </a:t>
            </a:r>
            <a:endParaRPr lang="en-US" altLang="ko-KR" dirty="0">
              <a:latin typeface="Arial" panose="020B0604020202020204" pitchFamily="34" charset="0"/>
              <a:cs typeface="Arial" panose="020B0604020202020204" pitchFamily="34" charset="0"/>
            </a:endParaRPr>
          </a:p>
          <a:p>
            <a:r>
              <a:rPr lang="en-US" altLang="ko-KR" dirty="0">
                <a:latin typeface="Arial" panose="020B0604020202020204" pitchFamily="34" charset="0"/>
                <a:cs typeface="Arial" panose="020B0604020202020204" pitchFamily="34" charset="0"/>
              </a:rPr>
              <a:t>Kwang </a:t>
            </a:r>
            <a:r>
              <a:rPr lang="en-US" altLang="ko-KR" dirty="0" err="1">
                <a:latin typeface="Arial" panose="020B0604020202020204" pitchFamily="34" charset="0"/>
                <a:cs typeface="Arial" panose="020B0604020202020204" pitchFamily="34" charset="0"/>
              </a:rPr>
              <a:t>Pyo</a:t>
            </a:r>
            <a:r>
              <a:rPr lang="en-US" altLang="ko-KR" dirty="0">
                <a:latin typeface="Arial" panose="020B0604020202020204" pitchFamily="34" charset="0"/>
                <a:cs typeface="Arial" panose="020B0604020202020204" pitchFamily="34" charset="0"/>
              </a:rPr>
              <a:t> </a:t>
            </a:r>
            <a:r>
              <a:rPr lang="en-US" altLang="ko-KR" dirty="0" smtClean="0">
                <a:latin typeface="Arial" panose="020B0604020202020204" pitchFamily="34" charset="0"/>
                <a:cs typeface="Arial" panose="020B0604020202020204" pitchFamily="34" charset="0"/>
              </a:rPr>
              <a:t>Choi, Z. </a:t>
            </a:r>
            <a:r>
              <a:rPr lang="en-US" altLang="ko-KR" dirty="0" err="1" smtClean="0">
                <a:latin typeface="Arial" panose="020B0604020202020204" pitchFamily="34" charset="0"/>
                <a:cs typeface="Arial" panose="020B0604020202020204" pitchFamily="34" charset="0"/>
              </a:rPr>
              <a:t>Vladyslav</a:t>
            </a:r>
            <a:r>
              <a:rPr lang="en-US" altLang="ko-KR" dirty="0" smtClean="0">
                <a:latin typeface="Arial" panose="020B0604020202020204" pitchFamily="34" charset="0"/>
                <a:cs typeface="Arial" panose="020B0604020202020204" pitchFamily="34" charset="0"/>
              </a:rPr>
              <a:t>, </a:t>
            </a:r>
            <a:br>
              <a:rPr lang="en-US" altLang="ko-KR" dirty="0" smtClean="0">
                <a:latin typeface="Arial" panose="020B0604020202020204" pitchFamily="34" charset="0"/>
                <a:cs typeface="Arial" panose="020B0604020202020204" pitchFamily="34" charset="0"/>
              </a:rPr>
            </a:br>
            <a:r>
              <a:rPr lang="en-US" altLang="ko-KR" dirty="0" smtClean="0">
                <a:latin typeface="Arial" panose="020B0604020202020204" pitchFamily="34" charset="0"/>
                <a:cs typeface="Arial" panose="020B0604020202020204" pitchFamily="34" charset="0"/>
              </a:rPr>
              <a:t>M. Choi, E. </a:t>
            </a:r>
            <a:r>
              <a:rPr lang="en-US" altLang="ko-KR" dirty="0" err="1" smtClean="0">
                <a:latin typeface="Arial" panose="020B0604020202020204" pitchFamily="34" charset="0"/>
                <a:cs typeface="Arial" panose="020B0604020202020204" pitchFamily="34" charset="0"/>
              </a:rPr>
              <a:t>Alshina</a:t>
            </a:r>
            <a:r>
              <a:rPr lang="en-US" altLang="ko-KR" u="sng" dirty="0" smtClean="0">
                <a:latin typeface="Arial" panose="020B0604020202020204" pitchFamily="34" charset="0"/>
                <a:cs typeface="Arial" panose="020B0604020202020204" pitchFamily="34" charset="0"/>
              </a:rPr>
              <a:t> </a:t>
            </a:r>
            <a:endParaRPr lang="en-US" altLang="ko-KR" dirty="0">
              <a:latin typeface="Arial" panose="020B0604020202020204" pitchFamily="34" charset="0"/>
              <a:cs typeface="Arial" panose="020B0604020202020204" pitchFamily="34" charset="0"/>
            </a:endParaRPr>
          </a:p>
        </p:txBody>
      </p:sp>
      <p:cxnSp>
        <p:nvCxnSpPr>
          <p:cNvPr id="6" name="직선 연결선 5"/>
          <p:cNvCxnSpPr/>
          <p:nvPr/>
        </p:nvCxnSpPr>
        <p:spPr>
          <a:xfrm>
            <a:off x="1558216" y="2060848"/>
            <a:ext cx="7585784" cy="0"/>
          </a:xfrm>
          <a:prstGeom prst="line">
            <a:avLst/>
          </a:prstGeom>
          <a:ln w="31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62940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Introduction</a:t>
            </a:r>
            <a:endParaRPr lang="ko-KR" altLang="en-US" dirty="0"/>
          </a:p>
        </p:txBody>
      </p:sp>
      <p:sp>
        <p:nvSpPr>
          <p:cNvPr id="6" name="내용 개체 틀 5"/>
          <p:cNvSpPr>
            <a:spLocks noGrp="1"/>
          </p:cNvSpPr>
          <p:nvPr>
            <p:ph idx="13"/>
          </p:nvPr>
        </p:nvSpPr>
        <p:spPr/>
        <p:txBody>
          <a:bodyPr/>
          <a:lstStyle/>
          <a:p>
            <a:r>
              <a:rPr lang="en-US" altLang="ko-KR" dirty="0" smtClean="0"/>
              <a:t>Requirements </a:t>
            </a:r>
            <a:r>
              <a:rPr lang="en-US" altLang="ko-KR" dirty="0"/>
              <a:t>for VR in future video coding </a:t>
            </a:r>
            <a:r>
              <a:rPr lang="en-US" altLang="ko-KR" dirty="0" smtClean="0"/>
              <a:t>was approved in last meeting.</a:t>
            </a:r>
          </a:p>
          <a:p>
            <a:r>
              <a:rPr lang="en-US" altLang="ko-KR" dirty="0" smtClean="0"/>
              <a:t>Several VR sequences are suggested in this meeting</a:t>
            </a:r>
          </a:p>
          <a:p>
            <a:r>
              <a:rPr lang="en-CA" altLang="ko-KR" dirty="0"/>
              <a:t>In this proposal, we propose to use test sequences in 3-types of VR video formats, known as </a:t>
            </a:r>
            <a:r>
              <a:rPr lang="en-CA" altLang="ko-KR" dirty="0" err="1"/>
              <a:t>equirectangular</a:t>
            </a:r>
            <a:r>
              <a:rPr lang="en-CA" altLang="ko-KR" dirty="0"/>
              <a:t>, cubic, and icosahedron </a:t>
            </a:r>
            <a:endParaRPr lang="en-US" altLang="ko-KR" dirty="0" smtClean="0"/>
          </a:p>
          <a:p>
            <a:endParaRPr lang="en-US" altLang="ko-KR" dirty="0" smtClean="0"/>
          </a:p>
          <a:p>
            <a:pPr lvl="2"/>
            <a:endParaRPr lang="en-US" altLang="ko-KR" dirty="0"/>
          </a:p>
          <a:p>
            <a:pPr lvl="1"/>
            <a:endParaRPr lang="ko-KR" altLang="en-US" dirty="0"/>
          </a:p>
          <a:p>
            <a:endParaRPr lang="ko-KR" altLang="en-US" dirty="0"/>
          </a:p>
        </p:txBody>
      </p:sp>
    </p:spTree>
    <p:extLst>
      <p:ext uri="{BB962C8B-B14F-4D97-AF65-F5344CB8AC3E}">
        <p14:creationId xmlns:p14="http://schemas.microsoft.com/office/powerpoint/2010/main" val="422774293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a:t>Representation of 360-degree VR video</a:t>
            </a:r>
            <a:endParaRPr lang="ko-KR" altLang="en-US" dirty="0"/>
          </a:p>
        </p:txBody>
      </p:sp>
      <p:sp>
        <p:nvSpPr>
          <p:cNvPr id="6" name="내용 개체 틀 5"/>
          <p:cNvSpPr>
            <a:spLocks noGrp="1"/>
          </p:cNvSpPr>
          <p:nvPr>
            <p:ph idx="13"/>
          </p:nvPr>
        </p:nvSpPr>
        <p:spPr/>
        <p:txBody>
          <a:bodyPr/>
          <a:lstStyle/>
          <a:p>
            <a:r>
              <a:rPr lang="en-US" altLang="ko-KR" dirty="0" err="1"/>
              <a:t>Equirectangular</a:t>
            </a:r>
            <a:r>
              <a:rPr lang="en-US" altLang="ko-KR" dirty="0"/>
              <a:t> projection (ERP</a:t>
            </a:r>
            <a:r>
              <a:rPr lang="en-US" altLang="ko-KR" dirty="0" smtClean="0"/>
              <a:t>)</a:t>
            </a:r>
          </a:p>
          <a:p>
            <a:pPr lvl="1"/>
            <a:r>
              <a:rPr lang="en-US" altLang="ko-KR" dirty="0" smtClean="0"/>
              <a:t>ERP is the most commonly used projection method for 360 degree video</a:t>
            </a:r>
          </a:p>
          <a:p>
            <a:pPr lvl="1"/>
            <a:r>
              <a:rPr lang="en-US" altLang="ko-KR" dirty="0" smtClean="0"/>
              <a:t>ERP is </a:t>
            </a:r>
            <a:r>
              <a:rPr lang="en-US" altLang="ko-KR" dirty="0"/>
              <a:t>similar to a solution used in cartography to describe earth surface in a rectangular format on a plane</a:t>
            </a:r>
            <a:r>
              <a:rPr lang="en-US" altLang="ko-KR" dirty="0" smtClean="0"/>
              <a:t>.</a:t>
            </a:r>
          </a:p>
          <a:p>
            <a:pPr lvl="1"/>
            <a:r>
              <a:rPr lang="en-US" altLang="ko-KR" dirty="0"/>
              <a:t>S</a:t>
            </a:r>
            <a:r>
              <a:rPr lang="en-US" altLang="ko-KR" dirty="0" smtClean="0"/>
              <a:t>imple transformation process but extended area compared to area of sphere</a:t>
            </a:r>
          </a:p>
          <a:p>
            <a:pPr lvl="1"/>
            <a:r>
              <a:rPr lang="en-US" altLang="ko-KR" dirty="0"/>
              <a:t>D</a:t>
            </a:r>
            <a:r>
              <a:rPr lang="en-US" altLang="ko-KR" dirty="0" smtClean="0"/>
              <a:t>ifferent </a:t>
            </a:r>
            <a:r>
              <a:rPr lang="en-US" altLang="ko-KR" dirty="0"/>
              <a:t>latitude lines have different stretching due to transformation </a:t>
            </a:r>
            <a:r>
              <a:rPr lang="en-US" altLang="ko-KR" dirty="0" smtClean="0"/>
              <a:t>process</a:t>
            </a:r>
          </a:p>
          <a:p>
            <a:pPr lvl="1"/>
            <a:r>
              <a:rPr lang="en-US" altLang="ko-KR" dirty="0" smtClean="0"/>
              <a:t>Different distortion depending on position</a:t>
            </a:r>
          </a:p>
          <a:p>
            <a:pPr marL="304800" lvl="1" indent="0">
              <a:buNone/>
            </a:pPr>
            <a:endParaRPr lang="ko-KR" altLang="en-US" dirty="0"/>
          </a:p>
        </p:txBody>
      </p:sp>
      <p:pic>
        <p:nvPicPr>
          <p:cNvPr id="3" name="그림 2"/>
          <p:cNvPicPr>
            <a:picLocks noChangeAspect="1"/>
          </p:cNvPicPr>
          <p:nvPr/>
        </p:nvPicPr>
        <p:blipFill>
          <a:blip r:embed="rId2"/>
          <a:stretch>
            <a:fillRect/>
          </a:stretch>
        </p:blipFill>
        <p:spPr>
          <a:xfrm>
            <a:off x="611560" y="4231162"/>
            <a:ext cx="7272808" cy="2177823"/>
          </a:xfrm>
          <a:prstGeom prst="rect">
            <a:avLst/>
          </a:prstGeom>
        </p:spPr>
      </p:pic>
    </p:spTree>
    <p:extLst>
      <p:ext uri="{BB962C8B-B14F-4D97-AF65-F5344CB8AC3E}">
        <p14:creationId xmlns:p14="http://schemas.microsoft.com/office/powerpoint/2010/main" val="138729795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a:t>Representation of 360-degree VR video</a:t>
            </a:r>
            <a:endParaRPr lang="ko-KR" altLang="en-US" dirty="0"/>
          </a:p>
        </p:txBody>
      </p:sp>
      <p:sp>
        <p:nvSpPr>
          <p:cNvPr id="6" name="내용 개체 틀 5"/>
          <p:cNvSpPr>
            <a:spLocks noGrp="1"/>
          </p:cNvSpPr>
          <p:nvPr>
            <p:ph idx="13"/>
          </p:nvPr>
        </p:nvSpPr>
        <p:spPr/>
        <p:txBody>
          <a:bodyPr/>
          <a:lstStyle/>
          <a:p>
            <a:r>
              <a:rPr lang="en-US" altLang="ko-KR" dirty="0" smtClean="0"/>
              <a:t>Platonic solid projection (PSP)</a:t>
            </a:r>
          </a:p>
          <a:p>
            <a:pPr lvl="1"/>
            <a:r>
              <a:rPr lang="en-US" altLang="ko-KR" dirty="0" smtClean="0"/>
              <a:t>Recently, the use of platonic solid projection formats has been studied.</a:t>
            </a:r>
          </a:p>
          <a:p>
            <a:pPr lvl="1"/>
            <a:r>
              <a:rPr lang="en-US" altLang="ko-KR" dirty="0"/>
              <a:t>Platonic solid is a convex polyhedron that is constructed of regular polygonal faces, which means that in every vertex the same number of equal polygons meet.</a:t>
            </a:r>
            <a:endParaRPr lang="ko-KR" altLang="en-US" dirty="0"/>
          </a:p>
        </p:txBody>
      </p:sp>
      <p:pic>
        <p:nvPicPr>
          <p:cNvPr id="7" name="그림 6"/>
          <p:cNvPicPr>
            <a:picLocks noChangeAspect="1"/>
          </p:cNvPicPr>
          <p:nvPr/>
        </p:nvPicPr>
        <p:blipFill>
          <a:blip r:embed="rId2"/>
          <a:stretch>
            <a:fillRect/>
          </a:stretch>
        </p:blipFill>
        <p:spPr>
          <a:xfrm>
            <a:off x="2051720" y="2484933"/>
            <a:ext cx="4752528" cy="4328443"/>
          </a:xfrm>
          <a:prstGeom prst="rect">
            <a:avLst/>
          </a:prstGeom>
        </p:spPr>
      </p:pic>
    </p:spTree>
    <p:extLst>
      <p:ext uri="{BB962C8B-B14F-4D97-AF65-F5344CB8AC3E}">
        <p14:creationId xmlns:p14="http://schemas.microsoft.com/office/powerpoint/2010/main" val="366672153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Discussion</a:t>
            </a:r>
            <a:endParaRPr lang="ko-KR" altLang="en-US" dirty="0"/>
          </a:p>
        </p:txBody>
      </p:sp>
      <p:sp>
        <p:nvSpPr>
          <p:cNvPr id="6" name="내용 개체 틀 5"/>
          <p:cNvSpPr>
            <a:spLocks noGrp="1"/>
          </p:cNvSpPr>
          <p:nvPr>
            <p:ph idx="13"/>
          </p:nvPr>
        </p:nvSpPr>
        <p:spPr/>
        <p:txBody>
          <a:bodyPr/>
          <a:lstStyle/>
          <a:p>
            <a:r>
              <a:rPr lang="en-US" altLang="ko-KR" dirty="0" smtClean="0"/>
              <a:t>Cube</a:t>
            </a:r>
          </a:p>
          <a:p>
            <a:pPr lvl="1"/>
            <a:r>
              <a:rPr lang="en-US" altLang="ko-KR" dirty="0"/>
              <a:t>Using cube for rendering mixed content that comprises of CG environment and real-life content for different faces </a:t>
            </a:r>
            <a:r>
              <a:rPr lang="en-US" altLang="ko-KR" dirty="0">
                <a:solidFill>
                  <a:srgbClr val="FF0000"/>
                </a:solidFill>
              </a:rPr>
              <a:t>can </a:t>
            </a:r>
            <a:r>
              <a:rPr lang="en-US" altLang="ko-KR" dirty="0" smtClean="0">
                <a:solidFill>
                  <a:srgbClr val="FF0000"/>
                </a:solidFill>
              </a:rPr>
              <a:t>reduce </a:t>
            </a:r>
            <a:r>
              <a:rPr lang="en-US" altLang="ko-KR" dirty="0">
                <a:solidFill>
                  <a:srgbClr val="FF0000"/>
                </a:solidFill>
              </a:rPr>
              <a:t>rendering </a:t>
            </a:r>
            <a:r>
              <a:rPr lang="en-US" altLang="ko-KR" dirty="0" smtClean="0">
                <a:solidFill>
                  <a:srgbClr val="FF0000"/>
                </a:solidFill>
              </a:rPr>
              <a:t>complexity</a:t>
            </a:r>
          </a:p>
          <a:p>
            <a:pPr lvl="1"/>
            <a:r>
              <a:rPr lang="en-US" altLang="ko-KR" dirty="0"/>
              <a:t>At the same time 6 camera 360-degree video capturing platform can naturally be mapped to a cube with </a:t>
            </a:r>
            <a:r>
              <a:rPr lang="en-US" altLang="ko-KR" dirty="0">
                <a:solidFill>
                  <a:srgbClr val="FF0000"/>
                </a:solidFill>
              </a:rPr>
              <a:t>a significantly lower stitching and mapping </a:t>
            </a:r>
            <a:r>
              <a:rPr lang="en-US" altLang="ko-KR" dirty="0" smtClean="0">
                <a:solidFill>
                  <a:srgbClr val="FF0000"/>
                </a:solidFill>
              </a:rPr>
              <a:t>complexity</a:t>
            </a:r>
          </a:p>
          <a:p>
            <a:pPr lvl="1"/>
            <a:endParaRPr lang="en-US" altLang="ko-KR" dirty="0"/>
          </a:p>
          <a:p>
            <a:r>
              <a:rPr lang="en-US" altLang="ko-KR" dirty="0"/>
              <a:t>Icosahedron</a:t>
            </a:r>
            <a:endParaRPr lang="en-US" altLang="ko-KR" dirty="0" smtClean="0"/>
          </a:p>
          <a:p>
            <a:pPr lvl="1"/>
            <a:r>
              <a:rPr lang="en-US" altLang="ko-KR" dirty="0"/>
              <a:t>I</a:t>
            </a:r>
            <a:r>
              <a:rPr lang="en-US" altLang="ko-KR" dirty="0" smtClean="0"/>
              <a:t>cosahedron </a:t>
            </a:r>
            <a:r>
              <a:rPr lang="en-US" altLang="ko-KR" dirty="0">
                <a:solidFill>
                  <a:srgbClr val="FF0000"/>
                </a:solidFill>
              </a:rPr>
              <a:t>could lead to high compression ratio because it has the smallest surface </a:t>
            </a:r>
            <a:r>
              <a:rPr lang="en-US" altLang="ko-KR" dirty="0"/>
              <a:t>area among all platonic solids, compared to a sphere, and at the same time provides lower resolution of the same pixel density, compared to </a:t>
            </a:r>
            <a:r>
              <a:rPr lang="en-US" altLang="ko-KR" dirty="0" err="1"/>
              <a:t>equirectangular</a:t>
            </a:r>
            <a:r>
              <a:rPr lang="en-US" altLang="ko-KR" dirty="0"/>
              <a:t> projection</a:t>
            </a:r>
            <a:r>
              <a:rPr lang="en-US" altLang="ko-KR" dirty="0" smtClean="0"/>
              <a:t>.</a:t>
            </a:r>
          </a:p>
          <a:p>
            <a:pPr lvl="1"/>
            <a:r>
              <a:rPr lang="en-US" altLang="ko-KR" dirty="0" smtClean="0"/>
              <a:t>Icosahedron </a:t>
            </a:r>
            <a:r>
              <a:rPr lang="en-US" altLang="ko-KR" dirty="0" smtClean="0">
                <a:solidFill>
                  <a:srgbClr val="FF0000"/>
                </a:solidFill>
              </a:rPr>
              <a:t>shows less vertex</a:t>
            </a:r>
            <a:r>
              <a:rPr lang="en-US" altLang="ko-KR" dirty="0" smtClean="0"/>
              <a:t>, so the use of </a:t>
            </a:r>
            <a:r>
              <a:rPr lang="en-US" altLang="ko-KR" dirty="0">
                <a:solidFill>
                  <a:srgbClr val="FF0000"/>
                </a:solidFill>
              </a:rPr>
              <a:t>Icosahedron </a:t>
            </a:r>
            <a:r>
              <a:rPr lang="en-US" altLang="ko-KR" dirty="0" smtClean="0">
                <a:solidFill>
                  <a:srgbClr val="FF0000"/>
                </a:solidFill>
              </a:rPr>
              <a:t>is a good for embedded system due to less energy requirement</a:t>
            </a:r>
            <a:r>
              <a:rPr lang="en-US" altLang="ko-KR" dirty="0" smtClean="0"/>
              <a:t> </a:t>
            </a:r>
          </a:p>
        </p:txBody>
      </p:sp>
    </p:spTree>
    <p:extLst>
      <p:ext uri="{BB962C8B-B14F-4D97-AF65-F5344CB8AC3E}">
        <p14:creationId xmlns:p14="http://schemas.microsoft.com/office/powerpoint/2010/main" val="116937857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Images of three formats</a:t>
            </a:r>
            <a:endParaRPr lang="ko-KR" altLang="en-US" dirty="0"/>
          </a:p>
        </p:txBody>
      </p:sp>
      <p:graphicFrame>
        <p:nvGraphicFramePr>
          <p:cNvPr id="4" name="내용 개체 틀 3"/>
          <p:cNvGraphicFramePr>
            <a:graphicFrameLocks noGrp="1"/>
          </p:cNvGraphicFramePr>
          <p:nvPr>
            <p:ph idx="13"/>
            <p:extLst>
              <p:ext uri="{D42A27DB-BD31-4B8C-83A1-F6EECF244321}">
                <p14:modId xmlns:p14="http://schemas.microsoft.com/office/powerpoint/2010/main" val="1767202113"/>
              </p:ext>
            </p:extLst>
          </p:nvPr>
        </p:nvGraphicFramePr>
        <p:xfrm>
          <a:off x="188913" y="860423"/>
          <a:ext cx="8794749" cy="5592912"/>
        </p:xfrm>
        <a:graphic>
          <a:graphicData uri="http://schemas.openxmlformats.org/drawingml/2006/table">
            <a:tbl>
              <a:tblPr firstRow="1" bandRow="1">
                <a:tableStyleId>{5940675A-B579-460E-94D1-54222C63F5DA}</a:tableStyleId>
              </a:tblPr>
              <a:tblGrid>
                <a:gridCol w="1790799"/>
                <a:gridCol w="2376264"/>
                <a:gridCol w="4627686"/>
              </a:tblGrid>
              <a:tr h="1864304">
                <a:tc>
                  <a:txBody>
                    <a:bodyPr/>
                    <a:lstStyle/>
                    <a:p>
                      <a:pPr algn="ctr" latinLnBrk="1"/>
                      <a:endParaRPr lang="en-US" altLang="ko-KR" dirty="0" smtClean="0"/>
                    </a:p>
                    <a:p>
                      <a:pPr algn="ctr" latinLnBrk="1"/>
                      <a:endParaRPr lang="en-US" altLang="ko-KR" dirty="0" smtClean="0"/>
                    </a:p>
                    <a:p>
                      <a:pPr algn="ctr" latinLnBrk="1"/>
                      <a:r>
                        <a:rPr lang="en-US" altLang="ko-KR" dirty="0" err="1" smtClean="0"/>
                        <a:t>Equirectangular</a:t>
                      </a:r>
                      <a:endParaRPr lang="ko-KR" altLang="en-US" dirty="0"/>
                    </a:p>
                  </a:txBody>
                  <a:tcPr/>
                </a:tc>
                <a:tc>
                  <a:txBody>
                    <a:bodyPr/>
                    <a:lstStyle/>
                    <a:p>
                      <a:pPr algn="ctr" latinLnBrk="1"/>
                      <a:endParaRPr lang="ko-KR" altLang="en-US" dirty="0"/>
                    </a:p>
                  </a:txBody>
                  <a:tcPr/>
                </a:tc>
                <a:tc>
                  <a:txBody>
                    <a:bodyPr/>
                    <a:lstStyle/>
                    <a:p>
                      <a:pPr algn="ctr" latinLnBrk="1"/>
                      <a:endParaRPr lang="ko-KR" altLang="en-US"/>
                    </a:p>
                  </a:txBody>
                  <a:tcPr/>
                </a:tc>
              </a:tr>
              <a:tr h="1864304">
                <a:tc>
                  <a:txBody>
                    <a:bodyPr/>
                    <a:lstStyle/>
                    <a:p>
                      <a:pPr algn="ctr" latinLnBrk="1"/>
                      <a:endParaRPr lang="en-US" altLang="ko-KR" dirty="0" smtClean="0"/>
                    </a:p>
                    <a:p>
                      <a:pPr algn="ctr" latinLnBrk="1"/>
                      <a:endParaRPr lang="en-US" altLang="ko-KR" dirty="0" smtClean="0"/>
                    </a:p>
                    <a:p>
                      <a:pPr algn="ctr" latinLnBrk="1"/>
                      <a:r>
                        <a:rPr lang="en-US" altLang="ko-KR" dirty="0" smtClean="0"/>
                        <a:t>Cubic</a:t>
                      </a:r>
                      <a:endParaRPr lang="ko-KR" altLang="en-US" dirty="0"/>
                    </a:p>
                  </a:txBody>
                  <a:tcPr/>
                </a:tc>
                <a:tc>
                  <a:txBody>
                    <a:bodyPr/>
                    <a:lstStyle/>
                    <a:p>
                      <a:pPr algn="ctr" latinLnBrk="1"/>
                      <a:endParaRPr lang="ko-KR" altLang="en-US" dirty="0"/>
                    </a:p>
                  </a:txBody>
                  <a:tcPr/>
                </a:tc>
                <a:tc>
                  <a:txBody>
                    <a:bodyPr/>
                    <a:lstStyle/>
                    <a:p>
                      <a:pPr algn="ctr" latinLnBrk="1"/>
                      <a:endParaRPr lang="ko-KR" altLang="en-US" dirty="0"/>
                    </a:p>
                  </a:txBody>
                  <a:tcPr/>
                </a:tc>
              </a:tr>
              <a:tr h="1864304">
                <a:tc>
                  <a:txBody>
                    <a:bodyPr/>
                    <a:lstStyle/>
                    <a:p>
                      <a:pPr algn="ctr" latinLnBrk="1"/>
                      <a:endParaRPr lang="en-US" altLang="ko-KR" dirty="0" smtClean="0"/>
                    </a:p>
                    <a:p>
                      <a:pPr algn="ctr" latinLnBrk="1"/>
                      <a:endParaRPr lang="en-US" altLang="ko-KR" dirty="0" smtClean="0"/>
                    </a:p>
                    <a:p>
                      <a:pPr algn="ctr" latinLnBrk="1"/>
                      <a:r>
                        <a:rPr lang="en-US" altLang="ko-KR" dirty="0" smtClean="0"/>
                        <a:t>Icosahedron</a:t>
                      </a:r>
                      <a:endParaRPr lang="ko-KR" altLang="en-US" dirty="0"/>
                    </a:p>
                  </a:txBody>
                  <a:tcPr/>
                </a:tc>
                <a:tc>
                  <a:txBody>
                    <a:bodyPr/>
                    <a:lstStyle/>
                    <a:p>
                      <a:pPr algn="ctr" latinLnBrk="1"/>
                      <a:endParaRPr lang="ko-KR" altLang="en-US" dirty="0"/>
                    </a:p>
                  </a:txBody>
                  <a:tcPr/>
                </a:tc>
                <a:tc>
                  <a:txBody>
                    <a:bodyPr/>
                    <a:lstStyle/>
                    <a:p>
                      <a:pPr algn="ctr" latinLnBrk="1"/>
                      <a:endParaRPr lang="ko-KR" altLang="en-US" dirty="0"/>
                    </a:p>
                  </a:txBody>
                  <a:tcPr/>
                </a:tc>
              </a:tr>
            </a:tbl>
          </a:graphicData>
        </a:graphic>
      </p:graphicFrame>
      <p:pic>
        <p:nvPicPr>
          <p:cNvPr id="5" name="그림 4"/>
          <p:cNvPicPr/>
          <p:nvPr/>
        </p:nvPicPr>
        <p:blipFill>
          <a:blip r:embed="rId2">
            <a:extLst>
              <a:ext uri="{28A0092B-C50C-407E-A947-70E740481C1C}">
                <a14:useLocalDpi xmlns:a14="http://schemas.microsoft.com/office/drawing/2010/main" val="0"/>
              </a:ext>
            </a:extLst>
          </a:blip>
          <a:srcRect/>
          <a:stretch>
            <a:fillRect/>
          </a:stretch>
        </p:blipFill>
        <p:spPr bwMode="auto">
          <a:xfrm>
            <a:off x="2078361" y="1484784"/>
            <a:ext cx="2097405" cy="743585"/>
          </a:xfrm>
          <a:prstGeom prst="rect">
            <a:avLst/>
          </a:prstGeom>
          <a:noFill/>
        </p:spPr>
      </p:pic>
      <p:pic>
        <p:nvPicPr>
          <p:cNvPr id="6" name="그림 5"/>
          <p:cNvPicPr/>
          <p:nvPr/>
        </p:nvPicPr>
        <p:blipFill>
          <a:blip r:embed="rId3">
            <a:extLst>
              <a:ext uri="{28A0092B-C50C-407E-A947-70E740481C1C}">
                <a14:useLocalDpi xmlns:a14="http://schemas.microsoft.com/office/drawing/2010/main" val="0"/>
              </a:ext>
            </a:extLst>
          </a:blip>
          <a:srcRect/>
          <a:stretch>
            <a:fillRect/>
          </a:stretch>
        </p:blipFill>
        <p:spPr bwMode="auto">
          <a:xfrm>
            <a:off x="2096466" y="3244129"/>
            <a:ext cx="2087880" cy="825500"/>
          </a:xfrm>
          <a:prstGeom prst="rect">
            <a:avLst/>
          </a:prstGeom>
          <a:noFill/>
        </p:spPr>
      </p:pic>
      <p:pic>
        <p:nvPicPr>
          <p:cNvPr id="7" name="그림 6"/>
          <p:cNvPicPr/>
          <p:nvPr/>
        </p:nvPicPr>
        <p:blipFill>
          <a:blip r:embed="rId4">
            <a:extLst>
              <a:ext uri="{28A0092B-C50C-407E-A947-70E740481C1C}">
                <a14:useLocalDpi xmlns:a14="http://schemas.microsoft.com/office/drawing/2010/main" val="0"/>
              </a:ext>
            </a:extLst>
          </a:blip>
          <a:srcRect/>
          <a:stretch>
            <a:fillRect/>
          </a:stretch>
        </p:blipFill>
        <p:spPr bwMode="auto">
          <a:xfrm>
            <a:off x="2042165" y="5157192"/>
            <a:ext cx="2169795" cy="684530"/>
          </a:xfrm>
          <a:prstGeom prst="rect">
            <a:avLst/>
          </a:prstGeom>
          <a:noFill/>
        </p:spPr>
      </p:pic>
      <p:pic>
        <p:nvPicPr>
          <p:cNvPr id="8" name="그림 7"/>
          <p:cNvPicPr/>
          <p:nvPr/>
        </p:nvPicPr>
        <p:blipFill>
          <a:blip r:embed="rId5"/>
          <a:stretch>
            <a:fillRect/>
          </a:stretch>
        </p:blipFill>
        <p:spPr>
          <a:xfrm>
            <a:off x="4921324" y="908720"/>
            <a:ext cx="3467100" cy="1733550"/>
          </a:xfrm>
          <a:prstGeom prst="rect">
            <a:avLst/>
          </a:prstGeom>
        </p:spPr>
      </p:pic>
      <p:pic>
        <p:nvPicPr>
          <p:cNvPr id="9" name="그림 8"/>
          <p:cNvPicPr/>
          <p:nvPr/>
        </p:nvPicPr>
        <p:blipFill>
          <a:blip r:embed="rId6"/>
          <a:stretch>
            <a:fillRect/>
          </a:stretch>
        </p:blipFill>
        <p:spPr>
          <a:xfrm>
            <a:off x="4910249" y="2818364"/>
            <a:ext cx="3478175" cy="1677030"/>
          </a:xfrm>
          <a:prstGeom prst="rect">
            <a:avLst/>
          </a:prstGeom>
        </p:spPr>
      </p:pic>
      <p:pic>
        <p:nvPicPr>
          <p:cNvPr id="10" name="그림 9"/>
          <p:cNvPicPr/>
          <p:nvPr/>
        </p:nvPicPr>
        <p:blipFill>
          <a:blip r:embed="rId7"/>
          <a:stretch>
            <a:fillRect/>
          </a:stretch>
        </p:blipFill>
        <p:spPr>
          <a:xfrm>
            <a:off x="4874169" y="4718801"/>
            <a:ext cx="3514255" cy="1652905"/>
          </a:xfrm>
          <a:prstGeom prst="rect">
            <a:avLst/>
          </a:prstGeom>
        </p:spPr>
      </p:pic>
    </p:spTree>
    <p:extLst>
      <p:ext uri="{BB962C8B-B14F-4D97-AF65-F5344CB8AC3E}">
        <p14:creationId xmlns:p14="http://schemas.microsoft.com/office/powerpoint/2010/main" val="420533885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Conclusion</a:t>
            </a:r>
            <a:endParaRPr lang="ko-KR" altLang="en-US" dirty="0"/>
          </a:p>
        </p:txBody>
      </p:sp>
      <p:sp>
        <p:nvSpPr>
          <p:cNvPr id="11" name="내용 개체 틀 10"/>
          <p:cNvSpPr>
            <a:spLocks noGrp="1"/>
          </p:cNvSpPr>
          <p:nvPr>
            <p:ph idx="13"/>
          </p:nvPr>
        </p:nvSpPr>
        <p:spPr/>
        <p:txBody>
          <a:bodyPr/>
          <a:lstStyle/>
          <a:p>
            <a:r>
              <a:rPr lang="en-US" altLang="ko-KR" dirty="0"/>
              <a:t>In this contribution, we overview three rendering formats for VR test sequences. </a:t>
            </a:r>
            <a:endParaRPr lang="en-US" altLang="ko-KR" dirty="0" smtClean="0"/>
          </a:p>
          <a:p>
            <a:r>
              <a:rPr lang="en-US" altLang="ko-KR" dirty="0"/>
              <a:t>Considering the fact that the three formats are being used widely in VR streaming services, it would be desirable to use VR test sequences in those three formats for identification benefits of different rendering processes and potential development VR specific coding technologies during the development of next-generation video coding standard.</a:t>
            </a:r>
            <a:endParaRPr lang="ko-KR" altLang="ko-KR" dirty="0"/>
          </a:p>
          <a:p>
            <a:endParaRPr lang="ko-KR" altLang="en-US" dirty="0"/>
          </a:p>
        </p:txBody>
      </p:sp>
    </p:spTree>
    <p:extLst>
      <p:ext uri="{BB962C8B-B14F-4D97-AF65-F5344CB8AC3E}">
        <p14:creationId xmlns:p14="http://schemas.microsoft.com/office/powerpoint/2010/main" val="357486875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a:xfrm>
            <a:off x="457200" y="2420888"/>
            <a:ext cx="8229600" cy="1296144"/>
          </a:xfrm>
        </p:spPr>
        <p:txBody>
          <a:bodyPr/>
          <a:lstStyle/>
          <a:p>
            <a:r>
              <a:rPr lang="en-US" altLang="ko-KR" sz="8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Thank You</a:t>
            </a:r>
            <a:endParaRPr lang="ko-KR" altLang="en-US" sz="8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162361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1011</TotalTime>
  <Words>391</Words>
  <Application>Microsoft Office PowerPoint</Application>
  <PresentationFormat>화면 슬라이드 쇼(4:3)</PresentationFormat>
  <Paragraphs>45</Paragraphs>
  <Slides>8</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8</vt:i4>
      </vt:variant>
    </vt:vector>
  </HeadingPairs>
  <TitlesOfParts>
    <vt:vector size="13" baseType="lpstr">
      <vt:lpstr>맑은 고딕</vt:lpstr>
      <vt:lpstr>삼성긴고딕 Bold</vt:lpstr>
      <vt:lpstr>Arial</vt:lpstr>
      <vt:lpstr>삼성긴고딕 Medium</vt:lpstr>
      <vt:lpstr>Office 테마</vt:lpstr>
      <vt:lpstr>Test sequence formats for virtual reality video coding (JVET-C0050)</vt:lpstr>
      <vt:lpstr>Introduction</vt:lpstr>
      <vt:lpstr>Representation of 360-degree VR video</vt:lpstr>
      <vt:lpstr>Representation of 360-degree VR video</vt:lpstr>
      <vt:lpstr>Discussion</vt:lpstr>
      <vt:lpstr>Images of three formats</vt:lpstr>
      <vt:lpstr>Conclusion</vt:lpstr>
      <vt:lpstr>Thank You</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서주영/연수생(DMC연)/에이전트/삼성전자</dc:creator>
  <cp:lastModifiedBy>Kiho Choi</cp:lastModifiedBy>
  <cp:revision>176</cp:revision>
  <dcterms:created xsi:type="dcterms:W3CDTF">2014-11-11T07:34:02Z</dcterms:created>
  <dcterms:modified xsi:type="dcterms:W3CDTF">2016-05-29T12:31:31Z</dcterms:modified>
</cp:coreProperties>
</file>