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1689" r:id="rId2"/>
    <p:sldId id="1879" r:id="rId3"/>
    <p:sldId id="1870" r:id="rId4"/>
    <p:sldId id="1871" r:id="rId5"/>
    <p:sldId id="1882" r:id="rId6"/>
    <p:sldId id="1881" r:id="rId7"/>
    <p:sldId id="1875" r:id="rId8"/>
    <p:sldId id="1883" r:id="rId9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125" d="100"/>
          <a:sy n="125" d="100"/>
        </p:scale>
        <p:origin x="624" y="8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24/05/2016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456354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130646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 smtClean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fr-FR" altLang="en-US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5/24/2016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timing>
    <p:tnLst>
      <p:par>
        <p:cTn id="1" dur="indefinite" restart="never" nodeType="tmRoot"/>
      </p:par>
    </p:tnLst>
  </p:timing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Decoupled </a:t>
            </a:r>
            <a:r>
              <a:rPr lang="en-US" dirty="0" err="1" smtClean="0"/>
              <a:t>Luma</a:t>
            </a:r>
            <a:r>
              <a:rPr lang="en-US" dirty="0" smtClean="0"/>
              <a:t>/Chroma Transform trees for Intra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F7F7F"/>
                </a:solidFill>
              </a:rPr>
              <a:t>JVET-C0039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188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smtClean="0">
                <a:latin typeface="Trebuchet MS" pitchFamily="34" charset="0"/>
              </a:rPr>
              <a:t>May 2016</a:t>
            </a:r>
          </a:p>
          <a:p>
            <a:r>
              <a:rPr lang="fr-FR" sz="900" dirty="0" err="1" smtClean="0">
                <a:latin typeface="Trebuchet MS" pitchFamily="34" charset="0"/>
              </a:rPr>
              <a:t>F.Urban</a:t>
            </a:r>
            <a:r>
              <a:rPr lang="fr-FR" sz="900" dirty="0" smtClean="0">
                <a:latin typeface="Trebuchet MS" pitchFamily="34" charset="0"/>
              </a:rPr>
              <a:t>, </a:t>
            </a:r>
            <a:r>
              <a:rPr lang="fr-FR" sz="900" u="sng" dirty="0" err="1" smtClean="0">
                <a:latin typeface="Trebuchet MS" pitchFamily="34" charset="0"/>
              </a:rPr>
              <a:t>T.Poirier</a:t>
            </a:r>
            <a:r>
              <a:rPr lang="fr-FR" sz="900" dirty="0" smtClean="0">
                <a:latin typeface="Trebuchet MS" pitchFamily="34" charset="0"/>
              </a:rPr>
              <a:t>, </a:t>
            </a:r>
            <a:r>
              <a:rPr lang="fr-FR" sz="900" dirty="0" err="1" smtClean="0">
                <a:latin typeface="Trebuchet MS" pitchFamily="34" charset="0"/>
              </a:rPr>
              <a:t>F.Le</a:t>
            </a:r>
            <a:r>
              <a:rPr lang="fr-FR" sz="900" smtClean="0">
                <a:latin typeface="Trebuchet MS" pitchFamily="34" charset="0"/>
              </a:rPr>
              <a:t> Léannec</a:t>
            </a:r>
            <a:endParaRPr lang="fr-FR" sz="900" dirty="0" smtClean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Bugfix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fr-FR" sz="1600" dirty="0" smtClean="0"/>
              <a:t>Minor </a:t>
            </a:r>
            <a:r>
              <a:rPr lang="fr-FR" sz="1600" dirty="0" err="1" smtClean="0"/>
              <a:t>bugfix</a:t>
            </a:r>
            <a:endParaRPr lang="fr-FR" sz="1600" dirty="0"/>
          </a:p>
          <a:p>
            <a:pPr lvl="2"/>
            <a:r>
              <a:rPr lang="fr-FR" sz="1600" dirty="0" err="1" smtClean="0"/>
              <a:t>emt_cu_flag</a:t>
            </a:r>
            <a:r>
              <a:rPr lang="fr-FR" sz="1600" dirty="0" smtClean="0"/>
              <a:t> </a:t>
            </a:r>
            <a:r>
              <a:rPr lang="fr-FR" sz="1600" dirty="0" err="1" smtClean="0"/>
              <a:t>is</a:t>
            </a:r>
            <a:r>
              <a:rPr lang="fr-FR" sz="1600" dirty="0" smtClean="0"/>
              <a:t> </a:t>
            </a:r>
            <a:r>
              <a:rPr lang="fr-FR" sz="1600" dirty="0" err="1" smtClean="0"/>
              <a:t>estimated</a:t>
            </a:r>
            <a:r>
              <a:rPr lang="fr-FR" sz="1600" dirty="0" smtClean="0"/>
              <a:t> for </a:t>
            </a:r>
            <a:r>
              <a:rPr lang="fr-FR" sz="1600" dirty="0" err="1" smtClean="0"/>
              <a:t>both</a:t>
            </a:r>
            <a:r>
              <a:rPr lang="fr-FR" sz="1600" dirty="0" smtClean="0"/>
              <a:t> </a:t>
            </a:r>
            <a:r>
              <a:rPr lang="fr-FR" sz="1600" dirty="0" err="1" smtClean="0"/>
              <a:t>luma</a:t>
            </a:r>
            <a:r>
              <a:rPr lang="fr-FR" sz="1600" dirty="0" smtClean="0"/>
              <a:t> and chroma but </a:t>
            </a:r>
            <a:r>
              <a:rPr lang="fr-FR" sz="1600" dirty="0" err="1" smtClean="0"/>
              <a:t>coded</a:t>
            </a:r>
            <a:r>
              <a:rPr lang="fr-FR" sz="1600" dirty="0" smtClean="0"/>
              <a:t> </a:t>
            </a:r>
            <a:r>
              <a:rPr lang="fr-FR" sz="1600" dirty="0" err="1" smtClean="0"/>
              <a:t>only</a:t>
            </a:r>
            <a:r>
              <a:rPr lang="fr-FR" sz="1600" dirty="0" smtClean="0"/>
              <a:t> once</a:t>
            </a:r>
          </a:p>
          <a:p>
            <a:pPr lvl="2"/>
            <a:r>
              <a:rPr lang="fr-FR" sz="1600" dirty="0" err="1" smtClean="0"/>
              <a:t>Results</a:t>
            </a:r>
            <a:r>
              <a:rPr lang="fr-FR" sz="1600" dirty="0" smtClean="0"/>
              <a:t>: </a:t>
            </a:r>
            <a:r>
              <a:rPr lang="fr-FR" sz="1600" dirty="0" err="1" smtClean="0"/>
              <a:t>bugfix</a:t>
            </a:r>
            <a:r>
              <a:rPr lang="fr-FR" sz="1600" dirty="0" smtClean="0"/>
              <a:t> vs JEM2.0</a:t>
            </a:r>
            <a:endParaRPr lang="fr-FR" sz="1600" dirty="0"/>
          </a:p>
          <a:p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048" y="2148290"/>
            <a:ext cx="5943600" cy="1362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83956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RDO process	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</p:spPr>
        <p:txBody>
          <a:bodyPr numCol="1" anchor="ctr"/>
          <a:lstStyle/>
          <a:p>
            <a:pPr lvl="1"/>
            <a:r>
              <a:rPr lang="en-US" sz="1600" dirty="0" smtClean="0"/>
              <a:t>JEM 2.0</a:t>
            </a:r>
          </a:p>
          <a:p>
            <a:pPr lvl="2"/>
            <a:r>
              <a:rPr lang="en-US" sz="1600" dirty="0" smtClean="0"/>
              <a:t>In </a:t>
            </a:r>
            <a:r>
              <a:rPr lang="en-US" sz="1600" dirty="0" err="1" smtClean="0"/>
              <a:t>chroma</a:t>
            </a:r>
            <a:r>
              <a:rPr lang="en-US" sz="1600" dirty="0" smtClean="0"/>
              <a:t>, if transform tree is subdivided, CABAC contexts are not updated after each tree block coding estimation</a:t>
            </a:r>
            <a:endParaRPr lang="en-US" sz="1600" u="sng" dirty="0" smtClean="0"/>
          </a:p>
          <a:p>
            <a:pPr lvl="2"/>
            <a:r>
              <a:rPr lang="en-US" sz="1600" dirty="0" smtClean="0"/>
              <a:t>Results: CABAC update + </a:t>
            </a:r>
            <a:r>
              <a:rPr lang="en-US" sz="1600" dirty="0" err="1" smtClean="0"/>
              <a:t>bugfix</a:t>
            </a:r>
            <a:r>
              <a:rPr lang="en-US" sz="1600" dirty="0" smtClean="0"/>
              <a:t> vs JEM2.0</a:t>
            </a:r>
          </a:p>
          <a:p>
            <a:pPr lvl="2"/>
            <a:endParaRPr lang="en-US" sz="1600" dirty="0" smtClean="0"/>
          </a:p>
          <a:p>
            <a:pPr lvl="2"/>
            <a:endParaRPr lang="en-US" sz="1600" dirty="0" smtClean="0"/>
          </a:p>
          <a:p>
            <a:pPr lvl="2"/>
            <a:endParaRPr lang="en-US" sz="1600" dirty="0" smtClean="0"/>
          </a:p>
          <a:p>
            <a:pPr lvl="2"/>
            <a:endParaRPr lang="en-US" sz="1600" dirty="0" smtClean="0"/>
          </a:p>
          <a:p>
            <a:pPr lvl="2"/>
            <a:endParaRPr lang="en-US" sz="1600" dirty="0" smtClean="0"/>
          </a:p>
          <a:p>
            <a:pPr lvl="1"/>
            <a:endParaRPr lang="en-US" sz="1400" dirty="0" smtClean="0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321" y="2772915"/>
            <a:ext cx="5943600" cy="1362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81635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171450" y="728663"/>
            <a:ext cx="8793163" cy="3883026"/>
          </a:xfrm>
        </p:spPr>
        <p:txBody>
          <a:bodyPr numCol="1" anchor="ctr"/>
          <a:lstStyle/>
          <a:p>
            <a:pPr lvl="1"/>
            <a:endParaRPr lang="fr-FR" sz="1600" dirty="0" smtClean="0"/>
          </a:p>
          <a:p>
            <a:pPr lvl="1"/>
            <a:endParaRPr lang="fr-FR" sz="1600" dirty="0"/>
          </a:p>
          <a:p>
            <a:pPr lvl="1"/>
            <a:endParaRPr lang="fr-FR" sz="1600" dirty="0" smtClean="0"/>
          </a:p>
          <a:p>
            <a:pPr lvl="1"/>
            <a:r>
              <a:rPr lang="fr-FR" sz="1600" dirty="0" smtClean="0"/>
              <a:t>JEM2.0</a:t>
            </a:r>
            <a:endParaRPr lang="fr-FR" sz="1600" dirty="0"/>
          </a:p>
          <a:p>
            <a:pPr lvl="1"/>
            <a:endParaRPr lang="fr-FR" sz="1600" dirty="0" smtClean="0"/>
          </a:p>
          <a:p>
            <a:pPr lvl="1"/>
            <a:endParaRPr lang="fr-FR" sz="1600" dirty="0" smtClean="0"/>
          </a:p>
          <a:p>
            <a:pPr lvl="1"/>
            <a:endParaRPr lang="fr-FR" sz="1600" dirty="0"/>
          </a:p>
          <a:p>
            <a:pPr lvl="1"/>
            <a:endParaRPr lang="fr-FR" sz="1600" dirty="0" smtClean="0"/>
          </a:p>
          <a:p>
            <a:pPr lvl="1"/>
            <a:endParaRPr lang="fr-FR" sz="1600" dirty="0" smtClean="0"/>
          </a:p>
          <a:p>
            <a:pPr lvl="1"/>
            <a:endParaRPr lang="fr-FR" sz="1600" dirty="0" smtClean="0"/>
          </a:p>
          <a:p>
            <a:pPr lvl="1"/>
            <a:endParaRPr lang="fr-FR" sz="1600" dirty="0"/>
          </a:p>
          <a:p>
            <a:pPr lvl="1"/>
            <a:endParaRPr lang="fr-FR" sz="1600" dirty="0"/>
          </a:p>
          <a:p>
            <a:pPr marL="0" lvl="1" indent="0">
              <a:buNone/>
            </a:pPr>
            <a:endParaRPr lang="fr-FR" sz="1600" dirty="0" smtClean="0"/>
          </a:p>
          <a:p>
            <a:pPr lvl="1"/>
            <a:r>
              <a:rPr lang="fr-FR" sz="1600" dirty="0" err="1" smtClean="0"/>
              <a:t>Luma</a:t>
            </a:r>
            <a:r>
              <a:rPr lang="fr-FR" sz="1600" dirty="0" smtClean="0"/>
              <a:t> and Chroma </a:t>
            </a:r>
            <a:r>
              <a:rPr lang="fr-FR" sz="1600" dirty="0" err="1" smtClean="0"/>
              <a:t>share</a:t>
            </a:r>
            <a:r>
              <a:rPr lang="fr-FR" sz="1600" dirty="0" smtClean="0"/>
              <a:t> the </a:t>
            </a:r>
            <a:r>
              <a:rPr lang="fr-FR" sz="1600" dirty="0" err="1" smtClean="0"/>
              <a:t>same</a:t>
            </a:r>
            <a:r>
              <a:rPr lang="fr-FR" sz="1600" dirty="0" smtClean="0"/>
              <a:t> </a:t>
            </a:r>
            <a:r>
              <a:rPr lang="fr-FR" sz="1600" dirty="0" err="1" smtClean="0"/>
              <a:t>Transform</a:t>
            </a:r>
            <a:r>
              <a:rPr lang="fr-FR" sz="1600" dirty="0" smtClean="0"/>
              <a:t> </a:t>
            </a:r>
            <a:r>
              <a:rPr lang="fr-FR" sz="1600" dirty="0" err="1" smtClean="0"/>
              <a:t>Tree</a:t>
            </a:r>
            <a:endParaRPr lang="fr-FR" sz="1600" dirty="0"/>
          </a:p>
          <a:p>
            <a:pPr lvl="1"/>
            <a:endParaRPr lang="fr-FR" sz="1600" dirty="0" smtClean="0"/>
          </a:p>
          <a:p>
            <a:pPr lvl="2"/>
            <a:endParaRPr lang="en-US" sz="1600" dirty="0" smtClean="0"/>
          </a:p>
          <a:p>
            <a:pPr lvl="2"/>
            <a:endParaRPr lang="fr-FR" sz="1600" dirty="0" smtClean="0"/>
          </a:p>
          <a:p>
            <a:pPr lvl="1"/>
            <a:endParaRPr lang="en-US" sz="14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785787" y="1371600"/>
            <a:ext cx="1828800" cy="1828800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>
            <a:stCxn id="5" idx="0"/>
            <a:endCxn id="5" idx="2"/>
          </p:cNvCxnSpPr>
          <p:nvPr/>
        </p:nvCxnSpPr>
        <p:spPr>
          <a:xfrm>
            <a:off x="1700187" y="1371600"/>
            <a:ext cx="0" cy="1828800"/>
          </a:xfrm>
          <a:prstGeom prst="line">
            <a:avLst/>
          </a:prstGeom>
          <a:ln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5" idx="1"/>
            <a:endCxn id="5" idx="3"/>
          </p:cNvCxnSpPr>
          <p:nvPr/>
        </p:nvCxnSpPr>
        <p:spPr>
          <a:xfrm>
            <a:off x="785787" y="2286000"/>
            <a:ext cx="1828800" cy="0"/>
          </a:xfrm>
          <a:prstGeom prst="line">
            <a:avLst/>
          </a:prstGeom>
          <a:ln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242987" y="1371600"/>
            <a:ext cx="0" cy="914399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157387" y="2286000"/>
            <a:ext cx="0" cy="91440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85787" y="1828800"/>
            <a:ext cx="91440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1471587" y="1828800"/>
            <a:ext cx="0" cy="45720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242987" y="2057400"/>
            <a:ext cx="45720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700187" y="2743200"/>
            <a:ext cx="91440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58647" y="1000035"/>
            <a:ext cx="6543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solidFill>
                  <a:srgbClr val="00B050"/>
                </a:solidFill>
                <a:latin typeface="Trebuchet MS" pitchFamily="34" charset="0"/>
              </a:rPr>
              <a:t>CTU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680214" y="804447"/>
            <a:ext cx="10722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>
                <a:latin typeface="Trebuchet MS" pitchFamily="34" charset="0"/>
              </a:rPr>
              <a:t>Luma </a:t>
            </a:r>
            <a:r>
              <a:rPr lang="fr-FR" sz="1600" dirty="0" err="1" smtClean="0">
                <a:latin typeface="Trebuchet MS" pitchFamily="34" charset="0"/>
              </a:rPr>
              <a:t>TUs</a:t>
            </a:r>
            <a:endParaRPr lang="fr-FR" sz="1600" dirty="0" smtClean="0">
              <a:latin typeface="Trebuchet MS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32623" y="804445"/>
            <a:ext cx="12822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>
                <a:latin typeface="Trebuchet MS" pitchFamily="34" charset="0"/>
              </a:rPr>
              <a:t>Chroma </a:t>
            </a:r>
            <a:r>
              <a:rPr lang="fr-FR" sz="1600" dirty="0" err="1" smtClean="0">
                <a:latin typeface="Trebuchet MS" pitchFamily="34" charset="0"/>
              </a:rPr>
              <a:t>TUs</a:t>
            </a:r>
            <a:endParaRPr lang="fr-FR" sz="1600" dirty="0" smtClean="0">
              <a:latin typeface="Trebuchet MS" pitchFamily="34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H="1">
            <a:off x="1700187" y="2285999"/>
            <a:ext cx="3099647" cy="3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endCxn id="5" idx="0"/>
          </p:cNvCxnSpPr>
          <p:nvPr/>
        </p:nvCxnSpPr>
        <p:spPr>
          <a:xfrm flipH="1">
            <a:off x="1700187" y="1371600"/>
            <a:ext cx="3043906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4759123" y="1375477"/>
            <a:ext cx="914400" cy="9144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/>
          <p:cNvCxnSpPr>
            <a:stCxn id="40" idx="1"/>
            <a:endCxn id="40" idx="3"/>
          </p:cNvCxnSpPr>
          <p:nvPr/>
        </p:nvCxnSpPr>
        <p:spPr>
          <a:xfrm>
            <a:off x="4759123" y="1832677"/>
            <a:ext cx="91440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40" idx="2"/>
          </p:cNvCxnSpPr>
          <p:nvPr/>
        </p:nvCxnSpPr>
        <p:spPr>
          <a:xfrm flipV="1">
            <a:off x="5216323" y="1375477"/>
            <a:ext cx="0" cy="91440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5444922" y="1831136"/>
            <a:ext cx="0" cy="45720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216322" y="2059736"/>
            <a:ext cx="45720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6252128" y="1371599"/>
            <a:ext cx="914400" cy="9144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>
            <a:stCxn id="48" idx="1"/>
            <a:endCxn id="48" idx="3"/>
          </p:cNvCxnSpPr>
          <p:nvPr/>
        </p:nvCxnSpPr>
        <p:spPr>
          <a:xfrm>
            <a:off x="6252128" y="1828799"/>
            <a:ext cx="91440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48" idx="2"/>
          </p:cNvCxnSpPr>
          <p:nvPr/>
        </p:nvCxnSpPr>
        <p:spPr>
          <a:xfrm flipV="1">
            <a:off x="6709328" y="1371599"/>
            <a:ext cx="0" cy="91440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6937928" y="1828800"/>
            <a:ext cx="0" cy="45720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6709328" y="2057400"/>
            <a:ext cx="45720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64449" y="1873805"/>
            <a:ext cx="666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rgbClr val="FF0000"/>
                </a:solidFill>
                <a:latin typeface="Trebuchet MS" pitchFamily="34" charset="0"/>
              </a:rPr>
              <a:t>CU</a:t>
            </a:r>
          </a:p>
        </p:txBody>
      </p:sp>
    </p:spTree>
    <p:extLst>
      <p:ext uri="{BB962C8B-B14F-4D97-AF65-F5344CB8AC3E}">
        <p14:creationId xmlns:p14="http://schemas.microsoft.com/office/powerpoint/2010/main" val="25898617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138588" y="728663"/>
            <a:ext cx="8793163" cy="3883026"/>
          </a:xfrm>
          <a:ln>
            <a:solidFill>
              <a:schemeClr val="tx1"/>
            </a:solidFill>
          </a:ln>
        </p:spPr>
        <p:txBody>
          <a:bodyPr numCol="1" anchor="ctr"/>
          <a:lstStyle/>
          <a:p>
            <a:pPr lvl="1"/>
            <a:endParaRPr lang="fr-FR" sz="1600" dirty="0" smtClean="0"/>
          </a:p>
          <a:p>
            <a:pPr lvl="1"/>
            <a:endParaRPr lang="fr-FR" sz="1600" dirty="0"/>
          </a:p>
          <a:p>
            <a:pPr lvl="1"/>
            <a:endParaRPr lang="fr-FR" sz="1600" dirty="0" smtClean="0"/>
          </a:p>
          <a:p>
            <a:pPr lvl="1"/>
            <a:r>
              <a:rPr lang="fr-FR" sz="1600" dirty="0" err="1" smtClean="0"/>
              <a:t>Decoupled</a:t>
            </a:r>
            <a:r>
              <a:rPr lang="fr-FR" sz="1600" dirty="0" smtClean="0"/>
              <a:t> </a:t>
            </a:r>
            <a:r>
              <a:rPr lang="fr-FR" sz="1600" dirty="0" err="1" smtClean="0"/>
              <a:t>Luma</a:t>
            </a:r>
            <a:r>
              <a:rPr lang="fr-FR" sz="1600" dirty="0" smtClean="0"/>
              <a:t>/Chroma</a:t>
            </a:r>
            <a:endParaRPr lang="fr-FR" sz="1600" dirty="0"/>
          </a:p>
          <a:p>
            <a:pPr lvl="1"/>
            <a:endParaRPr lang="fr-FR" sz="1600" dirty="0" smtClean="0"/>
          </a:p>
          <a:p>
            <a:pPr lvl="1"/>
            <a:endParaRPr lang="fr-FR" sz="1600" dirty="0" smtClean="0"/>
          </a:p>
          <a:p>
            <a:pPr lvl="1"/>
            <a:endParaRPr lang="fr-FR" sz="1600" dirty="0"/>
          </a:p>
          <a:p>
            <a:pPr lvl="1"/>
            <a:endParaRPr lang="fr-FR" sz="1600" dirty="0" smtClean="0"/>
          </a:p>
          <a:p>
            <a:pPr lvl="1"/>
            <a:endParaRPr lang="fr-FR" sz="1600" dirty="0" smtClean="0"/>
          </a:p>
          <a:p>
            <a:pPr lvl="1"/>
            <a:endParaRPr lang="fr-FR" sz="1600" dirty="0" smtClean="0"/>
          </a:p>
          <a:p>
            <a:pPr lvl="1"/>
            <a:endParaRPr lang="fr-FR" sz="1600" dirty="0"/>
          </a:p>
          <a:p>
            <a:pPr lvl="1"/>
            <a:endParaRPr lang="fr-FR" sz="1600" dirty="0"/>
          </a:p>
          <a:p>
            <a:pPr marL="0" lvl="1" indent="0">
              <a:buNone/>
            </a:pPr>
            <a:endParaRPr lang="fr-FR" sz="1600" dirty="0" smtClean="0"/>
          </a:p>
          <a:p>
            <a:pPr lvl="1"/>
            <a:r>
              <a:rPr lang="fr-FR" sz="1600" dirty="0" smtClean="0"/>
              <a:t>Chroma </a:t>
            </a:r>
            <a:r>
              <a:rPr lang="fr-FR" sz="1600" dirty="0" err="1" smtClean="0"/>
              <a:t>Transform</a:t>
            </a:r>
            <a:r>
              <a:rPr lang="fr-FR" sz="1600" dirty="0" smtClean="0"/>
              <a:t> </a:t>
            </a:r>
            <a:r>
              <a:rPr lang="fr-FR" sz="1600" dirty="0" err="1" smtClean="0"/>
              <a:t>Tree</a:t>
            </a:r>
            <a:r>
              <a:rPr lang="fr-FR" sz="1600" dirty="0" smtClean="0"/>
              <a:t> </a:t>
            </a:r>
            <a:r>
              <a:rPr lang="fr-FR" sz="1600" dirty="0" err="1" smtClean="0"/>
              <a:t>is</a:t>
            </a:r>
            <a:r>
              <a:rPr lang="fr-FR" sz="1600" dirty="0" smtClean="0"/>
              <a:t> a </a:t>
            </a:r>
            <a:r>
              <a:rPr lang="fr-FR" sz="1600" dirty="0" err="1" smtClean="0"/>
              <a:t>subset</a:t>
            </a:r>
            <a:r>
              <a:rPr lang="fr-FR" sz="1600" dirty="0" smtClean="0"/>
              <a:t> of the </a:t>
            </a:r>
            <a:r>
              <a:rPr lang="fr-FR" sz="1600" dirty="0" err="1" smtClean="0"/>
              <a:t>Luma</a:t>
            </a:r>
            <a:r>
              <a:rPr lang="fr-FR" sz="1600" dirty="0" smtClean="0"/>
              <a:t> </a:t>
            </a:r>
            <a:r>
              <a:rPr lang="fr-FR" sz="1600" dirty="0" err="1" smtClean="0"/>
              <a:t>Transform</a:t>
            </a:r>
            <a:r>
              <a:rPr lang="fr-FR" sz="1600" dirty="0" smtClean="0"/>
              <a:t> </a:t>
            </a:r>
            <a:r>
              <a:rPr lang="fr-FR" sz="1600" dirty="0" err="1" smtClean="0"/>
              <a:t>Tree</a:t>
            </a:r>
            <a:endParaRPr lang="fr-FR" sz="1600" dirty="0"/>
          </a:p>
          <a:p>
            <a:pPr lvl="1"/>
            <a:endParaRPr lang="fr-FR" sz="1600" dirty="0" smtClean="0"/>
          </a:p>
          <a:p>
            <a:pPr lvl="2"/>
            <a:endParaRPr lang="en-US" sz="1600" dirty="0" smtClean="0"/>
          </a:p>
          <a:p>
            <a:pPr lvl="2"/>
            <a:endParaRPr lang="fr-FR" sz="1600" dirty="0" smtClean="0"/>
          </a:p>
          <a:p>
            <a:pPr lvl="1"/>
            <a:endParaRPr lang="en-US" sz="1400" dirty="0" smtClean="0"/>
          </a:p>
        </p:txBody>
      </p:sp>
      <p:sp>
        <p:nvSpPr>
          <p:cNvPr id="3" name="Rounded Rectangle 2"/>
          <p:cNvSpPr/>
          <p:nvPr/>
        </p:nvSpPr>
        <p:spPr>
          <a:xfrm>
            <a:off x="6316021" y="1223234"/>
            <a:ext cx="2525198" cy="2428308"/>
          </a:xfrm>
          <a:prstGeom prst="roundRect">
            <a:avLst/>
          </a:prstGeom>
          <a:noFill/>
          <a:ln w="9525">
            <a:solidFill>
              <a:srgbClr val="5F5F5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Proposal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85787" y="1371600"/>
            <a:ext cx="1828800" cy="1828800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>
            <a:stCxn id="5" idx="0"/>
            <a:endCxn id="5" idx="2"/>
          </p:cNvCxnSpPr>
          <p:nvPr/>
        </p:nvCxnSpPr>
        <p:spPr>
          <a:xfrm>
            <a:off x="1700187" y="1371600"/>
            <a:ext cx="0" cy="1828800"/>
          </a:xfrm>
          <a:prstGeom prst="line">
            <a:avLst/>
          </a:prstGeom>
          <a:ln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5" idx="1"/>
            <a:endCxn id="5" idx="3"/>
          </p:cNvCxnSpPr>
          <p:nvPr/>
        </p:nvCxnSpPr>
        <p:spPr>
          <a:xfrm>
            <a:off x="785787" y="2286000"/>
            <a:ext cx="1828800" cy="0"/>
          </a:xfrm>
          <a:prstGeom prst="line">
            <a:avLst/>
          </a:prstGeom>
          <a:ln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242987" y="1371600"/>
            <a:ext cx="0" cy="914399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157387" y="2286000"/>
            <a:ext cx="0" cy="91440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85787" y="1828800"/>
            <a:ext cx="91440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1471587" y="1828800"/>
            <a:ext cx="0" cy="45720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242987" y="2057400"/>
            <a:ext cx="45720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700187" y="2743200"/>
            <a:ext cx="91440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58647" y="1000035"/>
            <a:ext cx="6543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>
                <a:solidFill>
                  <a:srgbClr val="00B050"/>
                </a:solidFill>
                <a:latin typeface="Trebuchet MS" pitchFamily="34" charset="0"/>
              </a:rPr>
              <a:t>CTU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680214" y="804447"/>
            <a:ext cx="10722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>
                <a:latin typeface="Trebuchet MS" pitchFamily="34" charset="0"/>
              </a:rPr>
              <a:t>Luma </a:t>
            </a:r>
            <a:r>
              <a:rPr lang="fr-FR" sz="1600" dirty="0" err="1" smtClean="0">
                <a:latin typeface="Trebuchet MS" pitchFamily="34" charset="0"/>
              </a:rPr>
              <a:t>TUs</a:t>
            </a:r>
            <a:endParaRPr lang="fr-FR" sz="1600" dirty="0" smtClean="0">
              <a:latin typeface="Trebuchet MS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112365" y="797388"/>
            <a:ext cx="2609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>
                <a:latin typeface="Trebuchet MS" pitchFamily="34" charset="0"/>
              </a:rPr>
              <a:t>    Chroma </a:t>
            </a:r>
            <a:r>
              <a:rPr lang="fr-FR" sz="1600" dirty="0" err="1" smtClean="0">
                <a:latin typeface="Trebuchet MS" pitchFamily="34" charset="0"/>
              </a:rPr>
              <a:t>TUs</a:t>
            </a:r>
            <a:r>
              <a:rPr lang="fr-FR" sz="1600" dirty="0" smtClean="0">
                <a:latin typeface="Trebuchet MS" pitchFamily="34" charset="0"/>
              </a:rPr>
              <a:t> Candidates</a:t>
            </a:r>
          </a:p>
        </p:txBody>
      </p:sp>
      <p:cxnSp>
        <p:nvCxnSpPr>
          <p:cNvPr id="36" name="Straight Connector 35"/>
          <p:cNvCxnSpPr/>
          <p:nvPr/>
        </p:nvCxnSpPr>
        <p:spPr>
          <a:xfrm flipH="1">
            <a:off x="1700187" y="2285999"/>
            <a:ext cx="3099647" cy="3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endCxn id="5" idx="0"/>
          </p:cNvCxnSpPr>
          <p:nvPr/>
        </p:nvCxnSpPr>
        <p:spPr>
          <a:xfrm flipH="1">
            <a:off x="1700187" y="1371600"/>
            <a:ext cx="3043906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4759123" y="1375477"/>
            <a:ext cx="914400" cy="9144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/>
          <p:cNvCxnSpPr>
            <a:stCxn id="40" idx="1"/>
            <a:endCxn id="40" idx="3"/>
          </p:cNvCxnSpPr>
          <p:nvPr/>
        </p:nvCxnSpPr>
        <p:spPr>
          <a:xfrm>
            <a:off x="4759123" y="1832677"/>
            <a:ext cx="91440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40" idx="2"/>
          </p:cNvCxnSpPr>
          <p:nvPr/>
        </p:nvCxnSpPr>
        <p:spPr>
          <a:xfrm flipV="1">
            <a:off x="5216323" y="1375477"/>
            <a:ext cx="0" cy="91440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5444922" y="1831136"/>
            <a:ext cx="0" cy="45720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216322" y="2059736"/>
            <a:ext cx="45720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6502713" y="2598617"/>
            <a:ext cx="914400" cy="9144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Straight Connector 50"/>
          <p:cNvCxnSpPr/>
          <p:nvPr/>
        </p:nvCxnSpPr>
        <p:spPr>
          <a:xfrm>
            <a:off x="6502713" y="3055817"/>
            <a:ext cx="91440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V="1">
            <a:off x="6959913" y="2598617"/>
            <a:ext cx="0" cy="91440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7188513" y="3055818"/>
            <a:ext cx="0" cy="45720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959913" y="3284418"/>
            <a:ext cx="45720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7789104" y="1371600"/>
            <a:ext cx="914400" cy="9144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/>
          <p:nvPr/>
        </p:nvCxnSpPr>
        <p:spPr>
          <a:xfrm>
            <a:off x="7789104" y="1828799"/>
            <a:ext cx="91440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8246304" y="1371599"/>
            <a:ext cx="0" cy="91440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6487170" y="1400145"/>
            <a:ext cx="914400" cy="9144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364449" y="1873805"/>
            <a:ext cx="666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rgbClr val="FF0000"/>
                </a:solidFill>
                <a:latin typeface="Trebuchet MS" pitchFamily="34" charset="0"/>
              </a:rPr>
              <a:t>CU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270967" y="2373167"/>
            <a:ext cx="17238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/>
              <a:t>ChromaTuSplit</a:t>
            </a:r>
            <a:r>
              <a:rPr lang="en-US" sz="1600" i="1" dirty="0" smtClean="0"/>
              <a:t>=0</a:t>
            </a:r>
            <a:r>
              <a:rPr lang="en-US" sz="1600" dirty="0" smtClean="0"/>
              <a:t> </a:t>
            </a:r>
            <a:endParaRPr lang="en-US" sz="1400" dirty="0" smtClean="0">
              <a:latin typeface="Trebuchet MS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959913" y="3828453"/>
            <a:ext cx="17238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/>
              <a:t>ChromaTuSplit</a:t>
            </a:r>
            <a:r>
              <a:rPr lang="en-US" sz="1600" i="1" dirty="0" smtClean="0"/>
              <a:t>=1</a:t>
            </a:r>
            <a:r>
              <a:rPr lang="en-US" sz="1600" dirty="0" smtClean="0"/>
              <a:t> </a:t>
            </a:r>
            <a:endParaRPr lang="en-US" sz="1400" dirty="0" smtClean="0">
              <a:latin typeface="Trebuchet MS" pitchFamily="34" charset="0"/>
            </a:endParaRPr>
          </a:p>
        </p:txBody>
      </p:sp>
      <p:cxnSp>
        <p:nvCxnSpPr>
          <p:cNvPr id="65" name="Straight Arrow Connector 64"/>
          <p:cNvCxnSpPr>
            <a:stCxn id="63" idx="3"/>
          </p:cNvCxnSpPr>
          <p:nvPr/>
        </p:nvCxnSpPr>
        <p:spPr>
          <a:xfrm flipV="1">
            <a:off x="5994772" y="1828800"/>
            <a:ext cx="961823" cy="7136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63" idx="3"/>
          </p:cNvCxnSpPr>
          <p:nvPr/>
        </p:nvCxnSpPr>
        <p:spPr>
          <a:xfrm flipV="1">
            <a:off x="5994772" y="2057400"/>
            <a:ext cx="2506495" cy="4850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flipV="1">
            <a:off x="8056292" y="1821742"/>
            <a:ext cx="190012" cy="200671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H="1" flipV="1">
            <a:off x="7185195" y="3284418"/>
            <a:ext cx="874416" cy="544035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H="1" flipV="1">
            <a:off x="6956595" y="3055816"/>
            <a:ext cx="1099696" cy="772636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4237294" y="3291581"/>
            <a:ext cx="16709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/>
              <a:t>NoChromaTuSplit</a:t>
            </a:r>
            <a:endParaRPr lang="en-US" sz="1400" dirty="0" smtClean="0">
              <a:latin typeface="Trebuchet MS" pitchFamily="34" charset="0"/>
            </a:endParaRPr>
          </a:p>
        </p:txBody>
      </p:sp>
      <p:cxnSp>
        <p:nvCxnSpPr>
          <p:cNvPr id="71" name="Straight Arrow Connector 70"/>
          <p:cNvCxnSpPr/>
          <p:nvPr/>
        </p:nvCxnSpPr>
        <p:spPr>
          <a:xfrm flipV="1">
            <a:off x="5911519" y="2855034"/>
            <a:ext cx="836262" cy="602229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>
            <a:stCxn id="70" idx="3"/>
          </p:cNvCxnSpPr>
          <p:nvPr/>
        </p:nvCxnSpPr>
        <p:spPr>
          <a:xfrm flipV="1">
            <a:off x="5908201" y="2855033"/>
            <a:ext cx="1283631" cy="605825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70" idx="3"/>
          </p:cNvCxnSpPr>
          <p:nvPr/>
        </p:nvCxnSpPr>
        <p:spPr>
          <a:xfrm flipV="1">
            <a:off x="5908201" y="3291581"/>
            <a:ext cx="861701" cy="169277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08266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Syntax and process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171450" y="728663"/>
            <a:ext cx="8793163" cy="3883026"/>
          </a:xfrm>
        </p:spPr>
        <p:txBody>
          <a:bodyPr numCol="1" anchor="ctr"/>
          <a:lstStyle/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r>
              <a:rPr lang="en-US" sz="1600" dirty="0" smtClean="0"/>
              <a:t>A new </a:t>
            </a:r>
            <a:r>
              <a:rPr lang="en-US" sz="1600" dirty="0" err="1" smtClean="0"/>
              <a:t>split_transform_chroma_flag</a:t>
            </a:r>
            <a:r>
              <a:rPr lang="en-US" sz="1600" dirty="0" smtClean="0"/>
              <a:t> is coded</a:t>
            </a:r>
          </a:p>
          <a:p>
            <a:pPr lvl="2"/>
            <a:r>
              <a:rPr lang="en-US" sz="1600" dirty="0" smtClean="0"/>
              <a:t>Chroma Transform Tree cannot be more split than </a:t>
            </a:r>
            <a:r>
              <a:rPr lang="en-US" sz="1600" dirty="0" err="1" smtClean="0"/>
              <a:t>Luma</a:t>
            </a:r>
            <a:r>
              <a:rPr lang="en-US" sz="1600" dirty="0" smtClean="0"/>
              <a:t> Transform Tree</a:t>
            </a:r>
            <a:endParaRPr lang="en-US" sz="1600" i="1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r>
              <a:rPr lang="en-US" sz="1600" dirty="0" err="1" smtClean="0"/>
              <a:t>Luma</a:t>
            </a:r>
            <a:r>
              <a:rPr lang="en-US" sz="1600" dirty="0" smtClean="0"/>
              <a:t> and Chroma Transform syntax is no more interlaced, </a:t>
            </a:r>
            <a:r>
              <a:rPr lang="en-US" sz="1600" dirty="0" err="1" smtClean="0"/>
              <a:t>Luma</a:t>
            </a:r>
            <a:r>
              <a:rPr lang="en-US" sz="1600" dirty="0" smtClean="0"/>
              <a:t> is now coded before Chroma</a:t>
            </a:r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r>
              <a:rPr lang="en-US" sz="1600" dirty="0" err="1" smtClean="0"/>
              <a:t>Deblocking</a:t>
            </a:r>
            <a:r>
              <a:rPr lang="en-US" sz="1600" dirty="0" smtClean="0"/>
              <a:t> filter is modified accordingly to handle </a:t>
            </a:r>
            <a:r>
              <a:rPr lang="en-US" sz="1600" dirty="0" err="1" smtClean="0"/>
              <a:t>chroma</a:t>
            </a:r>
            <a:r>
              <a:rPr lang="en-US" sz="1600" dirty="0" smtClean="0"/>
              <a:t> TU edges</a:t>
            </a:r>
          </a:p>
          <a:p>
            <a:pPr lvl="2"/>
            <a:endParaRPr lang="en-US" sz="1600" dirty="0" smtClean="0"/>
          </a:p>
          <a:p>
            <a:pPr lvl="2"/>
            <a:endParaRPr lang="en-US" sz="1600" dirty="0" smtClean="0"/>
          </a:p>
          <a:p>
            <a:pPr lvl="1"/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11029135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Performances of Decoupled </a:t>
            </a:r>
            <a:r>
              <a:rPr lang="en-US" dirty="0" err="1" smtClean="0"/>
              <a:t>Luma</a:t>
            </a:r>
            <a:r>
              <a:rPr lang="en-US" dirty="0" smtClean="0"/>
              <a:t>/Chroma Transform Trees for Intra vs JEM2.0</a:t>
            </a:r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961057"/>
              </p:ext>
            </p:extLst>
          </p:nvPr>
        </p:nvGraphicFramePr>
        <p:xfrm>
          <a:off x="1308100" y="600461"/>
          <a:ext cx="6013539" cy="4311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Macro-Enabled Worksheet" r:id="rId3" imgW="7825643" imgH="5608320" progId="Excel.SheetMacroEnabled.12">
                  <p:embed/>
                </p:oleObj>
              </mc:Choice>
              <mc:Fallback>
                <p:oleObj name="Macro-Enabled Worksheet" r:id="rId3" imgW="7825643" imgH="560832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08100" y="600461"/>
                        <a:ext cx="6013539" cy="4311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71597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Performances of </a:t>
            </a:r>
            <a:r>
              <a:rPr lang="fr-FR" dirty="0" err="1" smtClean="0"/>
              <a:t>Decoupled</a:t>
            </a:r>
            <a:r>
              <a:rPr lang="fr-FR" dirty="0" smtClean="0"/>
              <a:t> </a:t>
            </a:r>
            <a:r>
              <a:rPr lang="fr-FR" dirty="0" err="1" smtClean="0"/>
              <a:t>Luma</a:t>
            </a:r>
            <a:r>
              <a:rPr lang="fr-FR" dirty="0" smtClean="0"/>
              <a:t>/Chroma </a:t>
            </a:r>
            <a:r>
              <a:rPr lang="fr-FR" dirty="0" err="1" smtClean="0"/>
              <a:t>Transform</a:t>
            </a:r>
            <a:r>
              <a:rPr lang="fr-FR" dirty="0" smtClean="0"/>
              <a:t> </a:t>
            </a:r>
            <a:r>
              <a:rPr lang="fr-FR" dirty="0" err="1" smtClean="0"/>
              <a:t>Trees</a:t>
            </a:r>
            <a:r>
              <a:rPr lang="fr-FR" dirty="0" smtClean="0"/>
              <a:t> for Intra vs </a:t>
            </a:r>
            <a:r>
              <a:rPr lang="fr-FR" dirty="0" err="1" smtClean="0"/>
              <a:t>bugfix+RDO</a:t>
            </a:r>
            <a:endParaRPr lang="en-US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7595256"/>
              </p:ext>
            </p:extLst>
          </p:nvPr>
        </p:nvGraphicFramePr>
        <p:xfrm>
          <a:off x="553042" y="1676557"/>
          <a:ext cx="7772400" cy="1781175"/>
        </p:xfrm>
        <a:graphic>
          <a:graphicData uri="http://schemas.openxmlformats.org/drawingml/2006/table">
            <a:tbl>
              <a:tblPr/>
              <a:tblGrid>
                <a:gridCol w="1254600"/>
                <a:gridCol w="651780"/>
                <a:gridCol w="651780"/>
                <a:gridCol w="651780"/>
                <a:gridCol w="651780"/>
                <a:gridCol w="651780"/>
                <a:gridCol w="651780"/>
                <a:gridCol w="651780"/>
                <a:gridCol w="651780"/>
                <a:gridCol w="651780"/>
                <a:gridCol w="65178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HM-16.6-JEM-2 (parallel)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HM-16.9 with QP_ALIGN_LAMBDA and GOP16 for 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-17.81%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-18.58%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1632%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2352%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-14.46%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2225%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2586%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-12.66%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19782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429</Words>
  <Application>Microsoft Office PowerPoint</Application>
  <PresentationFormat>On-screen Show (16:9)</PresentationFormat>
  <Paragraphs>179</Paragraphs>
  <Slides>8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Times New Roman</vt:lpstr>
      <vt:lpstr>Trebuchet MS</vt:lpstr>
      <vt:lpstr>Wingdings</vt:lpstr>
      <vt:lpstr>2013_Technicolor</vt:lpstr>
      <vt:lpstr>Macro-Enabled Worksheet</vt:lpstr>
      <vt:lpstr>Decoupled Luma/Chroma Transform trees for Intra</vt:lpstr>
      <vt:lpstr>Bugfix</vt:lpstr>
      <vt:lpstr>New RDO process </vt:lpstr>
      <vt:lpstr>Introduction</vt:lpstr>
      <vt:lpstr>Proposal</vt:lpstr>
      <vt:lpstr>Syntax and process</vt:lpstr>
      <vt:lpstr>Performances of Decoupled Luma/Chroma Transform Trees for Intra vs JEM2.0</vt:lpstr>
      <vt:lpstr>Performances of Decoupled Luma/Chroma Transform Trees for Intra vs bugfix+RDO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2016-05-24T15:34:43Z</dcterms:modified>
</cp:coreProperties>
</file>