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Default Extension="vml" ContentType="application/vnd.openxmlformats-officedocument.vmlDrawing"/>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26"/>
  </p:handoutMasterIdLst>
  <p:sldIdLst>
    <p:sldId id="262" r:id="rId10"/>
    <p:sldId id="286" r:id="rId11"/>
    <p:sldId id="281" r:id="rId12"/>
    <p:sldId id="287" r:id="rId13"/>
    <p:sldId id="288" r:id="rId14"/>
    <p:sldId id="289" r:id="rId15"/>
    <p:sldId id="293" r:id="rId16"/>
    <p:sldId id="295" r:id="rId17"/>
    <p:sldId id="294" r:id="rId18"/>
    <p:sldId id="296" r:id="rId19"/>
    <p:sldId id="292" r:id="rId20"/>
    <p:sldId id="299" r:id="rId21"/>
    <p:sldId id="298" r:id="rId22"/>
    <p:sldId id="297" r:id="rId23"/>
    <p:sldId id="291" r:id="rId24"/>
    <p:sldId id="260"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00175102" initials="y" lastIdx="7" clrIdx="0">
    <p:extLst>
      <p:ext uri="{19B8F6BF-5375-455C-9EA6-DF929625EA0E}">
        <p15:presenceInfo xmlns:p15="http://schemas.microsoft.com/office/powerpoint/2012/main" xmlns="" userId="S-1-5-21-2454648532-2342892404-1421355143-11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FFF00"/>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0" d="100"/>
          <a:sy n="70" d="100"/>
        </p:scale>
        <p:origin x="-1716"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2016/5/26</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ransition advClick="0" advTm="8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690008090"/>
      </p:ext>
    </p:extLst>
  </p:cSld>
  <p:clrMapOvr>
    <a:masterClrMapping/>
  </p:clrMapOvr>
  <p:transition advClick="0" advTm="800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transition advClick="0" advTm="800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transition advClick="0" advTm="800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transition advClick="0" advTm="800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transition advClick="0" advTm="800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transition advClick="0" advTm="800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transition advClick="0" advTm="800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62776950"/>
      </p:ext>
    </p:extLst>
  </p:cSld>
  <p:clrMapOvr>
    <a:masterClrMapping/>
  </p:clrMapOvr>
  <p:transition advClick="0" advTm="800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 id="2147483824" r:id="rId2"/>
  </p:sldLayoutIdLst>
  <p:transition advClick="0" advTm="8000"/>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oleObject" Target="../embeddings/oleObject7.bin"/><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a:xfrm>
            <a:off x="467544" y="2132856"/>
            <a:ext cx="5472608" cy="1754326"/>
          </a:xfrm>
        </p:spPr>
        <p:txBody>
          <a:bodyPr/>
          <a:lstStyle/>
          <a:p>
            <a:r>
              <a:rPr lang="en-US" altLang="zh-CN" sz="3600" dirty="0" smtClean="0"/>
              <a:t>Perceptual </a:t>
            </a:r>
            <a:r>
              <a:rPr lang="en-CA" altLang="zh-CN" sz="3600" dirty="0" smtClean="0"/>
              <a:t>Quality Assessment Metric MS-SSIM</a:t>
            </a:r>
            <a:endParaRPr lang="zh-CN" altLang="en-US" sz="3600" dirty="0"/>
          </a:p>
        </p:txBody>
      </p:sp>
      <p:sp>
        <p:nvSpPr>
          <p:cNvPr id="6" name="TextBox 5"/>
          <p:cNvSpPr txBox="1"/>
          <p:nvPr/>
        </p:nvSpPr>
        <p:spPr>
          <a:xfrm>
            <a:off x="755576" y="4767923"/>
            <a:ext cx="6264696" cy="1374735"/>
          </a:xfrm>
          <a:prstGeom prst="rect">
            <a:avLst/>
          </a:prstGeom>
          <a:noFill/>
        </p:spPr>
        <p:txBody>
          <a:bodyPr wrap="square" lIns="0" rtlCol="0">
            <a:spAutoFit/>
          </a:bodyPr>
          <a:lstStyle/>
          <a:p>
            <a:pPr lvl="0" fontAlgn="t">
              <a:lnSpc>
                <a:spcPts val="2000"/>
              </a:lnSpc>
            </a:pPr>
            <a:r>
              <a:rPr lang="en-US" altLang="zh-CN" dirty="0" smtClean="0">
                <a:solidFill>
                  <a:srgbClr val="990000"/>
                </a:solidFill>
                <a:latin typeface="FrutigerNext LT Medium"/>
              </a:rPr>
              <a:t>Author/ Email: </a:t>
            </a:r>
          </a:p>
          <a:p>
            <a:pPr lvl="0" fontAlgn="t">
              <a:lnSpc>
                <a:spcPts val="2000"/>
              </a:lnSpc>
            </a:pPr>
            <a:r>
              <a:rPr lang="en-US" altLang="zh-CN" dirty="0" smtClean="0">
                <a:solidFill>
                  <a:srgbClr val="B2B2B2">
                    <a:lumMod val="50000"/>
                  </a:srgbClr>
                </a:solidFill>
                <a:latin typeface="FrutigerNext LT Medium"/>
              </a:rPr>
              <a:t>Hong Zhang, Xiang Ma, Yin Zhao, Haitao Yang</a:t>
            </a:r>
          </a:p>
          <a:p>
            <a:pPr fontAlgn="t">
              <a:lnSpc>
                <a:spcPts val="2000"/>
              </a:lnSpc>
            </a:pPr>
            <a:r>
              <a:rPr lang="en-CA" altLang="zh-CN" dirty="0" smtClean="0">
                <a:solidFill>
                  <a:srgbClr val="B2B2B2">
                    <a:lumMod val="50000"/>
                  </a:srgbClr>
                </a:solidFill>
                <a:latin typeface="FrutigerNext LT Medium"/>
              </a:rPr>
              <a:t>summer.zhanghong@huawei.com</a:t>
            </a:r>
            <a:endParaRPr lang="en-US" altLang="zh-CN" dirty="0" smtClean="0">
              <a:solidFill>
                <a:srgbClr val="B2B2B2">
                  <a:lumMod val="50000"/>
                </a:srgbClr>
              </a:solidFill>
              <a:latin typeface="FrutigerNext LT Medium"/>
            </a:endParaRPr>
          </a:p>
          <a:p>
            <a:pPr lvl="0" fontAlgn="t">
              <a:lnSpc>
                <a:spcPts val="2000"/>
              </a:lnSpc>
            </a:pPr>
            <a:r>
              <a:rPr lang="en-US" altLang="zh-CN" dirty="0" smtClean="0">
                <a:solidFill>
                  <a:srgbClr val="B2B2B2">
                    <a:lumMod val="50000"/>
                  </a:srgbClr>
                </a:solidFill>
                <a:latin typeface="FrutigerNext LT Medium"/>
              </a:rPr>
              <a:t>maxiang6@huawei.com</a:t>
            </a:r>
            <a:endParaRPr lang="zh-CN" altLang="zh-CN" dirty="0" smtClean="0">
              <a:solidFill>
                <a:srgbClr val="B2B2B2">
                  <a:lumMod val="50000"/>
                </a:srgbClr>
              </a:solidFill>
              <a:latin typeface="FrutigerNext LT Medium"/>
            </a:endParaRPr>
          </a:p>
          <a:p>
            <a:pPr lvl="0" fontAlgn="t">
              <a:lnSpc>
                <a:spcPts val="2000"/>
              </a:lnSpc>
            </a:pPr>
            <a:endParaRPr lang="zh-CN" altLang="zh-CN" dirty="0" smtClean="0">
              <a:solidFill>
                <a:srgbClr val="B2B2B2">
                  <a:lumMod val="50000"/>
                </a:srgbClr>
              </a:solidFill>
              <a:latin typeface="FrutigerNext LT Medium"/>
            </a:endParaRPr>
          </a:p>
        </p:txBody>
      </p:sp>
    </p:spTree>
  </p:cSld>
  <p:clrMapOvr>
    <a:masterClrMapping/>
  </p:clrMapOvr>
  <p:transition advClick="0"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BQSquare</a:t>
            </a:r>
            <a:r>
              <a:rPr lang="en-CA" altLang="zh-CN" dirty="0" smtClean="0"/>
              <a:t> (32.502dB, 0.982089 )</a:t>
            </a:r>
            <a:endParaRPr lang="zh-CN" altLang="en-US" dirty="0"/>
          </a:p>
        </p:txBody>
      </p:sp>
      <p:sp>
        <p:nvSpPr>
          <p:cNvPr id="3" name="内容占位符 2"/>
          <p:cNvSpPr>
            <a:spLocks noGrp="1"/>
          </p:cNvSpPr>
          <p:nvPr>
            <p:ph idx="1"/>
          </p:nvPr>
        </p:nvSpPr>
        <p:spPr/>
        <p:txBody>
          <a:bodyPr/>
          <a:lstStyle/>
          <a:p>
            <a:endParaRPr lang="zh-CN" altLang="en-US"/>
          </a:p>
        </p:txBody>
      </p:sp>
      <p:pic>
        <p:nvPicPr>
          <p:cNvPr id="30722" name="Picture 2" descr="G:\ITU-MPEG文档\JVET_1605\MS-SSIM选出来的yuv\BQSquare_HM_QP34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BQSquare</a:t>
            </a:r>
            <a:r>
              <a:rPr lang="en-CA" altLang="zh-CN" dirty="0" smtClean="0"/>
              <a:t> (32.036dB, 0.985329 )</a:t>
            </a:r>
            <a:endParaRPr lang="zh-CN" altLang="en-US" dirty="0"/>
          </a:p>
        </p:txBody>
      </p:sp>
      <p:sp>
        <p:nvSpPr>
          <p:cNvPr id="3" name="内容占位符 2"/>
          <p:cNvSpPr>
            <a:spLocks noGrp="1"/>
          </p:cNvSpPr>
          <p:nvPr>
            <p:ph idx="1"/>
          </p:nvPr>
        </p:nvSpPr>
        <p:spPr/>
        <p:txBody>
          <a:bodyPr/>
          <a:lstStyle/>
          <a:p>
            <a:endParaRPr lang="zh-CN" altLang="en-US"/>
          </a:p>
        </p:txBody>
      </p:sp>
      <p:pic>
        <p:nvPicPr>
          <p:cNvPr id="28675" name="Picture 3" descr="G:\ITU-MPEG文档\JVET_1605\MS-SSIM选出来的yuv\BQSquare_PVC_QP33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RaceHorses</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31746" name="Picture 2" descr="G:\ITU-MPEG文档\JVET_1605\MS-SSIM选出来的yuv\RaceHorses_416x240_30_poc1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RaceHorses</a:t>
            </a:r>
            <a:r>
              <a:rPr lang="en-CA" altLang="zh-CN" dirty="0" smtClean="0"/>
              <a:t> (</a:t>
            </a:r>
            <a:r>
              <a:rPr lang="en-US" altLang="zh-CN" dirty="0" smtClean="0"/>
              <a:t>27.309dB, 0.931476</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2770" name="Picture 2" descr="G:\ITU-MPEG文档\JVET_1605\MS-SSIM选出来的yuv\RaceHorses_416x240_30-PSNR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RaceHorses</a:t>
            </a:r>
            <a:r>
              <a:rPr lang="en-CA" altLang="zh-CN" dirty="0" smtClean="0"/>
              <a:t> (</a:t>
            </a:r>
            <a:r>
              <a:rPr lang="en-US" altLang="zh-CN" dirty="0" smtClean="0"/>
              <a:t>27.206dB, 0.934179</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3794" name="Picture 2" descr="G:\ITU-MPEG文档\JVET_1605\MS-SSIM选出来的yuv\RaceHorses_416x240_30-SSIM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Observations/Suggestions</a:t>
            </a:r>
            <a:endParaRPr lang="zh-CN" altLang="en-US" dirty="0"/>
          </a:p>
        </p:txBody>
      </p:sp>
      <p:sp>
        <p:nvSpPr>
          <p:cNvPr id="3" name="内容占位符 2"/>
          <p:cNvSpPr>
            <a:spLocks noGrp="1"/>
          </p:cNvSpPr>
          <p:nvPr>
            <p:ph idx="1"/>
          </p:nvPr>
        </p:nvSpPr>
        <p:spPr>
          <a:xfrm>
            <a:off x="467618" y="1484759"/>
            <a:ext cx="8208838" cy="4536529"/>
          </a:xfrm>
        </p:spPr>
        <p:txBody>
          <a:bodyPr/>
          <a:lstStyle/>
          <a:p>
            <a:r>
              <a:rPr lang="en-US" altLang="zh-CN" dirty="0" smtClean="0"/>
              <a:t>Observations</a:t>
            </a:r>
          </a:p>
          <a:p>
            <a:pPr lvl="1"/>
            <a:r>
              <a:rPr lang="en-US" altLang="zh-CN" sz="1600" dirty="0" smtClean="0"/>
              <a:t>At relatively high bitrates</a:t>
            </a:r>
          </a:p>
          <a:p>
            <a:pPr lvl="2"/>
            <a:r>
              <a:rPr lang="en-US" altLang="zh-CN" sz="1400" dirty="0" smtClean="0"/>
              <a:t>Both PSNR and MS-SSIM are consistent with subjective perceptual quality.</a:t>
            </a:r>
          </a:p>
          <a:p>
            <a:pPr lvl="1"/>
            <a:r>
              <a:rPr lang="en-US" altLang="zh-CN" sz="1600" dirty="0" smtClean="0"/>
              <a:t>At relatively low bitrates</a:t>
            </a:r>
          </a:p>
          <a:p>
            <a:pPr lvl="2"/>
            <a:r>
              <a:rPr lang="en-US" altLang="zh-CN" sz="1400" dirty="0" smtClean="0"/>
              <a:t>PSNR may be very different from subjective perceptual quality, even oppositely. While MS-SSIM is still consistent.</a:t>
            </a:r>
          </a:p>
          <a:p>
            <a:pPr lvl="2"/>
            <a:endParaRPr lang="en-US" altLang="zh-CN" sz="1400" dirty="0" smtClean="0"/>
          </a:p>
          <a:p>
            <a:r>
              <a:rPr lang="en-US" altLang="zh-CN" dirty="0" smtClean="0"/>
              <a:t> Suggestions</a:t>
            </a:r>
          </a:p>
          <a:p>
            <a:pPr lvl="1"/>
            <a:r>
              <a:rPr lang="en-US" altLang="zh-CN" dirty="0" smtClean="0"/>
              <a:t> </a:t>
            </a:r>
            <a:r>
              <a:rPr lang="en-US" altLang="zh-CN" sz="1600" dirty="0" smtClean="0"/>
              <a:t>Add MS-SSIM into JEM as an additional reference metric </a:t>
            </a:r>
          </a:p>
          <a:p>
            <a:pPr lvl="1"/>
            <a:r>
              <a:rPr lang="en-US" altLang="zh-CN" sz="1600" dirty="0" smtClean="0"/>
              <a:t> Coding tools can be evaluated as follows:</a:t>
            </a:r>
          </a:p>
          <a:p>
            <a:pPr lvl="2"/>
            <a:r>
              <a:rPr lang="en-US" altLang="zh-CN" sz="1400" dirty="0" smtClean="0"/>
              <a:t>When the performance for PSNR and MS-SSIM is consistent,  PSNR prevail</a:t>
            </a:r>
          </a:p>
          <a:p>
            <a:pPr lvl="2"/>
            <a:r>
              <a:rPr lang="en-US" altLang="zh-CN" sz="1400" dirty="0" smtClean="0"/>
              <a:t>When the performance for PSNR and MS-SSIM is  very different, even </a:t>
            </a:r>
            <a:r>
              <a:rPr lang="en-US" altLang="zh-CN" sz="1400" dirty="0" smtClean="0"/>
              <a:t>oppositely, </a:t>
            </a:r>
            <a:r>
              <a:rPr lang="en-US" altLang="zh-CN" sz="1400" dirty="0" smtClean="0"/>
              <a:t>may be </a:t>
            </a:r>
            <a:r>
              <a:rPr lang="en-US" altLang="zh-CN" sz="1400" dirty="0" smtClean="0"/>
              <a:t>need </a:t>
            </a:r>
            <a:r>
              <a:rPr lang="en-US" altLang="zh-CN" sz="1400" dirty="0" smtClean="0"/>
              <a:t>to pay special attention.</a:t>
            </a:r>
          </a:p>
          <a:p>
            <a:pPr lvl="1"/>
            <a:endParaRPr lang="zh-CN" altLang="en-US" dirty="0"/>
          </a:p>
        </p:txBody>
      </p:sp>
    </p:spTree>
  </p:cSld>
  <p:clrMapOvr>
    <a:masterClrMapping/>
  </p:clrMapOvr>
  <p:transition advClick="0" advTm="8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a:xfrm>
            <a:off x="827584" y="2204864"/>
            <a:ext cx="6984702" cy="1224136"/>
          </a:xfrm>
        </p:spPr>
        <p:txBody>
          <a:bodyPr/>
          <a:lstStyle/>
          <a:p>
            <a:pPr>
              <a:buNone/>
            </a:pPr>
            <a:r>
              <a:rPr lang="en-US" altLang="zh-CN" b="1" dirty="0" smtClean="0"/>
              <a:t> AN OPTIMIZED SYSTEM IS ONLY AS GOOD AS THE OPTIMIZATION CRITERION USED TO DESIGN IT.</a:t>
            </a:r>
            <a:endParaRPr lang="zh-CN" altLang="en-US" b="1" dirty="0"/>
          </a:p>
        </p:txBody>
      </p:sp>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p:txBody>
          <a:bodyPr/>
          <a:lstStyle/>
          <a:p>
            <a:r>
              <a:rPr lang="en-US" altLang="zh-CN" dirty="0" smtClean="0"/>
              <a:t> Exist metric: MSE or PSNR</a:t>
            </a:r>
          </a:p>
          <a:p>
            <a:endParaRPr lang="en-US" altLang="zh-CN" dirty="0" smtClean="0"/>
          </a:p>
          <a:p>
            <a:pPr lvl="1"/>
            <a:endParaRPr lang="en-US" altLang="zh-CN" dirty="0" smtClean="0"/>
          </a:p>
          <a:p>
            <a:pPr lvl="1"/>
            <a:r>
              <a:rPr lang="en-US" altLang="zh-CN" dirty="0" smtClean="0"/>
              <a:t>Advantage</a:t>
            </a:r>
          </a:p>
          <a:p>
            <a:pPr lvl="2"/>
            <a:r>
              <a:rPr lang="en-US" altLang="zh-CN" dirty="0" smtClean="0"/>
              <a:t>Easy to compute and understand</a:t>
            </a:r>
          </a:p>
          <a:p>
            <a:pPr lvl="2"/>
            <a:r>
              <a:rPr lang="en-US" altLang="zh-CN" dirty="0" smtClean="0"/>
              <a:t>Has many desirable mathematical properties</a:t>
            </a:r>
          </a:p>
          <a:p>
            <a:pPr lvl="1"/>
            <a:r>
              <a:rPr lang="en-US" altLang="zh-CN" dirty="0" smtClean="0"/>
              <a:t>Disadvantage</a:t>
            </a:r>
          </a:p>
          <a:p>
            <a:pPr lvl="2"/>
            <a:r>
              <a:rPr lang="en-US" altLang="zh-CN" dirty="0" smtClean="0"/>
              <a:t>Not so accurate to measure perceived signal quality, sometimes.</a:t>
            </a:r>
          </a:p>
          <a:p>
            <a:pPr lvl="3"/>
            <a:r>
              <a:rPr lang="en-US" altLang="zh-CN" dirty="0" smtClean="0"/>
              <a:t>People is more sensitive to structure information</a:t>
            </a:r>
          </a:p>
          <a:p>
            <a:pPr lvl="3"/>
            <a:endParaRPr lang="en-US" altLang="zh-CN" dirty="0" smtClean="0"/>
          </a:p>
          <a:p>
            <a:r>
              <a:rPr lang="en-US" altLang="zh-CN" dirty="0" smtClean="0"/>
              <a:t>A Perceptual </a:t>
            </a:r>
            <a:r>
              <a:rPr lang="en-CA" altLang="zh-CN" dirty="0" smtClean="0"/>
              <a:t>Assessment </a:t>
            </a:r>
            <a:r>
              <a:rPr lang="en-US" altLang="zh-CN" dirty="0" smtClean="0"/>
              <a:t>metric is needed</a:t>
            </a:r>
            <a:endParaRPr lang="zh-CN" altLang="en-US" dirty="0"/>
          </a:p>
        </p:txBody>
      </p:sp>
      <p:graphicFrame>
        <p:nvGraphicFramePr>
          <p:cNvPr id="4097" name="Object 1"/>
          <p:cNvGraphicFramePr>
            <a:graphicFrameLocks noChangeAspect="1"/>
          </p:cNvGraphicFramePr>
          <p:nvPr/>
        </p:nvGraphicFramePr>
        <p:xfrm>
          <a:off x="1547664" y="2204864"/>
          <a:ext cx="2671762" cy="661987"/>
        </p:xfrm>
        <a:graphic>
          <a:graphicData uri="http://schemas.openxmlformats.org/presentationml/2006/ole">
            <p:oleObj spid="_x0000_s4099" name="Equation" r:id="rId3" imgW="1727200" imgH="431800" progId="">
              <p:embed/>
            </p:oleObj>
          </a:graphicData>
        </a:graphic>
      </p:graphicFrame>
      <p:graphicFrame>
        <p:nvGraphicFramePr>
          <p:cNvPr id="4098" name="Object 2"/>
          <p:cNvGraphicFramePr>
            <a:graphicFrameLocks noChangeAspect="1"/>
          </p:cNvGraphicFramePr>
          <p:nvPr/>
        </p:nvGraphicFramePr>
        <p:xfrm>
          <a:off x="5004048" y="2204864"/>
          <a:ext cx="2122487" cy="642937"/>
        </p:xfrm>
        <a:graphic>
          <a:graphicData uri="http://schemas.openxmlformats.org/presentationml/2006/ole">
            <p:oleObj spid="_x0000_s4100" name="Equation" r:id="rId4" imgW="1371600" imgH="419100" progId="">
              <p:embed/>
            </p:oleObj>
          </a:graphicData>
        </a:graphic>
      </p:graphicFrame>
    </p:spTree>
  </p:cSld>
  <p:clrMapOvr>
    <a:masterClrMapping/>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SSIM &amp; MS-SSIM</a:t>
            </a:r>
            <a:endParaRPr lang="zh-CN" altLang="en-US" dirty="0"/>
          </a:p>
        </p:txBody>
      </p:sp>
      <p:sp>
        <p:nvSpPr>
          <p:cNvPr id="3" name="内容占位符 2"/>
          <p:cNvSpPr>
            <a:spLocks noGrp="1"/>
          </p:cNvSpPr>
          <p:nvPr>
            <p:ph idx="1"/>
          </p:nvPr>
        </p:nvSpPr>
        <p:spPr>
          <a:xfrm>
            <a:off x="395536" y="1628775"/>
            <a:ext cx="7992814" cy="4536529"/>
          </a:xfrm>
        </p:spPr>
        <p:txBody>
          <a:bodyPr/>
          <a:lstStyle/>
          <a:p>
            <a:r>
              <a:rPr lang="en-US" altLang="zh-CN" dirty="0" smtClean="0"/>
              <a:t>SSIM</a:t>
            </a:r>
          </a:p>
          <a:p>
            <a:endParaRPr lang="en-US" altLang="zh-CN" dirty="0" smtClean="0"/>
          </a:p>
          <a:p>
            <a:endParaRPr lang="en-US" altLang="zh-CN" dirty="0" smtClean="0"/>
          </a:p>
          <a:p>
            <a:endParaRPr lang="en-US" altLang="zh-CN" dirty="0" smtClean="0"/>
          </a:p>
          <a:p>
            <a:endParaRPr lang="en-US" altLang="zh-CN" dirty="0" smtClean="0"/>
          </a:p>
          <a:p>
            <a:r>
              <a:rPr lang="en-US" altLang="zh-CN" dirty="0" smtClean="0"/>
              <a:t>MS-SSIM</a:t>
            </a:r>
          </a:p>
          <a:p>
            <a:pPr lvl="1"/>
            <a:endParaRPr lang="en-US" altLang="zh-CN" dirty="0" smtClean="0"/>
          </a:p>
          <a:p>
            <a:pPr lvl="1"/>
            <a:r>
              <a:rPr lang="en-US" altLang="zh-CN" dirty="0" smtClean="0"/>
              <a:t> Reason for MS</a:t>
            </a:r>
          </a:p>
          <a:p>
            <a:pPr lvl="2"/>
            <a:r>
              <a:rPr lang="en-US" altLang="zh-CN" dirty="0" smtClean="0"/>
              <a:t> images contain structures that occur over a range of spatial scales</a:t>
            </a:r>
          </a:p>
          <a:p>
            <a:pPr lvl="2"/>
            <a:r>
              <a:rPr lang="en-US" altLang="zh-CN" dirty="0" smtClean="0"/>
              <a:t>HVS decomposes visual data into </a:t>
            </a:r>
            <a:r>
              <a:rPr lang="en-US" altLang="zh-CN" dirty="0" err="1" smtClean="0"/>
              <a:t>multiscale</a:t>
            </a:r>
            <a:r>
              <a:rPr lang="en-US" altLang="zh-CN" dirty="0" smtClean="0"/>
              <a:t> spatial channel early in the visual pathway</a:t>
            </a:r>
          </a:p>
          <a:p>
            <a:pPr lvl="2"/>
            <a:endParaRPr lang="en-US" altLang="zh-CN" dirty="0" smtClean="0"/>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3" name="Object 1"/>
          <p:cNvGraphicFramePr>
            <a:graphicFrameLocks noChangeAspect="1"/>
          </p:cNvGraphicFramePr>
          <p:nvPr/>
        </p:nvGraphicFramePr>
        <p:xfrm>
          <a:off x="1043608" y="2276872"/>
          <a:ext cx="1983894" cy="720080"/>
        </p:xfrm>
        <a:graphic>
          <a:graphicData uri="http://schemas.openxmlformats.org/presentationml/2006/ole">
            <p:oleObj spid="_x0000_s3082" name="Equation" r:id="rId3" imgW="1282700" imgH="469900" progId="">
              <p:embed/>
            </p:oleObj>
          </a:graphicData>
        </a:graphic>
      </p:graphicFrame>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5" name="Object 3"/>
          <p:cNvGraphicFramePr>
            <a:graphicFrameLocks noChangeAspect="1"/>
          </p:cNvGraphicFramePr>
          <p:nvPr/>
        </p:nvGraphicFramePr>
        <p:xfrm>
          <a:off x="3347863" y="2276872"/>
          <a:ext cx="2116153" cy="720080"/>
        </p:xfrm>
        <a:graphic>
          <a:graphicData uri="http://schemas.openxmlformats.org/presentationml/2006/ole">
            <p:oleObj spid="_x0000_s3083" name="Equation" r:id="rId4" imgW="1371600" imgH="469900" progId="">
              <p:embed/>
            </p:oleObj>
          </a:graphicData>
        </a:graphic>
      </p:graphicFrame>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7" name="Object 5"/>
          <p:cNvGraphicFramePr>
            <a:graphicFrameLocks noChangeAspect="1"/>
          </p:cNvGraphicFramePr>
          <p:nvPr/>
        </p:nvGraphicFramePr>
        <p:xfrm>
          <a:off x="5940152" y="2276872"/>
          <a:ext cx="1866330" cy="720080"/>
        </p:xfrm>
        <a:graphic>
          <a:graphicData uri="http://schemas.openxmlformats.org/presentationml/2006/ole">
            <p:oleObj spid="_x0000_s3084" name="Equation" r:id="rId5" imgW="1206500" imgH="469900" progId="">
              <p:embed/>
            </p:oleObj>
          </a:graphicData>
        </a:graphic>
      </p:graphicFrame>
      <p:sp>
        <p:nvSpPr>
          <p:cNvPr id="308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9" name="Object 7"/>
          <p:cNvGraphicFramePr>
            <a:graphicFrameLocks noChangeAspect="1"/>
          </p:cNvGraphicFramePr>
          <p:nvPr/>
        </p:nvGraphicFramePr>
        <p:xfrm>
          <a:off x="1907704" y="3212976"/>
          <a:ext cx="4824535" cy="413531"/>
        </p:xfrm>
        <a:graphic>
          <a:graphicData uri="http://schemas.openxmlformats.org/presentationml/2006/ole">
            <p:oleObj spid="_x0000_s3085" name="Equation" r:id="rId6" imgW="2667000" imgH="228600" progId="">
              <p:embed/>
            </p:oleObj>
          </a:graphicData>
        </a:graphic>
      </p:graphicFrame>
      <p:sp>
        <p:nvSpPr>
          <p:cNvPr id="30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81" name="Object 9"/>
          <p:cNvGraphicFramePr>
            <a:graphicFrameLocks noChangeAspect="1"/>
          </p:cNvGraphicFramePr>
          <p:nvPr/>
        </p:nvGraphicFramePr>
        <p:xfrm>
          <a:off x="1835696" y="4026208"/>
          <a:ext cx="5256584" cy="698936"/>
        </p:xfrm>
        <a:graphic>
          <a:graphicData uri="http://schemas.openxmlformats.org/presentationml/2006/ole">
            <p:oleObj spid="_x0000_s3086" name="Equation" r:id="rId7" imgW="3441700" imgH="457200" progId="">
              <p:embed/>
            </p:oleObj>
          </a:graphicData>
        </a:graphic>
      </p:graphicFrame>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Performance comparison of different metrics </a:t>
            </a:r>
            <a:endParaRPr lang="zh-CN" altLang="en-US" dirty="0" smtClean="0"/>
          </a:p>
        </p:txBody>
      </p:sp>
      <p:graphicFrame>
        <p:nvGraphicFramePr>
          <p:cNvPr id="6" name="内容占位符 5"/>
          <p:cNvGraphicFramePr>
            <a:graphicFrameLocks noGrp="1"/>
          </p:cNvGraphicFramePr>
          <p:nvPr>
            <p:ph idx="1"/>
          </p:nvPr>
        </p:nvGraphicFramePr>
        <p:xfrm>
          <a:off x="1187623" y="1268760"/>
          <a:ext cx="5832649" cy="2376264"/>
        </p:xfrm>
        <a:graphic>
          <a:graphicData uri="http://schemas.openxmlformats.org/drawingml/2006/table">
            <a:tbl>
              <a:tblPr/>
              <a:tblGrid>
                <a:gridCol w="2114335"/>
                <a:gridCol w="1005519"/>
                <a:gridCol w="795337"/>
                <a:gridCol w="958729"/>
                <a:gridCol w="958729"/>
              </a:tblGrid>
              <a:tr h="216024">
                <a:tc>
                  <a:txBody>
                    <a:bodyPr/>
                    <a:lstStyle/>
                    <a:p>
                      <a:pPr algn="just">
                        <a:spcAft>
                          <a:spcPts val="0"/>
                        </a:spcAft>
                      </a:pPr>
                      <a:r>
                        <a:rPr lang="en-CA" sz="1400" b="1" kern="100" dirty="0">
                          <a:latin typeface="Times New Roman" pitchFamily="18" charset="0"/>
                          <a:ea typeface="宋体"/>
                          <a:cs typeface="Times New Roman" pitchFamily="18" charset="0"/>
                        </a:rPr>
                        <a:t>Image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dirty="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dirty="0">
                          <a:latin typeface="Times New Roman" pitchFamily="18" charset="0"/>
                          <a:ea typeface="宋体"/>
                          <a:cs typeface="Times New Roman" pitchFamily="18" charset="0"/>
                        </a:rPr>
                        <a:t>LIVE JPEG/JPEG2000 [3]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0.901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0.936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0.966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TID2013[4-6]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0.640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0.637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0.787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0.464</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0.608</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A57[7]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0.825</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0.903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LIVE2006[8-10]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SCC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0.876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0.953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VCL@FER[11]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0.911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0.923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0.733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1187624" y="3771510"/>
          <a:ext cx="5832650" cy="1601706"/>
        </p:xfrm>
        <a:graphic>
          <a:graphicData uri="http://schemas.openxmlformats.org/drawingml/2006/table">
            <a:tbl>
              <a:tblPr/>
              <a:tblGrid>
                <a:gridCol w="2088232"/>
                <a:gridCol w="1008112"/>
                <a:gridCol w="792089"/>
                <a:gridCol w="1008112"/>
                <a:gridCol w="936105"/>
              </a:tblGrid>
              <a:tr h="226311">
                <a:tc>
                  <a:txBody>
                    <a:bodyPr/>
                    <a:lstStyle/>
                    <a:p>
                      <a:pPr algn="just">
                        <a:spcAft>
                          <a:spcPts val="0"/>
                        </a:spcAft>
                      </a:pPr>
                      <a:r>
                        <a:rPr lang="en-CA" sz="1600" b="1" kern="100" dirty="0">
                          <a:latin typeface="Times New Roman" pitchFamily="18" charset="0"/>
                          <a:ea typeface="宋体"/>
                          <a:cs typeface="Times New Roman" pitchFamily="18" charset="0"/>
                        </a:rPr>
                        <a:t>Video</a:t>
                      </a:r>
                      <a:r>
                        <a:rPr lang="en-CA" sz="1400" b="1" kern="100" dirty="0">
                          <a:latin typeface="Times New Roman" pitchFamily="18" charset="0"/>
                          <a:ea typeface="宋体"/>
                          <a:cs typeface="Times New Roman" pitchFamily="18" charset="0"/>
                        </a:rPr>
                        <a:t>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CA" altLang="zh-CN" sz="1400" b="1" kern="100" dirty="0" smtClean="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[12-13]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0.368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0.526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0.736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0.404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Mobile [14-16]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0.678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0.691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0.708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a:latin typeface="Times New Roman" pitchFamily="18" charset="0"/>
                          <a:ea typeface="宋体"/>
                          <a:cs typeface="Times New Roman" pitchFamily="18" charset="0"/>
                        </a:rPr>
                        <a:t>MCL-V [17]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0.464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solidFill>
                            <a:srgbClr val="FF0000"/>
                          </a:solidFill>
                          <a:latin typeface="Times New Roman" pitchFamily="18" charset="0"/>
                          <a:ea typeface="宋体"/>
                          <a:cs typeface="Times New Roman" pitchFamily="18" charset="0"/>
                        </a:rPr>
                        <a:t>0.648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0.623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0.472</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0.650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0.621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467544" y="5445224"/>
            <a:ext cx="5400600" cy="830997"/>
          </a:xfrm>
          <a:prstGeom prst="rect">
            <a:avLst/>
          </a:prstGeom>
          <a:noFill/>
        </p:spPr>
        <p:txBody>
          <a:bodyPr wrap="square" rtlCol="0">
            <a:spAutoFit/>
          </a:bodyPr>
          <a:lstStyle/>
          <a:p>
            <a:r>
              <a:rPr lang="en-CA" altLang="zh-CN" sz="1600" dirty="0" smtClean="0">
                <a:latin typeface="Times New Roman" pitchFamily="18" charset="0"/>
                <a:cs typeface="Times New Roman" pitchFamily="18" charset="0"/>
              </a:rPr>
              <a:t>LCC:   (Pearson) Linear Correlation Coefficient</a:t>
            </a:r>
          </a:p>
          <a:p>
            <a:r>
              <a:rPr lang="en-CA" altLang="zh-CN" sz="1600" dirty="0" smtClean="0">
                <a:latin typeface="Times New Roman" pitchFamily="18" charset="0"/>
                <a:cs typeface="Times New Roman" pitchFamily="18" charset="0"/>
              </a:rPr>
              <a:t>SCC:    Spearman Correlation Coefficient</a:t>
            </a:r>
          </a:p>
          <a:p>
            <a:r>
              <a:rPr lang="en-CA" altLang="zh-CN" sz="1600" dirty="0" smtClean="0">
                <a:latin typeface="Times New Roman" pitchFamily="18" charset="0"/>
                <a:cs typeface="Times New Roman" pitchFamily="18" charset="0"/>
              </a:rPr>
              <a:t>KCC:   Kendall Correlation Coefficient</a:t>
            </a:r>
            <a:endParaRPr lang="zh-CN" altLang="en-US" sz="1600" dirty="0">
              <a:latin typeface="Times New Roman" pitchFamily="18" charset="0"/>
              <a:cs typeface="Times New Roman" pitchFamily="18" charset="0"/>
            </a:endParaRPr>
          </a:p>
        </p:txBody>
      </p:sp>
    </p:spTree>
  </p:cSld>
  <p:clrMapOvr>
    <a:masterClrMapping/>
  </p:clrMapOvr>
  <p:transition advClick="0" advTm="8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BasketballDrill</a:t>
            </a:r>
            <a:r>
              <a:rPr lang="en-CA" altLang="zh-CN" dirty="0" smtClean="0"/>
              <a:t> (original)</a:t>
            </a:r>
            <a:endParaRPr lang="zh-CN" altLang="en-US" dirty="0"/>
          </a:p>
        </p:txBody>
      </p:sp>
      <p:sp>
        <p:nvSpPr>
          <p:cNvPr id="8" name="内容占位符 7"/>
          <p:cNvSpPr>
            <a:spLocks noGrp="1"/>
          </p:cNvSpPr>
          <p:nvPr>
            <p:ph idx="1"/>
          </p:nvPr>
        </p:nvSpPr>
        <p:spPr/>
        <p:txBody>
          <a:bodyPr/>
          <a:lstStyle/>
          <a:p>
            <a:endParaRPr lang="zh-CN" altLang="en-US" dirty="0"/>
          </a:p>
        </p:txBody>
      </p:sp>
      <p:pic>
        <p:nvPicPr>
          <p:cNvPr id="25603" name="Picture 3" descr="G:\ITU-MPEG文档\JVET_1605\MS-SSIM选出来的yuv\BasketballDrill_QP34_poc0_org.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BasketballDrill</a:t>
            </a:r>
            <a:r>
              <a:rPr lang="en-CA" altLang="zh-CN" dirty="0" smtClean="0"/>
              <a:t>(34.980dB, 0.973363)</a:t>
            </a:r>
            <a:endParaRPr lang="zh-CN" altLang="en-US" dirty="0"/>
          </a:p>
        </p:txBody>
      </p:sp>
      <p:sp>
        <p:nvSpPr>
          <p:cNvPr id="3" name="内容占位符 2"/>
          <p:cNvSpPr>
            <a:spLocks noGrp="1"/>
          </p:cNvSpPr>
          <p:nvPr>
            <p:ph idx="1"/>
          </p:nvPr>
        </p:nvSpPr>
        <p:spPr/>
        <p:txBody>
          <a:bodyPr/>
          <a:lstStyle/>
          <a:p>
            <a:endParaRPr lang="zh-CN" altLang="en-US"/>
          </a:p>
        </p:txBody>
      </p:sp>
      <p:pic>
        <p:nvPicPr>
          <p:cNvPr id="26627" name="Picture 3" descr="G:\ITU-MPEG文档\JVET_1605\MS-SSIM选出来的yuv\BasketballDrill_HM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BasketballDrill</a:t>
            </a:r>
            <a:r>
              <a:rPr lang="en-CA" altLang="zh-CN" dirty="0" smtClean="0"/>
              <a:t>(34.640dB, 0.974801)</a:t>
            </a:r>
            <a:endParaRPr lang="zh-CN" altLang="en-US" dirty="0"/>
          </a:p>
        </p:txBody>
      </p:sp>
      <p:sp>
        <p:nvSpPr>
          <p:cNvPr id="3" name="内容占位符 2"/>
          <p:cNvSpPr>
            <a:spLocks noGrp="1"/>
          </p:cNvSpPr>
          <p:nvPr>
            <p:ph idx="1"/>
          </p:nvPr>
        </p:nvSpPr>
        <p:spPr/>
        <p:txBody>
          <a:bodyPr/>
          <a:lstStyle/>
          <a:p>
            <a:endParaRPr lang="zh-CN" altLang="en-US"/>
          </a:p>
        </p:txBody>
      </p:sp>
      <p:pic>
        <p:nvPicPr>
          <p:cNvPr id="29698" name="Picture 2" descr="G:\ITU-MPEG文档\JVET_1605\MS-SSIM选出来的yuv\BasketballDrill_PVC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BQSquare</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27651" name="Picture 3" descr="G:\ITU-MPEG文档\JVET_1605\MS-SSIM选出来的yuv\BQSquare_QP34_poc0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10360</TotalTime>
  <Words>356</Words>
  <Application>Microsoft Office PowerPoint</Application>
  <PresentationFormat>全屏显示(4:3)</PresentationFormat>
  <Paragraphs>137</Paragraphs>
  <Slides>16</Slides>
  <Notes>0</Notes>
  <HiddenSlides>0</HiddenSlides>
  <MMClips>0</MMClips>
  <ScaleCrop>false</ScaleCrop>
  <HeadingPairs>
    <vt:vector size="6" baseType="variant">
      <vt:variant>
        <vt:lpstr>主题</vt:lpstr>
      </vt:variant>
      <vt:variant>
        <vt:i4>9</vt:i4>
      </vt:variant>
      <vt:variant>
        <vt:lpstr>嵌入 OLE 服务器</vt:lpstr>
      </vt:variant>
      <vt:variant>
        <vt:i4>1</vt:i4>
      </vt:variant>
      <vt:variant>
        <vt:lpstr>幻灯片标题</vt:lpstr>
      </vt:variant>
      <vt:variant>
        <vt:i4>16</vt:i4>
      </vt:variant>
    </vt:vector>
  </HeadingPairs>
  <TitlesOfParts>
    <vt:vector size="26" baseType="lpstr">
      <vt:lpstr>Blank</vt:lpstr>
      <vt:lpstr>1_主题1</vt:lpstr>
      <vt:lpstr>4_主题1</vt:lpstr>
      <vt:lpstr>5_主题1</vt:lpstr>
      <vt:lpstr>6_主题1</vt:lpstr>
      <vt:lpstr>7_主题1</vt:lpstr>
      <vt:lpstr>8_主题1</vt:lpstr>
      <vt:lpstr>9_主题1</vt:lpstr>
      <vt:lpstr>10_主题1</vt:lpstr>
      <vt:lpstr>Equation</vt:lpstr>
      <vt:lpstr>Perceptual Quality Assessment Metric MS-SSIM</vt:lpstr>
      <vt:lpstr>Motivation</vt:lpstr>
      <vt:lpstr>Motivation</vt:lpstr>
      <vt:lpstr>SSIM &amp; MS-SSIM</vt:lpstr>
      <vt:lpstr>Performance comparison of different metrics </vt:lpstr>
      <vt:lpstr>A: BasketballDrill (original)</vt:lpstr>
      <vt:lpstr>B: BasketballDrill(34.980dB, 0.973363)</vt:lpstr>
      <vt:lpstr>C: BasketballDrill(34.640dB, 0.974801)</vt:lpstr>
      <vt:lpstr>A: BQSquare (original)</vt:lpstr>
      <vt:lpstr>B: BQSquare (32.502dB, 0.982089 )</vt:lpstr>
      <vt:lpstr>C: BQSquare (32.036dB, 0.985329 )</vt:lpstr>
      <vt:lpstr>A: RaceHorses (original)</vt:lpstr>
      <vt:lpstr>B: RaceHorses (27.309dB, 0.931476)</vt:lpstr>
      <vt:lpstr>C: RaceHorses (27.206dB, 0.934179)</vt:lpstr>
      <vt:lpstr>Observations/Suggestions</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Affine transform prediction for next generation video coding</dc:title>
  <dc:creator>Linsixin</dc:creator>
  <cp:lastModifiedBy>m00357881</cp:lastModifiedBy>
  <cp:revision>431</cp:revision>
  <dcterms:created xsi:type="dcterms:W3CDTF">2011-12-01T07:18:24Z</dcterms:created>
  <dcterms:modified xsi:type="dcterms:W3CDTF">2016-05-26T12:51:13Z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new_ms_pID_72543">
    <vt:lpwstr>(3)UhYnj+Zy90j0MvCsN9X/xMhrbx4KW3BzUoIO3K5cN7kYRsb1Jh77W3C6NkJLKiRLo7yiQBPp
79oQNKT7qBp8payDntyosofY4Ri4mMQhYdB2dbsu09OuVY3xxrtrPcj7S1NAVWXeJjKqfipM
SZ10HooPhdlt/FVxwYphM66S+kwTK9/ZPqPpb1b+z02ll5+m1wI6LuSLUgC5a71ETexjY83C
SGumXnFgdChGAE27u2</vt:lpwstr>
  </property>
  <property fmtid="{D5CDD505-2E9C-101B-9397-08002B2CF9AE}" pid="7" name="_new_ms_pID_725431">
    <vt:lpwstr>WQqxPb/hbbE+vbM9/lm0ag42BUTnIV2jAtqStW3H0USzsXu8rJuBiC
mPJiNsvljF5wJ1N9BeOA/5rZ1mWPwYXyLjRvqc6/x+x4qO6XatehqBEUXVQsGaV3O3nHEFQa
IdeqvBaw2NS5mk26yz8Y44O8tuzxrmXMtbKfgXvpKuXiaFextHmG1vG48Bx3jXRVaKt7Gg6C
Mtvqmai+ssj9VUIrDRfin8CQGigKDaKCw1Ho</vt:lpwstr>
  </property>
  <property fmtid="{D5CDD505-2E9C-101B-9397-08002B2CF9AE}" pid="8" name="_new_ms_pID_725432">
    <vt:lpwstr>ilgfL7yiglICdMrb5sO4U6xdW2kF1HyM8Udu
7T0m7ML4WgAgwNxOxWb7Ctrn0zqWKt4f9Js4QmFFCpq6cu3sja2k3nKLDghvIetDwFW/2pk0
6O2MidBt8rMIlHWMs3engBMwYfsLK7XnD2r/ScNlwvsKlMmIswJfKvQio43rFmEQ</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1464178506</vt:lpwstr>
  </property>
</Properties>
</file>