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402" r:id="rId3"/>
    <p:sldId id="403" r:id="rId4"/>
    <p:sldId id="405" r:id="rId5"/>
    <p:sldId id="406" r:id="rId6"/>
    <p:sldId id="404" r:id="rId7"/>
    <p:sldId id="407" r:id="rId8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5" autoAdjust="0"/>
    <p:restoredTop sz="81541" autoAdjust="0"/>
  </p:normalViewPr>
  <p:slideViewPr>
    <p:cSldViewPr>
      <p:cViewPr>
        <p:scale>
          <a:sx n="75" d="100"/>
          <a:sy n="75" d="100"/>
        </p:scale>
        <p:origin x="-1674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72" y="-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BE3A46B-9BB2-4214-826D-94BFFA24AA7B}" type="datetimeFigureOut">
              <a:rPr lang="ko-KR" altLang="en-US"/>
              <a:pPr>
                <a:defRPr/>
              </a:pPr>
              <a:t>2016-05-27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B049C4C-6355-4D6B-8D4B-3CF370438A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3421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A19B9C-A4D2-4816-A392-ED02056A79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578446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9754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4275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34920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08551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0632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05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6F46-7018-4B1D-9C9A-B91CA96B720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987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B984-6553-4658-A798-E74981F626B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69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B9D8D-4D48-41C1-8EEC-D4A1FBD8E1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71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D2B7F10A-4A37-4BC3-9E4D-9FECE259D24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93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2F4-26A5-4FE9-98DE-09A9771E15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12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2617B-5C41-4B86-A2D5-A72C44A059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60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44BE6-843C-437F-BB82-59C06A912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07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6698-6125-4ADF-A498-4738A3A1A7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27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5B0E0-9DAB-4B81-BFED-4171C27C5B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6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4111-6DBC-4E81-9B6C-7FDCCEC9F0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97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70D5D-BFB1-44C4-AE9C-571225C037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7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27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A54C6B1-0FD8-443F-8D90-1392C7FC01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Simplification of motion compensation filter </a:t>
            </a:r>
            <a:b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</a:b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for affine inter prediction</a:t>
            </a:r>
            <a:b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</a:b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(JVET-C0025)</a:t>
            </a:r>
            <a:endParaRPr lang="en-US" altLang="en-US" sz="2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430261" y="5378450"/>
            <a:ext cx="10454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May 2016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714750"/>
            <a:ext cx="9906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Hyeongmoon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Jang (hyeongmoon.jang@lge.com)</a:t>
            </a:r>
            <a:endParaRPr lang="en-US" altLang="ko-KR" sz="1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Summary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692150"/>
            <a:ext cx="9433619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-342900">
              <a:lnSpc>
                <a:spcPct val="150000"/>
              </a:lnSpc>
              <a:buFontTx/>
              <a:buChar char="•"/>
            </a:pPr>
            <a:r>
              <a:rPr lang="en-US" altLang="en-US" sz="2400" b="1" dirty="0" smtClean="0">
                <a:ea typeface="돋움" pitchFamily="50" charset="-127"/>
              </a:rPr>
              <a:t>Simplify motion </a:t>
            </a:r>
            <a:r>
              <a:rPr lang="en-US" altLang="en-US" sz="2400" b="1" dirty="0">
                <a:ea typeface="돋움" pitchFamily="50" charset="-127"/>
              </a:rPr>
              <a:t>compensation filter </a:t>
            </a:r>
            <a:r>
              <a:rPr lang="en-US" altLang="en-US" sz="2400" b="1" dirty="0" smtClean="0">
                <a:ea typeface="돋움" pitchFamily="50" charset="-127"/>
              </a:rPr>
              <a:t>for </a:t>
            </a:r>
            <a:r>
              <a:rPr lang="en-US" altLang="en-US" sz="2400" b="1" dirty="0">
                <a:ea typeface="돋움" pitchFamily="50" charset="-127"/>
              </a:rPr>
              <a:t>affine inter prediction</a:t>
            </a:r>
            <a:endParaRPr lang="en-US" altLang="en-US" sz="2000" b="1" dirty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r>
              <a:rPr lang="en-CA" altLang="ko-KR" sz="2400" b="1" dirty="0" smtClean="0"/>
              <a:t>Proposed simplification method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en-US" dirty="0" smtClean="0">
                <a:ea typeface="돋움" pitchFamily="50" charset="-127"/>
              </a:rPr>
              <a:t>Simplification #1: 1/16 </a:t>
            </a:r>
            <a:r>
              <a:rPr lang="en-US" altLang="en-US" dirty="0" err="1" smtClean="0">
                <a:ea typeface="돋움" pitchFamily="50" charset="-127"/>
              </a:rPr>
              <a:t>pel</a:t>
            </a:r>
            <a:r>
              <a:rPr lang="en-US" altLang="en-US" dirty="0" smtClean="0">
                <a:ea typeface="돋움" pitchFamily="50" charset="-127"/>
              </a:rPr>
              <a:t> motion vector accuracy </a:t>
            </a:r>
            <a:endParaRPr lang="en-US" altLang="en-US" dirty="0">
              <a:ea typeface="돋움" pitchFamily="50" charset="-127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en-US" dirty="0" smtClean="0">
                <a:ea typeface="돋움" pitchFamily="50" charset="-127"/>
              </a:rPr>
              <a:t>Simplification #2: 6 bit precision filter + 1/16 </a:t>
            </a:r>
            <a:r>
              <a:rPr lang="en-US" altLang="en-US" dirty="0" err="1" smtClean="0">
                <a:ea typeface="돋움" pitchFamily="50" charset="-127"/>
              </a:rPr>
              <a:t>pel</a:t>
            </a:r>
            <a:r>
              <a:rPr lang="en-US" altLang="en-US" dirty="0" smtClean="0">
                <a:ea typeface="돋움" pitchFamily="50" charset="-127"/>
              </a:rPr>
              <a:t> motion vector accuracy</a:t>
            </a:r>
            <a:endParaRPr lang="en-US" altLang="ko-KR" b="1" dirty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r>
              <a:rPr lang="en-CA" altLang="ko-KR" sz="2400" b="1" dirty="0"/>
              <a:t>Experimental results</a:t>
            </a:r>
          </a:p>
          <a:p>
            <a:pPr lvl="1">
              <a:lnSpc>
                <a:spcPct val="150000"/>
              </a:lnSpc>
            </a:pPr>
            <a:endParaRPr lang="en-CA" altLang="ko-KR" dirty="0" smtClean="0"/>
          </a:p>
          <a:p>
            <a:pPr lvl="1">
              <a:lnSpc>
                <a:spcPct val="150000"/>
              </a:lnSpc>
            </a:pPr>
            <a:endParaRPr lang="en-CA" altLang="ko-KR" dirty="0"/>
          </a:p>
          <a:p>
            <a:pPr lvl="1">
              <a:lnSpc>
                <a:spcPct val="150000"/>
              </a:lnSpc>
            </a:pPr>
            <a:endParaRPr lang="en-CA" altLang="ko-KR" dirty="0" smtClean="0"/>
          </a:p>
          <a:p>
            <a:pPr lvl="1">
              <a:lnSpc>
                <a:spcPct val="150000"/>
              </a:lnSpc>
            </a:pPr>
            <a:endParaRPr lang="en-CA" altLang="ko-KR" dirty="0"/>
          </a:p>
          <a:p>
            <a:pPr>
              <a:lnSpc>
                <a:spcPct val="150000"/>
              </a:lnSpc>
            </a:pPr>
            <a:r>
              <a:rPr lang="en-US" altLang="ko-KR" sz="2400" b="1" dirty="0" smtClean="0"/>
              <a:t>Crosscheck </a:t>
            </a:r>
            <a:endParaRPr lang="en-US" altLang="ko-KR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dirty="0" smtClean="0"/>
              <a:t>JVET-C0093 </a:t>
            </a:r>
            <a:r>
              <a:rPr lang="en-US" altLang="ko-KR" dirty="0"/>
              <a:t>(by </a:t>
            </a:r>
            <a:r>
              <a:rPr lang="en-US" altLang="ko-KR" dirty="0" smtClean="0"/>
              <a:t>Huawei)</a:t>
            </a:r>
            <a:endParaRPr lang="ko-KR" altLang="en-US" dirty="0"/>
          </a:p>
          <a:p>
            <a:pPr>
              <a:lnSpc>
                <a:spcPct val="150000"/>
              </a:lnSpc>
            </a:pPr>
            <a:endParaRPr lang="ko-KR" altLang="en-US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8C119A80-9E49-4ABF-9904-B0A47FB9F968}" type="slidenum">
              <a:rPr lang="ko-KR" altLang="en-US" smtClean="0">
                <a:latin typeface="Times New Roman" pitchFamily="18" charset="0"/>
              </a:rPr>
              <a:pPr eaLnBrk="1" hangingPunct="1"/>
              <a:t>2</a:t>
            </a:fld>
            <a:endParaRPr lang="ko-KR" altLang="en-US" smtClean="0">
              <a:latin typeface="Times New Roman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180431"/>
              </p:ext>
            </p:extLst>
          </p:nvPr>
        </p:nvGraphicFramePr>
        <p:xfrm>
          <a:off x="5614969" y="3767991"/>
          <a:ext cx="2592288" cy="1544250"/>
        </p:xfrm>
        <a:graphic>
          <a:graphicData uri="http://schemas.openxmlformats.org/drawingml/2006/table">
            <a:tbl>
              <a:tblPr/>
              <a:tblGrid>
                <a:gridCol w="648072"/>
                <a:gridCol w="648072"/>
                <a:gridCol w="648072"/>
                <a:gridCol w="648072"/>
              </a:tblGrid>
              <a:tr h="185989">
                <a:tc>
                  <a:txBody>
                    <a:bodyPr/>
                    <a:lstStyle/>
                    <a:p>
                      <a:pPr algn="ctr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LDB10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LBP10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-0.2%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0.2%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85660"/>
              </p:ext>
            </p:extLst>
          </p:nvPr>
        </p:nvGraphicFramePr>
        <p:xfrm>
          <a:off x="1222481" y="3767991"/>
          <a:ext cx="2592288" cy="1544250"/>
        </p:xfrm>
        <a:graphic>
          <a:graphicData uri="http://schemas.openxmlformats.org/drawingml/2006/table">
            <a:tbl>
              <a:tblPr/>
              <a:tblGrid>
                <a:gridCol w="648072"/>
                <a:gridCol w="648072"/>
                <a:gridCol w="648072"/>
                <a:gridCol w="648072"/>
              </a:tblGrid>
              <a:tr h="185989">
                <a:tc>
                  <a:txBody>
                    <a:bodyPr/>
                    <a:lstStyle/>
                    <a:p>
                      <a:pPr algn="ctr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LDB10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LBP10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0.2%</a:t>
                      </a:r>
                      <a:endParaRPr lang="ko-K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38505" y="3501008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Simplification #1 vs. JEM 2.0</a:t>
            </a:r>
            <a:endParaRPr lang="ko-KR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30993" y="3501009"/>
            <a:ext cx="27944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Simplification #2 vs. JEM 2.0</a:t>
            </a:r>
            <a:endParaRPr lang="ko-KR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7"/>
            <a:ext cx="8994204" cy="18722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>
                <a:ea typeface="돋움" pitchFamily="50" charset="-127"/>
              </a:rPr>
              <a:t>Simplification #</a:t>
            </a:r>
            <a:r>
              <a:rPr lang="en-US" altLang="en-US" sz="2400" b="1" dirty="0" smtClean="0">
                <a:ea typeface="돋움" pitchFamily="50" charset="-127"/>
              </a:rPr>
              <a:t>1</a:t>
            </a:r>
            <a:endParaRPr lang="en-US" altLang="en-US" sz="24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en-US" dirty="0" smtClean="0">
                <a:ea typeface="돋움" pitchFamily="50" charset="-127"/>
              </a:rPr>
              <a:t>Affine prediction uses 1/64 </a:t>
            </a:r>
            <a:r>
              <a:rPr lang="en-US" altLang="en-US" dirty="0" err="1">
                <a:ea typeface="돋움" pitchFamily="50" charset="-127"/>
              </a:rPr>
              <a:t>pel</a:t>
            </a:r>
            <a:r>
              <a:rPr lang="en-US" altLang="en-US" dirty="0">
                <a:ea typeface="돋움" pitchFamily="50" charset="-127"/>
              </a:rPr>
              <a:t> </a:t>
            </a:r>
            <a:r>
              <a:rPr lang="en-US" altLang="en-US" dirty="0" smtClean="0">
                <a:ea typeface="돋움" pitchFamily="50" charset="-127"/>
              </a:rPr>
              <a:t>MV accuracy both </a:t>
            </a:r>
            <a:r>
              <a:rPr lang="en-US" altLang="en-US" dirty="0" err="1" smtClean="0">
                <a:ea typeface="돋움" pitchFamily="50" charset="-127"/>
              </a:rPr>
              <a:t>Luma</a:t>
            </a:r>
            <a:r>
              <a:rPr lang="en-US" altLang="en-US" dirty="0" smtClean="0">
                <a:ea typeface="돋움" pitchFamily="50" charset="-127"/>
              </a:rPr>
              <a:t> and </a:t>
            </a:r>
            <a:r>
              <a:rPr lang="en-US" altLang="en-US" dirty="0">
                <a:ea typeface="돋움" pitchFamily="50" charset="-127"/>
              </a:rPr>
              <a:t>C</a:t>
            </a:r>
            <a:r>
              <a:rPr lang="en-US" altLang="en-US" dirty="0" smtClean="0">
                <a:ea typeface="돋움" pitchFamily="50" charset="-127"/>
              </a:rPr>
              <a:t>hroma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en-US" dirty="0" smtClean="0">
                <a:ea typeface="돋움" pitchFamily="50" charset="-127"/>
              </a:rPr>
              <a:t>Proposed: 1/16 </a:t>
            </a:r>
            <a:r>
              <a:rPr lang="en-US" altLang="en-US" dirty="0" err="1">
                <a:ea typeface="돋움" pitchFamily="50" charset="-127"/>
              </a:rPr>
              <a:t>pel</a:t>
            </a:r>
            <a:r>
              <a:rPr lang="en-US" altLang="en-US" dirty="0">
                <a:ea typeface="돋움" pitchFamily="50" charset="-127"/>
              </a:rPr>
              <a:t> </a:t>
            </a:r>
            <a:r>
              <a:rPr lang="en-US" altLang="en-US" dirty="0" smtClean="0">
                <a:ea typeface="돋움" pitchFamily="50" charset="-127"/>
              </a:rPr>
              <a:t>&amp; 1/32 </a:t>
            </a:r>
            <a:r>
              <a:rPr lang="en-US" altLang="en-US" dirty="0" err="1" smtClean="0">
                <a:ea typeface="돋움" pitchFamily="50" charset="-127"/>
              </a:rPr>
              <a:t>pel</a:t>
            </a:r>
            <a:r>
              <a:rPr lang="en-US" altLang="en-US" dirty="0">
                <a:ea typeface="돋움" pitchFamily="50" charset="-127"/>
              </a:rPr>
              <a:t> </a:t>
            </a:r>
            <a:r>
              <a:rPr lang="en-US" altLang="en-US" dirty="0" smtClean="0">
                <a:ea typeface="돋움" pitchFamily="50" charset="-127"/>
              </a:rPr>
              <a:t>MV accuracy for each components</a:t>
            </a:r>
          </a:p>
          <a:p>
            <a:pPr lvl="2">
              <a:lnSpc>
                <a:spcPct val="150000"/>
              </a:lnSpc>
            </a:pPr>
            <a:r>
              <a:rPr lang="en-US" altLang="ko-KR" dirty="0"/>
              <a:t>S</a:t>
            </a:r>
            <a:r>
              <a:rPr lang="en-US" altLang="ko-KR" dirty="0" smtClean="0"/>
              <a:t>ub-sampling </a:t>
            </a:r>
            <a:r>
              <a:rPr lang="en-US" altLang="ko-KR" dirty="0"/>
              <a:t>of 1/64 </a:t>
            </a:r>
            <a:r>
              <a:rPr lang="en-US" altLang="ko-KR" dirty="0" smtClean="0"/>
              <a:t>accuracy filters in JEM2.0 (8-bit precision filters)</a:t>
            </a:r>
          </a:p>
          <a:p>
            <a:pPr lvl="2">
              <a:lnSpc>
                <a:spcPct val="150000"/>
              </a:lnSpc>
            </a:pPr>
            <a:r>
              <a:rPr lang="en-US" altLang="en-US" dirty="0" err="1" smtClean="0">
                <a:ea typeface="돋움" pitchFamily="50" charset="-127"/>
              </a:rPr>
              <a:t>Luma</a:t>
            </a:r>
            <a:r>
              <a:rPr lang="en-US" altLang="en-US" dirty="0" smtClean="0">
                <a:ea typeface="돋움" pitchFamily="50" charset="-127"/>
              </a:rPr>
              <a:t> uses 1/16 </a:t>
            </a:r>
            <a:r>
              <a:rPr lang="en-US" altLang="en-US" dirty="0" err="1" smtClean="0">
                <a:ea typeface="돋움" pitchFamily="50" charset="-127"/>
              </a:rPr>
              <a:t>pel</a:t>
            </a:r>
            <a:r>
              <a:rPr lang="en-US" altLang="en-US" dirty="0" smtClean="0">
                <a:ea typeface="돋움" pitchFamily="50" charset="-127"/>
              </a:rPr>
              <a:t> MV accuracy </a:t>
            </a:r>
          </a:p>
          <a:p>
            <a:pPr lvl="2">
              <a:lnSpc>
                <a:spcPct val="150000"/>
              </a:lnSpc>
            </a:pPr>
            <a:r>
              <a:rPr lang="en-US" altLang="en-US" dirty="0" smtClean="0">
                <a:ea typeface="돋움" pitchFamily="50" charset="-127"/>
              </a:rPr>
              <a:t>Chroma uses 1/32 </a:t>
            </a:r>
            <a:r>
              <a:rPr lang="en-US" altLang="en-US" dirty="0" err="1">
                <a:ea typeface="돋움" pitchFamily="50" charset="-127"/>
              </a:rPr>
              <a:t>pel</a:t>
            </a:r>
            <a:r>
              <a:rPr lang="en-US" altLang="en-US" dirty="0">
                <a:ea typeface="돋움" pitchFamily="50" charset="-127"/>
              </a:rPr>
              <a:t> </a:t>
            </a:r>
            <a:r>
              <a:rPr lang="en-US" altLang="en-US" dirty="0" smtClean="0">
                <a:ea typeface="돋움" pitchFamily="50" charset="-127"/>
              </a:rPr>
              <a:t>MV accuracy</a:t>
            </a:r>
          </a:p>
          <a:p>
            <a:pPr lvl="1">
              <a:lnSpc>
                <a:spcPct val="150000"/>
              </a:lnSpc>
            </a:pPr>
            <a:endParaRPr lang="en-US" altLang="en-US" sz="2000" dirty="0" smtClean="0">
              <a:ea typeface="돋움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5" y="3633482"/>
            <a:ext cx="4376464" cy="274784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7847" y="3633482"/>
            <a:ext cx="5324984" cy="274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31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ea typeface="돋움" pitchFamily="50" charset="-127"/>
              </a:rPr>
              <a:t>Simplification </a:t>
            </a:r>
            <a:r>
              <a:rPr lang="en-US" altLang="en-US" sz="2400" b="1" dirty="0">
                <a:ea typeface="돋움" pitchFamily="50" charset="-127"/>
              </a:rPr>
              <a:t>#</a:t>
            </a:r>
            <a:r>
              <a:rPr lang="en-US" altLang="en-US" sz="2400" b="1" dirty="0" smtClean="0">
                <a:ea typeface="돋움" pitchFamily="50" charset="-127"/>
              </a:rPr>
              <a:t>2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en-US" dirty="0" smtClean="0">
                <a:ea typeface="돋움" pitchFamily="50" charset="-127"/>
              </a:rPr>
              <a:t>Proposed: 6-bit </a:t>
            </a:r>
            <a:r>
              <a:rPr lang="en-US" altLang="en-US" dirty="0">
                <a:ea typeface="돋움" pitchFamily="50" charset="-127"/>
              </a:rPr>
              <a:t>filter </a:t>
            </a:r>
            <a:r>
              <a:rPr lang="en-US" altLang="en-US" dirty="0" smtClean="0">
                <a:ea typeface="돋움" pitchFamily="50" charset="-127"/>
              </a:rPr>
              <a:t>precision with 1/16-pel </a:t>
            </a:r>
            <a:r>
              <a:rPr lang="en-US" altLang="en-US" dirty="0">
                <a:ea typeface="돋움" pitchFamily="50" charset="-127"/>
              </a:rPr>
              <a:t>filter </a:t>
            </a:r>
            <a:r>
              <a:rPr lang="en-US" altLang="en-US" dirty="0" smtClean="0">
                <a:ea typeface="돋움" pitchFamily="50" charset="-127"/>
              </a:rPr>
              <a:t>accuracy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CA" altLang="ko-KR" dirty="0" smtClean="0"/>
              <a:t>6-bit filter precision is </a:t>
            </a:r>
            <a:r>
              <a:rPr lang="en-CA" altLang="ko-KR" dirty="0"/>
              <a:t>already used to </a:t>
            </a:r>
            <a:r>
              <a:rPr lang="en-US" altLang="ko-KR" dirty="0" smtClean="0"/>
              <a:t>other MC process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CA" altLang="ko-KR" dirty="0" smtClean="0"/>
              <a:t>No </a:t>
            </a:r>
            <a:r>
              <a:rPr lang="en-CA" altLang="ko-KR" dirty="0"/>
              <a:t>need of </a:t>
            </a:r>
            <a:r>
              <a:rPr lang="en-CA" altLang="ko-KR" dirty="0" smtClean="0"/>
              <a:t>additional storage </a:t>
            </a:r>
            <a:r>
              <a:rPr lang="en-CA" altLang="ko-KR" dirty="0"/>
              <a:t>for affine inter </a:t>
            </a:r>
            <a:r>
              <a:rPr lang="en-CA" altLang="ko-KR" dirty="0" smtClean="0"/>
              <a:t>prediction filters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516598"/>
              </p:ext>
            </p:extLst>
          </p:nvPr>
        </p:nvGraphicFramePr>
        <p:xfrm>
          <a:off x="5457056" y="3068960"/>
          <a:ext cx="3600400" cy="1512168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  <a:gridCol w="2808312"/>
              </a:tblGrid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Position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Filter coefficients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1/16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  0, 0,   0, 64,  0,   0,  0,  0 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2/16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  0, 1,  -3, 63,  4,  -2,  1,  0 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3/16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 -1, 2,  -5, 62,  8,  -3,  1,  0 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endParaRPr lang="ko-KR" sz="1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endParaRPr lang="ko-KR" sz="1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15/16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  0, 1,  -2,  4, 63,  -3,  1,  0 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914547"/>
              </p:ext>
            </p:extLst>
          </p:nvPr>
        </p:nvGraphicFramePr>
        <p:xfrm>
          <a:off x="704528" y="3068960"/>
          <a:ext cx="3600400" cy="1512168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  <a:gridCol w="2808312"/>
              </a:tblGrid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Position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Filter coefficients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1/64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{-1,  4, -13, 254,  16,  -5,  2, -1}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2/64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{-2,  8, -23, 248,  34, -12,  4, -1}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3/64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{-2, 10, -31, 239,  52, -17,  5,  0}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endParaRPr lang="ko-KR" sz="1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endParaRPr lang="ko-KR" sz="1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63/64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{-3, 13, -40, 213,  94, -28,  9, -2}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오른쪽 화살표 10"/>
          <p:cNvSpPr/>
          <p:nvPr/>
        </p:nvSpPr>
        <p:spPr bwMode="auto">
          <a:xfrm>
            <a:off x="4664968" y="3717032"/>
            <a:ext cx="504056" cy="216024"/>
          </a:xfrm>
          <a:prstGeom prst="rightArrow">
            <a:avLst/>
          </a:prstGeom>
          <a:solidFill>
            <a:schemeClr val="accent4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52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739960"/>
              </p:ext>
            </p:extLst>
          </p:nvPr>
        </p:nvGraphicFramePr>
        <p:xfrm>
          <a:off x="1928663" y="3501008"/>
          <a:ext cx="7200798" cy="252000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30084"/>
                <a:gridCol w="696746"/>
                <a:gridCol w="696746"/>
                <a:gridCol w="696746"/>
                <a:gridCol w="696746"/>
                <a:gridCol w="696746"/>
                <a:gridCol w="696746"/>
                <a:gridCol w="696746"/>
                <a:gridCol w="696746"/>
                <a:gridCol w="696746"/>
              </a:tblGrid>
              <a:tr h="229091">
                <a:tc>
                  <a:txBody>
                    <a:bodyPr/>
                    <a:lstStyle/>
                    <a:p>
                      <a:endParaRPr lang="ko-KR" sz="10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Random Access Main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Low-delay B</a:t>
                      </a:r>
                      <a:endParaRPr lang="ko-KR" sz="1100" b="1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Low-delay P</a:t>
                      </a:r>
                      <a:endParaRPr lang="ko-KR" sz="1100" b="1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9091">
                <a:tc>
                  <a:txBody>
                    <a:bodyPr/>
                    <a:lstStyle/>
                    <a:p>
                      <a:endParaRPr lang="ko-KR" sz="10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A1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A2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B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C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D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E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Overall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Enc</a:t>
                      </a: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 [%]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Dec [%]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787434"/>
              </p:ext>
            </p:extLst>
          </p:nvPr>
        </p:nvGraphicFramePr>
        <p:xfrm>
          <a:off x="1928658" y="836712"/>
          <a:ext cx="7200806" cy="252000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30083"/>
                <a:gridCol w="696747"/>
                <a:gridCol w="696747"/>
                <a:gridCol w="696747"/>
                <a:gridCol w="696747"/>
                <a:gridCol w="696747"/>
                <a:gridCol w="696747"/>
                <a:gridCol w="696747"/>
                <a:gridCol w="696747"/>
                <a:gridCol w="696747"/>
              </a:tblGrid>
              <a:tr h="229091">
                <a:tc>
                  <a:txBody>
                    <a:bodyPr/>
                    <a:lstStyle/>
                    <a:p>
                      <a:endParaRPr lang="ko-KR" sz="1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 Main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Low-delay B</a:t>
                      </a:r>
                      <a:endParaRPr lang="ko-KR" sz="1000" b="1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Low-delay P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9091">
                <a:tc>
                  <a:txBody>
                    <a:bodyPr/>
                    <a:lstStyle/>
                    <a:p>
                      <a:endParaRPr lang="ko-KR" sz="1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1.1%</a:t>
                      </a:r>
                    </a:p>
                  </a:txBody>
                  <a:tcPr marL="9525" marR="9525" marT="9525" marB="0" anchor="b"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[%]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90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 [%]</a:t>
                      </a:r>
                      <a:endParaRPr lang="ko-KR" sz="1000" b="1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136059" y="1914154"/>
            <a:ext cx="167545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Simplification #1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(filter accuracy)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36060" y="4364825"/>
            <a:ext cx="16754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Simplification #2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(filter precision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b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simplification #1)</a:t>
            </a:r>
            <a:endParaRPr lang="ko-KR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664" y="6021288"/>
            <a:ext cx="3528392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Roller Coaster (class A1): </a:t>
            </a:r>
            <a:r>
              <a:rPr lang="en-US" altLang="ko-KR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ko-KR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0.7% / -0.3% / -0.2%</a:t>
            </a:r>
            <a:endParaRPr lang="ko-KR" altLang="en-US" sz="11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ea typeface="돋움" pitchFamily="50" charset="-127"/>
              </a:rPr>
              <a:t>Recommendation</a:t>
            </a:r>
            <a:endParaRPr lang="en-US" altLang="en-US" sz="24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en-US" dirty="0" smtClean="0">
                <a:ea typeface="돋움" pitchFamily="50" charset="-127"/>
              </a:rPr>
              <a:t>It is recommended to use the filter set which has 6-bit precision and 1/16-pel filter accuracy for the </a:t>
            </a:r>
            <a:r>
              <a:rPr lang="en-US" altLang="en-US" dirty="0">
                <a:ea typeface="돋움" pitchFamily="50" charset="-127"/>
              </a:rPr>
              <a:t>Affine prediction case </a:t>
            </a:r>
            <a:r>
              <a:rPr lang="en-US" altLang="en-US" dirty="0" smtClean="0">
                <a:ea typeface="돋움" pitchFamily="50" charset="-127"/>
              </a:rPr>
              <a:t>also.</a:t>
            </a:r>
            <a:endParaRPr lang="en-US" altLang="en-US" dirty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0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1932</TotalTime>
  <Words>785</Words>
  <Application>Microsoft Office PowerPoint</Application>
  <PresentationFormat>A4 용지(210x297mm)</PresentationFormat>
  <Paragraphs>314</Paragraphs>
  <Slides>6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8" baseType="lpstr">
      <vt:lpstr>blank</vt:lpstr>
      <vt:lpstr>디자인 사용자 지정</vt:lpstr>
      <vt:lpstr>PowerPoint 프레젠테이션</vt:lpstr>
      <vt:lpstr>Summary</vt:lpstr>
      <vt:lpstr>Proposed method</vt:lpstr>
      <vt:lpstr>Proposed method</vt:lpstr>
      <vt:lpstr>Experimental results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남정학/선임연구원/차세대표준(연)ABM팀</dc:creator>
  <cp:lastModifiedBy>admin</cp:lastModifiedBy>
  <cp:revision>45</cp:revision>
  <cp:lastPrinted>2016-05-23T10:38:25Z</cp:lastPrinted>
  <dcterms:created xsi:type="dcterms:W3CDTF">2016-05-18T05:14:42Z</dcterms:created>
  <dcterms:modified xsi:type="dcterms:W3CDTF">2016-05-27T17:28:35Z</dcterms:modified>
</cp:coreProperties>
</file>