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4.xml" ContentType="application/vnd.openxmlformats-officedocument.presentationml.slide+xml"/>
  <Override PartName="/ppt/slides/slide1.xml" ContentType="application/vnd.openxmlformats-officedocument.presentationml.slide+xml"/>
  <Override PartName="/ppt/slides/slide3.xml" ContentType="application/vnd.openxmlformats-officedocument.presentationml.slide+xml"/>
  <Override PartName="/ppt/slides/slide9.xml" ContentType="application/vnd.openxmlformats-officedocument.presentationml.slide+xml"/>
  <Override PartName="/ppt/slides/slide2.xml" ContentType="application/vnd.openxmlformats-officedocument.presentationml.slide+xml"/>
  <Override PartName="/ppt/slides/slide7.xml" ContentType="application/vnd.openxmlformats-officedocument.presentationml.slide+xml"/>
  <Override PartName="/ppt/slides/slide5.xml" ContentType="application/vnd.openxmlformats-officedocument.presentationml.slide+xml"/>
  <Override PartName="/ppt/slides/slide8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1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5" r:id="rId2"/>
    <p:sldId id="272" r:id="rId3"/>
    <p:sldId id="274" r:id="rId4"/>
    <p:sldId id="269" r:id="rId5"/>
    <p:sldId id="259" r:id="rId6"/>
    <p:sldId id="267" r:id="rId7"/>
    <p:sldId id="275" r:id="rId8"/>
    <p:sldId id="278" r:id="rId9"/>
    <p:sldId id="279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4232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132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A8D0B3-FCFB-4843-AB1A-3F4929C4201B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A9EC2C-57DC-4405-8CC8-3BAEEE801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670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9EC2C-57DC-4405-8CC8-3BAEEE80109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8350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9EC2C-57DC-4405-8CC8-3BAEEE80109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1942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9EC2C-57DC-4405-8CC8-3BAEEE80109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563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9EC2C-57DC-4405-8CC8-3BAEEE80109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2314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980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854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682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438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832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078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2872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7962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975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301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A4AD3A-ADBF-40C4-9819-CAC5F6D47F99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782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.emf"/><Relationship Id="rId9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3200" dirty="0" smtClean="0">
                <a:latin typeface="+mn-lt"/>
              </a:rPr>
              <a:t>JVET-B0060 – Improvements on Adaptive Loop Filter</a:t>
            </a:r>
            <a:endParaRPr lang="en-US" sz="3200" dirty="0"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/>
              <a:t>Marta </a:t>
            </a:r>
            <a:r>
              <a:rPr lang="en-CA" dirty="0" smtClean="0"/>
              <a:t>Karczewicz, Li Zhang, Wei-Jung Chien, Xiang Li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43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5785" y="56804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/>
              <a:t>Classification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98170" y="1240154"/>
                <a:ext cx="11163300" cy="5249546"/>
              </a:xfrm>
            </p:spPr>
            <p:txBody>
              <a:bodyPr>
                <a:normAutofit lnSpcReduction="10000"/>
              </a:bodyPr>
              <a:lstStyle/>
              <a:p>
                <a:pPr>
                  <a:spcAft>
                    <a:spcPts val="1800"/>
                  </a:spcAft>
                </a:pPr>
                <a:r>
                  <a:rPr lang="en-CA" sz="2400" dirty="0" smtClean="0"/>
                  <a:t>For </a:t>
                </a:r>
                <a:r>
                  <a:rPr lang="en-CA" sz="2400" dirty="0"/>
                  <a:t>the </a:t>
                </a:r>
                <a:r>
                  <a:rPr lang="en-CA" sz="2400" dirty="0" err="1"/>
                  <a:t>luma</a:t>
                </a:r>
                <a:r>
                  <a:rPr lang="en-CA" sz="2400" dirty="0"/>
                  <a:t> component, </a:t>
                </a:r>
                <a:r>
                  <a:rPr lang="en-CA" sz="2400" dirty="0" smtClean="0"/>
                  <a:t>2x2 </a:t>
                </a:r>
                <a:r>
                  <a:rPr lang="en-CA" sz="2400" dirty="0"/>
                  <a:t>blocks </a:t>
                </a:r>
                <a:r>
                  <a:rPr lang="en-CA" sz="2400" dirty="0" smtClean="0"/>
                  <a:t>are </a:t>
                </a:r>
                <a:r>
                  <a:rPr lang="en-CA" sz="2400" dirty="0"/>
                  <a:t>classified </a:t>
                </a:r>
                <a:r>
                  <a:rPr lang="en-CA" sz="2400" dirty="0" smtClean="0"/>
                  <a:t>into 25 groups: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2400" i="1">
                        <a:latin typeface="Cambria Math" panose="02040503050406030204" pitchFamily="18" charset="0"/>
                      </a:rPr>
                      <m:t>+5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𝐷</m:t>
                    </m:r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:</m:t>
                    </m:r>
                  </m:oMath>
                </a14:m>
                <a:r>
                  <a:rPr lang="en-CA" sz="2400" dirty="0" smtClean="0"/>
                  <a:t> </a:t>
                </a:r>
              </a:p>
              <a:p>
                <a:pPr marL="0" indent="0">
                  <a:spcBef>
                    <a:spcPts val="120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−2</m:t>
                          </m:r>
                        </m:sub>
                        <m:sup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+3</m:t>
                          </m:r>
                        </m:sup>
                        <m:e>
                          <m:nary>
                            <m:naryPr>
                              <m:chr m:val="∑"/>
                              <m:limLoc m:val="undOvr"/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</m:sub>
                            <m:sup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+3</m:t>
                              </m:r>
                            </m:sup>
                            <m:e>
                              <m:d>
                                <m:d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𝑉</m:t>
                                      </m:r>
                                    </m:e>
                                    <m:sub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𝑙</m:t>
                                      </m:r>
                                    </m:sub>
                                  </m:s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𝐻</m:t>
                                      </m:r>
                                    </m:e>
                                    <m:sub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𝑙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</m:e>
                          </m:nary>
                        </m:e>
                      </m:nary>
                    </m:oMath>
                  </m:oMathPara>
                </a14:m>
                <a:endParaRPr lang="en-US" sz="2000" dirty="0" smtClean="0"/>
              </a:p>
              <a:p>
                <a:pPr hangingPunct="0">
                  <a:spcBef>
                    <a:spcPts val="1200"/>
                  </a:spcBef>
                </a:pPr>
                <a:r>
                  <a:rPr lang="en-CA" sz="2400" dirty="0"/>
                  <a:t>To reduce the number of bits required to represent the filter coefficients different classes can be </a:t>
                </a:r>
                <a:r>
                  <a:rPr lang="en-CA" sz="2400" dirty="0" smtClean="0"/>
                  <a:t>merged.</a:t>
                </a:r>
              </a:p>
              <a:p>
                <a:pPr hangingPunct="0">
                  <a:spcBef>
                    <a:spcPts val="1200"/>
                  </a:spcBef>
                </a:pPr>
                <a:r>
                  <a:rPr lang="en-CA" sz="2400" dirty="0" smtClean="0"/>
                  <a:t>Directionality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𝐷</m:t>
                    </m:r>
                  </m:oMath>
                </a14:m>
                <a:r>
                  <a:rPr lang="en-CA" sz="2400" dirty="0" smtClean="0"/>
                  <a:t> in addition to horizontal and </a:t>
                </a:r>
                <a:r>
                  <a:rPr lang="en-CA" sz="2400" dirty="0"/>
                  <a:t>v</a:t>
                </a:r>
                <a:r>
                  <a:rPr lang="en-CA" sz="2400" dirty="0" smtClean="0"/>
                  <a:t>ertical gradient is calculated using diagonal  gradients: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  <m:r>
                      <a:rPr lang="en-US" sz="2000" i="1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limLoc m:val="undOvr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−2</m:t>
                        </m:r>
                      </m:sub>
                      <m:sup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+3</m:t>
                        </m:r>
                      </m:sup>
                      <m:e>
                        <m:nary>
                          <m:naryPr>
                            <m:chr m:val="∑"/>
                            <m:limLoc m:val="undOvr"/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𝑙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−2</m:t>
                            </m:r>
                          </m:sub>
                          <m:sup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+3</m:t>
                            </m:r>
                          </m:sup>
                          <m:e>
                            <m:sSub>
                              <m:sSub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</m:sub>
                            </m:sSub>
                          </m:e>
                        </m:nary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nor/>
                          </m:rPr>
                          <a:rPr lang="en-US" sz="2000"/>
                          <m:t> 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</m:s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=</m:t>
                        </m:r>
                        <m:d>
                          <m:dPr>
                            <m:begChr m:val="|"/>
                            <m:endChr m:val="|"/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  <m:d>
                              <m:d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</m:e>
                            </m:d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  <m:d>
                              <m:d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d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  <m:d>
                              <m:d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+1</m:t>
                                </m:r>
                              </m:e>
                            </m:d>
                          </m:e>
                        </m:d>
                      </m:e>
                    </m:nary>
                  </m:oMath>
                </a14:m>
                <a:r>
                  <a:rPr lang="en-CA" sz="2000" dirty="0"/>
                  <a:t> 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  <m:r>
                      <a:rPr lang="en-US" sz="2000" i="1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limLoc m:val="undOvr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−2</m:t>
                        </m:r>
                      </m:sub>
                      <m:sup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+3</m:t>
                        </m:r>
                      </m:sup>
                      <m:e>
                        <m:nary>
                          <m:naryPr>
                            <m:chr m:val="∑"/>
                            <m:limLoc m:val="undOvr"/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𝑙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−2</m:t>
                            </m:r>
                          </m:sub>
                          <m:sup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+3</m:t>
                            </m:r>
                          </m:sup>
                          <m:e>
                            <m:sSub>
                              <m:sSub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𝐻</m:t>
                                </m:r>
                              </m:e>
                              <m: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</m:sub>
                            </m:sSub>
                          </m:e>
                        </m:nary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nor/>
                          </m:rPr>
                          <a:rPr lang="en-US" sz="2000"/>
                          <m:t>  </m:t>
                        </m:r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𝐻</m:t>
                            </m:r>
                          </m:e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</m:s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=</m:t>
                        </m:r>
                        <m:d>
                          <m:dPr>
                            <m:begChr m:val="|"/>
                            <m:endChr m:val="|"/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  <m:d>
                              <m:d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</m:e>
                            </m:d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  <m:d>
                              <m:d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−1,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</m:e>
                            </m:d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  <m:d>
                              <m:d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+1,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</m:e>
                            </m:d>
                          </m:e>
                        </m:d>
                      </m:e>
                    </m:nary>
                  </m:oMath>
                </a14:m>
                <a:r>
                  <a:rPr lang="en-CA" sz="2000" dirty="0"/>
                  <a:t> </a:t>
                </a:r>
              </a:p>
              <a:p>
                <a:pPr marL="457200" lvl="1" indent="0" algn="ctr" hangingPunct="0">
                  <a:spcBef>
                    <a:spcPts val="1200"/>
                  </a:spcBef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000" i="1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limLoc m:val="undOvr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−2</m:t>
                        </m:r>
                      </m:sub>
                      <m:sup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+3</m:t>
                        </m:r>
                      </m:sup>
                      <m:e>
                        <m:nary>
                          <m:naryPr>
                            <m:chr m:val="∑"/>
                            <m:limLoc m:val="undOvr"/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𝑙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−3</m:t>
                            </m:r>
                          </m:sub>
                          <m:sup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+3</m:t>
                            </m:r>
                          </m:sup>
                          <m:e>
                            <m:sSub>
                              <m:sSub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𝐷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</m:sub>
                            </m:sSub>
                          </m:e>
                        </m:nary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nor/>
                          </m:rPr>
                          <a:rPr lang="en-US" sz="2000"/>
                          <m:t> </m:t>
                        </m:r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</m:s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=</m:t>
                        </m:r>
                        <m:d>
                          <m:dPr>
                            <m:begChr m:val="|"/>
                            <m:endChr m:val="|"/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  <m:d>
                              <m:d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</m:e>
                            </m:d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  <m:d>
                              <m:d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−1,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d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  <m:d>
                              <m:d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+1,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+1</m:t>
                                </m:r>
                              </m:e>
                            </m:d>
                          </m:e>
                        </m:d>
                      </m:e>
                    </m:nary>
                  </m:oMath>
                </a14:m>
                <a:r>
                  <a:rPr lang="en-CA" sz="2000" dirty="0"/>
                  <a:t> </a:t>
                </a:r>
              </a:p>
              <a:p>
                <a:pPr marL="457200" lvl="1" indent="0" algn="ctr" hangingPunct="0">
                  <a:spcBef>
                    <a:spcPts val="1200"/>
                  </a:spcBef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000" i="1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limLoc m:val="undOvr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−2</m:t>
                        </m:r>
                      </m:sub>
                      <m:sup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+3</m:t>
                        </m:r>
                      </m:sup>
                      <m:e>
                        <m:nary>
                          <m:naryPr>
                            <m:chr m:val="∑"/>
                            <m:limLoc m:val="undOvr"/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−2</m:t>
                            </m:r>
                          </m:sub>
                          <m:sup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+3</m:t>
                            </m:r>
                          </m:sup>
                          <m:e>
                            <m:sSub>
                              <m:sSub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𝐷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</m:sub>
                            </m:sSub>
                          </m:e>
                        </m:nary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,</m:t>
                        </m:r>
                      </m:e>
                    </m:nary>
                    <m:r>
                      <m:rPr>
                        <m:nor/>
                      </m:rPr>
                      <a:rPr lang="en-US" sz="2000"/>
                      <m:t> 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𝐷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n-US" sz="20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𝑙</m:t>
                            </m:r>
                          </m:e>
                        </m:d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−1,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𝑙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+1</m:t>
                            </m:r>
                          </m:e>
                        </m:d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+1,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𝑙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</m:e>
                    </m:d>
                  </m:oMath>
                </a14:m>
                <a:r>
                  <a:rPr lang="en-CA" sz="2000" dirty="0"/>
                  <a:t> </a:t>
                </a:r>
                <a:endParaRPr lang="en-CA" sz="2000" dirty="0" smtClean="0"/>
              </a:p>
              <a:p>
                <a:endParaRPr lang="en-CA" sz="2400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98170" y="1240154"/>
                <a:ext cx="11163300" cy="5249546"/>
              </a:xfrm>
              <a:blipFill rotWithShape="0">
                <a:blip r:embed="rId3"/>
                <a:stretch>
                  <a:fillRect l="-710" t="-2320" b="-100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ounded Rectangle 5"/>
          <p:cNvSpPr/>
          <p:nvPr/>
        </p:nvSpPr>
        <p:spPr>
          <a:xfrm>
            <a:off x="5214796" y="4336860"/>
            <a:ext cx="4925085" cy="1077363"/>
          </a:xfrm>
          <a:prstGeom prst="round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c 8"/>
          <p:cNvSpPr/>
          <p:nvPr/>
        </p:nvSpPr>
        <p:spPr>
          <a:xfrm>
            <a:off x="6826312" y="1892175"/>
            <a:ext cx="4753069" cy="2842788"/>
          </a:xfrm>
          <a:prstGeom prst="arc">
            <a:avLst>
              <a:gd name="adj1" fmla="val 13428526"/>
              <a:gd name="adj2" fmla="val 2648381"/>
            </a:avLst>
          </a:prstGeom>
          <a:ln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156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5785" y="56804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/>
              <a:t>Classification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98170" y="1240154"/>
                <a:ext cx="11163300" cy="5249546"/>
              </a:xfrm>
            </p:spPr>
            <p:txBody>
              <a:bodyPr>
                <a:normAutofit/>
              </a:bodyPr>
              <a:lstStyle/>
              <a:p>
                <a:pPr>
                  <a:spcAft>
                    <a:spcPts val="1800"/>
                  </a:spcAft>
                </a:pPr>
                <a:r>
                  <a:rPr lang="en-CA" sz="2400" dirty="0" smtClean="0"/>
                  <a:t>To determine directionality ratio </a:t>
                </a:r>
                <a:r>
                  <a:rPr lang="en-CA" sz="2400" dirty="0"/>
                  <a:t>of horizontal and vertical gradient and ratio of diagonal gradients </a:t>
                </a:r>
                <a:r>
                  <a:rPr lang="en-CA" sz="2400" dirty="0" smtClean="0"/>
                  <a:t>are used.</a:t>
                </a:r>
              </a:p>
              <a:p>
                <a:pPr marL="0" indent="0">
                  <a:spcAft>
                    <a:spcPts val="18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𝑚𝑎𝑥</m:t>
                          </m:r>
                          <m:d>
                            <m:d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sub>
                              </m:s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sub>
                              </m:sSub>
                            </m:e>
                          </m:d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𝑖𝑛</m:t>
                          </m:r>
                          <m:d>
                            <m:d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sub>
                              </m:s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sub>
                              </m:sSub>
                            </m:e>
                          </m:d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1,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𝑎𝑥</m:t>
                          </m:r>
                          <m:d>
                            <m:d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d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𝑚𝑖𝑛</m:t>
                          </m:r>
                          <m:d>
                            <m:d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d>
                        </m:den>
                      </m:f>
                    </m:oMath>
                  </m:oMathPara>
                </a14:m>
                <a:endParaRPr lang="en-CA" sz="2400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98170" y="1240154"/>
                <a:ext cx="11163300" cy="5249546"/>
              </a:xfrm>
              <a:blipFill rotWithShape="0">
                <a:blip r:embed="rId3"/>
                <a:stretch>
                  <a:fillRect l="-710" t="-16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841972" y="3458424"/>
                <a:ext cx="5177443" cy="477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u="sng" dirty="0" smtClean="0"/>
                  <a:t>Texture</a:t>
                </a:r>
                <a:r>
                  <a:rPr lang="en-US" sz="2400" dirty="0" smtClean="0"/>
                  <a:t> (</a:t>
                </a:r>
                <a:r>
                  <a:rPr lang="en-US" sz="2400" b="1" dirty="0" smtClean="0"/>
                  <a:t>D=0</a:t>
                </a:r>
                <a:r>
                  <a:rPr lang="en-US" sz="2400" dirty="0" smtClean="0"/>
                  <a:t>):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400" dirty="0" smtClean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400" dirty="0" smtClean="0"/>
                  <a:t> </a:t>
                </a:r>
                <a:endParaRPr lang="en-US" sz="24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1972" y="3458424"/>
                <a:ext cx="5177443" cy="477888"/>
              </a:xfrm>
              <a:prstGeom prst="rect">
                <a:avLst/>
              </a:prstGeom>
              <a:blipFill rotWithShape="0">
                <a:blip r:embed="rId4"/>
                <a:stretch>
                  <a:fillRect l="-1767" t="-8861" b="-253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841972" y="5595174"/>
                <a:ext cx="4231736" cy="477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u="sng" dirty="0" smtClean="0"/>
                  <a:t>Horizontal/Vertical</a:t>
                </a:r>
                <a:r>
                  <a:rPr lang="en-US" sz="2400" dirty="0" smtClean="0"/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&gt;</m:t>
                    </m:r>
                  </m:oMath>
                </a14:m>
                <a:r>
                  <a:rPr lang="en-US" sz="2400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1972" y="5595174"/>
                <a:ext cx="4231736" cy="477888"/>
              </a:xfrm>
              <a:prstGeom prst="rect">
                <a:avLst/>
              </a:prstGeom>
              <a:blipFill rotWithShape="0">
                <a:blip r:embed="rId5"/>
                <a:stretch>
                  <a:fillRect l="-2161" t="-8974" b="-269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841972" y="4391060"/>
                <a:ext cx="2996654" cy="477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u="sng" dirty="0" smtClean="0"/>
                  <a:t>Diagonal</a:t>
                </a:r>
                <a:r>
                  <a:rPr lang="en-US" sz="2400" dirty="0" smtClean="0"/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1972" y="4391060"/>
                <a:ext cx="2996654" cy="477888"/>
              </a:xfrm>
              <a:prstGeom prst="rect">
                <a:avLst/>
              </a:prstGeom>
              <a:blipFill rotWithShape="0">
                <a:blip r:embed="rId6"/>
                <a:stretch>
                  <a:fillRect l="-3049" t="-8861" b="-253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5837975" y="5377893"/>
                <a:ext cx="2907784" cy="477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/>
                  <a:t>Weak (</a:t>
                </a:r>
                <a:r>
                  <a:rPr lang="en-US" sz="2400" b="1" dirty="0" smtClean="0"/>
                  <a:t>D=1</a:t>
                </a:r>
                <a:r>
                  <a:rPr lang="en-US" sz="2400" dirty="0" smtClean="0"/>
                  <a:t>):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37975" y="5377893"/>
                <a:ext cx="2907784" cy="477888"/>
              </a:xfrm>
              <a:prstGeom prst="rect">
                <a:avLst/>
              </a:prstGeom>
              <a:blipFill rotWithShape="0">
                <a:blip r:embed="rId7"/>
                <a:stretch>
                  <a:fillRect l="-3354" t="-8861" b="-253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5837975" y="5928346"/>
                <a:ext cx="3018327" cy="477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/>
                  <a:t>Strong (</a:t>
                </a:r>
                <a:r>
                  <a:rPr lang="en-US" sz="2400" b="1" dirty="0" smtClean="0"/>
                  <a:t>D=2</a:t>
                </a:r>
                <a:r>
                  <a:rPr lang="en-US" sz="2400" dirty="0" smtClean="0"/>
                  <a:t>):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37975" y="5928346"/>
                <a:ext cx="3018327" cy="477888"/>
              </a:xfrm>
              <a:prstGeom prst="rect">
                <a:avLst/>
              </a:prstGeom>
              <a:blipFill rotWithShape="0">
                <a:blip r:embed="rId8"/>
                <a:stretch>
                  <a:fillRect l="-3232" t="-8861" b="-253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567975" y="4125342"/>
                <a:ext cx="3178499" cy="477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/>
                  <a:t>Weak (</a:t>
                </a:r>
                <a:r>
                  <a:rPr lang="en-US" sz="2400" b="1" dirty="0" smtClean="0"/>
                  <a:t>D=3</a:t>
                </a:r>
                <a:r>
                  <a:rPr lang="en-US" sz="2400" dirty="0" smtClean="0"/>
                  <a:t>):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7975" y="4125342"/>
                <a:ext cx="3178499" cy="477888"/>
              </a:xfrm>
              <a:prstGeom prst="rect">
                <a:avLst/>
              </a:prstGeom>
              <a:blipFill rotWithShape="0">
                <a:blip r:embed="rId9"/>
                <a:stretch>
                  <a:fillRect l="-2874" t="-8974" b="-269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4567975" y="4693765"/>
                <a:ext cx="3289042" cy="477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/>
                  <a:t>Strong (</a:t>
                </a:r>
                <a:r>
                  <a:rPr lang="en-US" sz="2400" b="1" dirty="0" smtClean="0"/>
                  <a:t>D=4</a:t>
                </a:r>
                <a:r>
                  <a:rPr lang="en-US" sz="2400" dirty="0" smtClean="0"/>
                  <a:t>):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7975" y="4693765"/>
                <a:ext cx="3289042" cy="477888"/>
              </a:xfrm>
              <a:prstGeom prst="rect">
                <a:avLst/>
              </a:prstGeom>
              <a:blipFill rotWithShape="0">
                <a:blip r:embed="rId10"/>
                <a:stretch>
                  <a:fillRect l="-2778" t="-8974" b="-269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Straight Arrow Connector 10"/>
          <p:cNvCxnSpPr>
            <a:endCxn id="7" idx="1"/>
          </p:cNvCxnSpPr>
          <p:nvPr/>
        </p:nvCxnSpPr>
        <p:spPr>
          <a:xfrm flipV="1">
            <a:off x="5073708" y="5616837"/>
            <a:ext cx="764267" cy="3133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5073707" y="5925702"/>
            <a:ext cx="764268" cy="2244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3803708" y="4385113"/>
            <a:ext cx="764267" cy="2784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3803707" y="4659017"/>
            <a:ext cx="764268" cy="2244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836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5784" y="195472"/>
            <a:ext cx="11163300" cy="1325563"/>
          </a:xfrm>
        </p:spPr>
        <p:txBody>
          <a:bodyPr>
            <a:normAutofit/>
          </a:bodyPr>
          <a:lstStyle/>
          <a:p>
            <a:r>
              <a:rPr lang="en-US" sz="4000" dirty="0" smtClean="0"/>
              <a:t>Geometric Transformation of Filter Coefficients</a:t>
            </a:r>
            <a:endParaRPr lang="en-US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65784" y="1340553"/>
                <a:ext cx="6269582" cy="2813158"/>
              </a:xfrm>
            </p:spPr>
            <p:txBody>
              <a:bodyPr>
                <a:normAutofit/>
              </a:bodyPr>
              <a:lstStyle/>
              <a:p>
                <a:r>
                  <a:rPr lang="en-CA" sz="2400" dirty="0" smtClean="0"/>
                  <a:t>Geometric transformations </a:t>
                </a:r>
                <a:r>
                  <a:rPr lang="en-CA" sz="2400" dirty="0"/>
                  <a:t>are applied to </a:t>
                </a:r>
                <a:r>
                  <a:rPr lang="en-CA" sz="2400" dirty="0" smtClean="0"/>
                  <a:t>filter </a:t>
                </a:r>
                <a:r>
                  <a:rPr lang="en-CA" sz="2400" dirty="0"/>
                  <a:t>coefficients </a:t>
                </a:r>
                <a:r>
                  <a:rPr lang="en-CA" sz="2400" i="1" dirty="0"/>
                  <a:t>f</a:t>
                </a:r>
                <a:r>
                  <a:rPr lang="en-CA" sz="2400" dirty="0"/>
                  <a:t> (</a:t>
                </a:r>
                <a:r>
                  <a:rPr lang="en-CA" sz="2400" i="1" dirty="0"/>
                  <a:t>k</a:t>
                </a:r>
                <a:r>
                  <a:rPr lang="en-CA" sz="2400" dirty="0"/>
                  <a:t>, </a:t>
                </a:r>
                <a:r>
                  <a:rPr lang="en-CA" sz="2400" i="1" dirty="0"/>
                  <a:t>l</a:t>
                </a:r>
                <a:r>
                  <a:rPr lang="en-CA" sz="2400" dirty="0"/>
                  <a:t>) depending on gradient </a:t>
                </a:r>
                <a:r>
                  <a:rPr lang="en-CA" sz="2400" dirty="0" smtClean="0"/>
                  <a:t>values: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CA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CA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CA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CA" sz="2400" dirty="0" smtClean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CA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CA" sz="2400" dirty="0" smtClean="0"/>
                  <a:t>. </a:t>
                </a:r>
              </a:p>
              <a:p>
                <a:pPr lvl="1"/>
                <a:r>
                  <a:rPr lang="en-CA" sz="2200" dirty="0"/>
                  <a:t>Target aligning directionality of different regions</a:t>
                </a:r>
                <a:r>
                  <a:rPr lang="en-CA" sz="2200" dirty="0" smtClean="0"/>
                  <a:t>.</a:t>
                </a:r>
              </a:p>
              <a:p>
                <a:pPr lvl="1"/>
                <a:r>
                  <a:rPr lang="en-CA" sz="2200" u="sng" dirty="0" smtClean="0"/>
                  <a:t>Equivalent to applying transformation to pixels </a:t>
                </a:r>
                <a:r>
                  <a:rPr lang="en-CA" sz="2200" u="sng" dirty="0"/>
                  <a:t>in the filter support </a:t>
                </a:r>
                <a:r>
                  <a:rPr lang="en-CA" sz="2200" u="sng" dirty="0" smtClean="0"/>
                  <a:t>region.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65784" y="1340553"/>
                <a:ext cx="6269582" cy="2813158"/>
              </a:xfrm>
              <a:blipFill rotWithShape="0">
                <a:blip r:embed="rId3"/>
                <a:stretch>
                  <a:fillRect l="-1362" t="-3037" r="-1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5551" y="1992925"/>
            <a:ext cx="4596672" cy="445280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719103" y="1521035"/>
            <a:ext cx="17887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Diagonal Flip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7140691" y="4019270"/>
            <a:ext cx="1636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Vertical Flip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9862819" y="4040563"/>
            <a:ext cx="12473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Rotation</a:t>
            </a:r>
            <a:endParaRPr lang="en-U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4610801" y="3788437"/>
                <a:ext cx="71750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0801" y="3788437"/>
                <a:ext cx="717504" cy="461665"/>
              </a:xfrm>
              <a:prstGeom prst="rect">
                <a:avLst/>
              </a:prstGeom>
              <a:blipFill rotWithShape="0">
                <a:blip r:embed="rId5"/>
                <a:stretch>
                  <a:fillRect b="-105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4529615" y="5969895"/>
                <a:ext cx="717504" cy="507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9615" y="5969895"/>
                <a:ext cx="717504" cy="507832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4610801" y="4890708"/>
                <a:ext cx="58855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0801" y="4890708"/>
                <a:ext cx="588559" cy="461665"/>
              </a:xfrm>
              <a:prstGeom prst="rect">
                <a:avLst/>
              </a:prstGeom>
              <a:blipFill rotWithShape="0">
                <a:blip r:embed="rId7"/>
                <a:stretch>
                  <a:fillRect b="-105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3389968" y="6039599"/>
                <a:ext cx="57573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9968" y="6039599"/>
                <a:ext cx="575735" cy="461665"/>
              </a:xfrm>
              <a:prstGeom prst="rect">
                <a:avLst/>
              </a:prstGeom>
              <a:blipFill rotWithShape="0">
                <a:blip r:embed="rId8"/>
                <a:stretch>
                  <a:fillRect b="-10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06839" y="4153711"/>
            <a:ext cx="2018307" cy="207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055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610" y="262361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 smtClean="0"/>
              <a:t>Fixed Filters and Clean Ups</a:t>
            </a:r>
            <a:endParaRPr lang="en-US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46610" y="1444157"/>
                <a:ext cx="10813869" cy="4588705"/>
              </a:xfrm>
            </p:spPr>
            <p:txBody>
              <a:bodyPr/>
              <a:lstStyle/>
              <a:p>
                <a:r>
                  <a:rPr lang="en-CA" sz="2400" dirty="0"/>
                  <a:t>To improve coding efficiency when temporal prediction is not available (intra frames), a set of 16 fixed filters is assigned to each class. </a:t>
                </a:r>
                <a:endParaRPr lang="en-CA" sz="2400" dirty="0" smtClean="0"/>
              </a:p>
              <a:p>
                <a:r>
                  <a:rPr lang="en-CA" sz="2400" dirty="0"/>
                  <a:t>Even when the fixed filter is selected for a given class, the coefficients of the adaptive filter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400" dirty="0"/>
                  <a:t> </a:t>
                </a:r>
                <a:r>
                  <a:rPr lang="en-CA" sz="2400" dirty="0"/>
                  <a:t>can still be sent for this class </a:t>
                </a:r>
                <a:r>
                  <a:rPr lang="en-CA" sz="2400" dirty="0" smtClean="0"/>
                  <a:t>- the coefficients </a:t>
                </a:r>
                <a:r>
                  <a:rPr lang="en-CA" sz="2400" dirty="0"/>
                  <a:t>of the filter </a:t>
                </a:r>
                <a:r>
                  <a:rPr lang="en-CA" sz="2400" dirty="0" smtClean="0"/>
                  <a:t>applied </a:t>
                </a:r>
                <a:r>
                  <a:rPr lang="en-CA" sz="2400" dirty="0"/>
                  <a:t>to the reconstructed image are sum of both sets of coefficients.</a:t>
                </a:r>
                <a:endParaRPr lang="en-US" sz="2400" dirty="0" smtClean="0"/>
              </a:p>
              <a:p>
                <a:endParaRPr lang="en-US" sz="2400" dirty="0"/>
              </a:p>
              <a:p>
                <a:r>
                  <a:rPr lang="en-US" sz="2400" dirty="0" smtClean="0"/>
                  <a:t>Other:</a:t>
                </a:r>
              </a:p>
              <a:p>
                <a:pPr lvl="1"/>
                <a:r>
                  <a:rPr lang="en-US" sz="2200" dirty="0" smtClean="0"/>
                  <a:t>Chroma filter shape aligned with </a:t>
                </a:r>
                <a:r>
                  <a:rPr lang="en-US" sz="2200" dirty="0" err="1" smtClean="0"/>
                  <a:t>luma</a:t>
                </a:r>
                <a:r>
                  <a:rPr lang="en-US" sz="2200" dirty="0" smtClean="0"/>
                  <a:t> filter shape.</a:t>
                </a:r>
              </a:p>
              <a:p>
                <a:pPr lvl="1"/>
                <a:r>
                  <a:rPr lang="en-CA" sz="2200" dirty="0"/>
                  <a:t>Context coded bins used for ALF coefficients have been replaced by by-pass coded </a:t>
                </a:r>
                <a:r>
                  <a:rPr lang="en-CA" sz="2200" dirty="0" smtClean="0"/>
                  <a:t>bins with exception of on/off </a:t>
                </a:r>
                <a:r>
                  <a:rPr lang="en-CA" sz="2200" dirty="0"/>
                  <a:t>flag signalled on CU </a:t>
                </a:r>
                <a:r>
                  <a:rPr lang="en-CA" sz="2200" dirty="0" smtClean="0"/>
                  <a:t>basis.</a:t>
                </a:r>
                <a:endParaRPr lang="en-US" sz="2200" dirty="0"/>
              </a:p>
              <a:p>
                <a:endParaRPr lang="en-US" sz="2400" dirty="0" smtClean="0"/>
              </a:p>
              <a:p>
                <a:endParaRPr lang="en-US" sz="2400" dirty="0"/>
              </a:p>
              <a:p>
                <a:endParaRPr lang="en-US" sz="2400" dirty="0" smtClean="0"/>
              </a:p>
              <a:p>
                <a:endParaRPr lang="en-US" sz="2400" dirty="0" smtClean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46610" y="1444157"/>
                <a:ext cx="10813869" cy="4588705"/>
              </a:xfrm>
              <a:blipFill rotWithShape="0">
                <a:blip r:embed="rId3"/>
                <a:stretch>
                  <a:fillRect l="-733" t="-1859" r="-1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6164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0529" y="225588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 smtClean="0"/>
              <a:t>Results</a:t>
            </a:r>
            <a:endParaRPr lang="en-US" sz="40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1336776"/>
              </p:ext>
            </p:extLst>
          </p:nvPr>
        </p:nvGraphicFramePr>
        <p:xfrm>
          <a:off x="2091351" y="1380362"/>
          <a:ext cx="7453956" cy="4011930"/>
        </p:xfrm>
        <a:graphic>
          <a:graphicData uri="http://schemas.openxmlformats.org/drawingml/2006/table">
            <a:tbl>
              <a:tblPr/>
              <a:tblGrid>
                <a:gridCol w="1064416"/>
                <a:gridCol w="507202"/>
                <a:gridCol w="583744"/>
                <a:gridCol w="662323"/>
                <a:gridCol w="606195"/>
                <a:gridCol w="662323"/>
                <a:gridCol w="628648"/>
                <a:gridCol w="740905"/>
                <a:gridCol w="673551"/>
                <a:gridCol w="583744"/>
                <a:gridCol w="740905"/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All Intra Main10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Low delay B Main10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Low delay P Main10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23680" y="5797227"/>
            <a:ext cx="10767499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2000" b="1" dirty="0" smtClean="0"/>
              <a:t>Anchor</a:t>
            </a:r>
            <a:r>
              <a:rPr lang="en-US" sz="2000" dirty="0" smtClean="0"/>
              <a:t>: </a:t>
            </a:r>
            <a:r>
              <a:rPr lang="en-US" sz="2000" b="1" dirty="0"/>
              <a:t>HM16.6 with </a:t>
            </a:r>
            <a:r>
              <a:rPr lang="en-US" sz="2000" b="1" dirty="0" smtClean="0"/>
              <a:t>only ALF enabled </a:t>
            </a:r>
            <a:r>
              <a:rPr lang="en-US" sz="2000" dirty="0" smtClean="0"/>
              <a:t>(i.e</a:t>
            </a:r>
            <a:r>
              <a:rPr lang="en-US" sz="2000" dirty="0"/>
              <a:t>., HM16.6 JEM-1.0 with all new tools except ALF disabled). </a:t>
            </a:r>
          </a:p>
          <a:p>
            <a:pPr lvl="0"/>
            <a:r>
              <a:rPr lang="en-US" sz="2000" b="1" dirty="0" smtClean="0"/>
              <a:t>Test</a:t>
            </a:r>
            <a:r>
              <a:rPr lang="en-US" sz="2000" dirty="0" smtClean="0"/>
              <a:t>: </a:t>
            </a:r>
            <a:r>
              <a:rPr lang="en-US" sz="2000" dirty="0"/>
              <a:t>Anchor </a:t>
            </a:r>
            <a:r>
              <a:rPr lang="en-US" sz="2000" dirty="0" smtClean="0"/>
              <a:t>with </a:t>
            </a:r>
            <a:r>
              <a:rPr lang="en-US" sz="2000" dirty="0"/>
              <a:t>the proposed method enabled.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0785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9630" y="216535"/>
            <a:ext cx="10515600" cy="1325563"/>
          </a:xfrm>
        </p:spPr>
        <p:txBody>
          <a:bodyPr/>
          <a:lstStyle/>
          <a:p>
            <a:r>
              <a:rPr lang="en-US" sz="4000" dirty="0" smtClean="0"/>
              <a:t>Results</a:t>
            </a:r>
            <a:r>
              <a:rPr lang="en-US" dirty="0" smtClean="0"/>
              <a:t> 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4082558"/>
              </p:ext>
            </p:extLst>
          </p:nvPr>
        </p:nvGraphicFramePr>
        <p:xfrm>
          <a:off x="2146946" y="1324674"/>
          <a:ext cx="7504507" cy="4011930"/>
        </p:xfrm>
        <a:graphic>
          <a:graphicData uri="http://schemas.openxmlformats.org/drawingml/2006/table">
            <a:tbl>
              <a:tblPr/>
              <a:tblGrid>
                <a:gridCol w="1004449"/>
                <a:gridCol w="611905"/>
                <a:gridCol w="600360"/>
                <a:gridCol w="681179"/>
                <a:gridCol w="681179"/>
                <a:gridCol w="681179"/>
                <a:gridCol w="623451"/>
                <a:gridCol w="681179"/>
                <a:gridCol w="646542"/>
                <a:gridCol w="646542"/>
                <a:gridCol w="646542"/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All Intra Main10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-7.8%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-5.3%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-6.0%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-5.5%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-5.8%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-6.7%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-7.0%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-6.0%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Low delay B Main10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Low delay P Main10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-9.1%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-5.1%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-5.5%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-5.4%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-9.7%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-7.3%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-7.1%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23680" y="5797227"/>
            <a:ext cx="7234096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2000" b="1" dirty="0" smtClean="0"/>
              <a:t>Anchor</a:t>
            </a:r>
            <a:r>
              <a:rPr lang="en-US" sz="2000" dirty="0" smtClean="0"/>
              <a:t>: </a:t>
            </a:r>
            <a:r>
              <a:rPr lang="en-US" sz="2000" b="1" dirty="0"/>
              <a:t>HM16.6</a:t>
            </a:r>
            <a:r>
              <a:rPr lang="en-US" sz="2000" dirty="0"/>
              <a:t> </a:t>
            </a:r>
            <a:r>
              <a:rPr lang="en-US" sz="2000" dirty="0" smtClean="0"/>
              <a:t>(i.e</a:t>
            </a:r>
            <a:r>
              <a:rPr lang="en-US" sz="2000" dirty="0"/>
              <a:t>., HM16.6 JEM-1.0 with all new tools </a:t>
            </a:r>
            <a:r>
              <a:rPr lang="en-US" sz="2000" dirty="0" smtClean="0"/>
              <a:t>disabled</a:t>
            </a:r>
            <a:r>
              <a:rPr lang="en-US" sz="2000" dirty="0"/>
              <a:t>). </a:t>
            </a:r>
          </a:p>
          <a:p>
            <a:pPr lvl="0"/>
            <a:r>
              <a:rPr lang="en-US" sz="2000" b="1" dirty="0" smtClean="0"/>
              <a:t>Test</a:t>
            </a:r>
            <a:r>
              <a:rPr lang="en-US" sz="2000" dirty="0" smtClean="0"/>
              <a:t>: </a:t>
            </a:r>
            <a:r>
              <a:rPr lang="en-US" sz="2000" dirty="0"/>
              <a:t>Anchor </a:t>
            </a:r>
            <a:r>
              <a:rPr lang="en-US" sz="2000" dirty="0" smtClean="0"/>
              <a:t>with </a:t>
            </a:r>
            <a:r>
              <a:rPr lang="en-US" sz="2000" dirty="0"/>
              <a:t>the proposed method enabled.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0546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9630" y="216535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 smtClean="0"/>
              <a:t>Results </a:t>
            </a:r>
            <a:endParaRPr 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723680" y="5797227"/>
            <a:ext cx="5509842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2000" b="1" dirty="0" smtClean="0"/>
              <a:t>Anchor</a:t>
            </a:r>
            <a:r>
              <a:rPr lang="en-US" sz="2000" dirty="0" smtClean="0"/>
              <a:t>: </a:t>
            </a:r>
            <a:r>
              <a:rPr lang="en-US" sz="2000" b="1" dirty="0" smtClean="0"/>
              <a:t>JEM-1.0 with ALF enabled</a:t>
            </a:r>
            <a:r>
              <a:rPr lang="en-US" sz="2000" dirty="0" smtClean="0"/>
              <a:t>. </a:t>
            </a:r>
            <a:endParaRPr lang="en-US" sz="2000" dirty="0"/>
          </a:p>
          <a:p>
            <a:pPr lvl="0"/>
            <a:r>
              <a:rPr lang="en-US" sz="2000" b="1" dirty="0" smtClean="0"/>
              <a:t>Test</a:t>
            </a:r>
            <a:r>
              <a:rPr lang="en-US" sz="2000" dirty="0" smtClean="0"/>
              <a:t>: </a:t>
            </a:r>
            <a:r>
              <a:rPr lang="en-US" sz="2000" dirty="0"/>
              <a:t>Anchor </a:t>
            </a:r>
            <a:r>
              <a:rPr lang="en-US" sz="2000" dirty="0" smtClean="0"/>
              <a:t>with </a:t>
            </a:r>
            <a:r>
              <a:rPr lang="en-US" sz="2000" dirty="0"/>
              <a:t>the proposed method enabled.</a:t>
            </a:r>
          </a:p>
          <a:p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3448522"/>
              </p:ext>
            </p:extLst>
          </p:nvPr>
        </p:nvGraphicFramePr>
        <p:xfrm>
          <a:off x="2127566" y="1402770"/>
          <a:ext cx="7386809" cy="4011930"/>
        </p:xfrm>
        <a:graphic>
          <a:graphicData uri="http://schemas.openxmlformats.org/drawingml/2006/table">
            <a:tbl>
              <a:tblPr/>
              <a:tblGrid>
                <a:gridCol w="988696"/>
                <a:gridCol w="602309"/>
                <a:gridCol w="590945"/>
                <a:gridCol w="670495"/>
                <a:gridCol w="670495"/>
                <a:gridCol w="670495"/>
                <a:gridCol w="613673"/>
                <a:gridCol w="670495"/>
                <a:gridCol w="636402"/>
                <a:gridCol w="636402"/>
                <a:gridCol w="636402"/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All Intra Main10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Low delay B Main10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Low delay P Main10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335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6139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9630" y="216535"/>
            <a:ext cx="10515600" cy="1325563"/>
          </a:xfrm>
        </p:spPr>
        <p:txBody>
          <a:bodyPr/>
          <a:lstStyle/>
          <a:p>
            <a:r>
              <a:rPr lang="en-US" dirty="0" smtClean="0"/>
              <a:t>Results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23680" y="5797227"/>
            <a:ext cx="6740884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2000" b="1" dirty="0" smtClean="0"/>
              <a:t>Anchor</a:t>
            </a:r>
            <a:r>
              <a:rPr lang="en-US" sz="2000" dirty="0" smtClean="0"/>
              <a:t>: </a:t>
            </a:r>
            <a:r>
              <a:rPr lang="en-US" sz="2000" b="1" dirty="0" smtClean="0"/>
              <a:t>JEM-1.0 </a:t>
            </a:r>
            <a:r>
              <a:rPr lang="en-US" sz="2000" b="1" dirty="0"/>
              <a:t>with ALF disabled</a:t>
            </a:r>
            <a:r>
              <a:rPr lang="en-US" sz="2000" dirty="0"/>
              <a:t>.</a:t>
            </a:r>
          </a:p>
          <a:p>
            <a:pPr lvl="0"/>
            <a:r>
              <a:rPr lang="en-US" sz="2000" b="1" dirty="0" smtClean="0"/>
              <a:t>Test</a:t>
            </a:r>
            <a:r>
              <a:rPr lang="en-US" sz="2000" dirty="0" smtClean="0"/>
              <a:t>: </a:t>
            </a:r>
            <a:r>
              <a:rPr lang="en-US" sz="2000" dirty="0"/>
              <a:t>Anchor </a:t>
            </a:r>
            <a:r>
              <a:rPr lang="en-US" sz="2000" dirty="0" smtClean="0"/>
              <a:t>with ALF </a:t>
            </a:r>
            <a:r>
              <a:rPr lang="en-US" sz="2000" dirty="0"/>
              <a:t>including the proposed method enabled</a:t>
            </a:r>
            <a:r>
              <a:rPr lang="en-US" sz="2000" dirty="0" smtClean="0"/>
              <a:t>.</a:t>
            </a:r>
            <a:endParaRPr lang="en-US" sz="2000" dirty="0"/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0056280"/>
              </p:ext>
            </p:extLst>
          </p:nvPr>
        </p:nvGraphicFramePr>
        <p:xfrm>
          <a:off x="1620746" y="1384663"/>
          <a:ext cx="8211317" cy="4011930"/>
        </p:xfrm>
        <a:graphic>
          <a:graphicData uri="http://schemas.openxmlformats.org/drawingml/2006/table">
            <a:tbl>
              <a:tblPr/>
              <a:tblGrid>
                <a:gridCol w="1099053"/>
                <a:gridCol w="669538"/>
                <a:gridCol w="656905"/>
                <a:gridCol w="745335"/>
                <a:gridCol w="745335"/>
                <a:gridCol w="745335"/>
                <a:gridCol w="682170"/>
                <a:gridCol w="745335"/>
                <a:gridCol w="707437"/>
                <a:gridCol w="707437"/>
                <a:gridCol w="707437"/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All Intra Main10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-6.1%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-7.8%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-5.3%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-5.7%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Low delay B Main10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Low delay P Main10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-6.2%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335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-7.6%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-5.3%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1073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1704</TotalTime>
  <Words>1619</Words>
  <Application>Microsoft Office PowerPoint</Application>
  <PresentationFormat>Widescreen</PresentationFormat>
  <Paragraphs>678</Paragraphs>
  <Slides>9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Cambria Math</vt:lpstr>
      <vt:lpstr>Office Theme</vt:lpstr>
      <vt:lpstr>JVET-B0060 – Improvements on Adaptive Loop Filter</vt:lpstr>
      <vt:lpstr>Classification</vt:lpstr>
      <vt:lpstr>Classification</vt:lpstr>
      <vt:lpstr>Geometric Transformation of Filter Coefficients</vt:lpstr>
      <vt:lpstr>Fixed Filters and Clean Ups</vt:lpstr>
      <vt:lpstr>Results</vt:lpstr>
      <vt:lpstr>Results </vt:lpstr>
      <vt:lpstr>Results </vt:lpstr>
      <vt:lpstr>Results 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Karczewicz, Marta</dc:creator>
  <cp:lastModifiedBy>Karczewicz, Marta</cp:lastModifiedBy>
  <cp:revision>123</cp:revision>
  <dcterms:created xsi:type="dcterms:W3CDTF">2015-02-09T09:49:06Z</dcterms:created>
  <dcterms:modified xsi:type="dcterms:W3CDTF">2016-02-20T00:23:49Z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-2101770766</vt:i4>
  </property>
  <property fmtid="{D5CDD505-2E9C-101B-9397-08002B2CF9AE}" pid="3" name="_NewReviewCycle">
    <vt:lpwstr/>
  </property>
  <property fmtid="{D5CDD505-2E9C-101B-9397-08002B2CF9AE}" pid="4" name="_EmailSubject">
    <vt:lpwstr>final ALF results</vt:lpwstr>
  </property>
  <property fmtid="{D5CDD505-2E9C-101B-9397-08002B2CF9AE}" pid="5" name="_AuthorEmail">
    <vt:lpwstr>martak@qti.qualcomm.com</vt:lpwstr>
  </property>
  <property fmtid="{D5CDD505-2E9C-101B-9397-08002B2CF9AE}" pid="6" name="_AuthorEmailDisplayName">
    <vt:lpwstr>Karczewicz, Marta</vt:lpwstr>
  </property>
</Properties>
</file>