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7" r:id="rId3"/>
    <p:sldId id="268" r:id="rId4"/>
    <p:sldId id="269" r:id="rId5"/>
    <p:sldId id="270" r:id="rId6"/>
    <p:sldId id="271" r:id="rId7"/>
    <p:sldId id="266" r:id="rId8"/>
    <p:sldId id="265" r:id="rId9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12"/>
      <p:bold r:id="rId13"/>
    </p:embeddedFont>
    <p:embeddedFont>
      <p:font typeface="삼성긴고딕 Bold" panose="020B0600000101010101" charset="-127"/>
      <p:regular r:id="rId14"/>
    </p:embeddedFont>
    <p:embeddedFont>
      <p:font typeface="삼성긴고딕 Medium" panose="020B0600000101010101" charset="-127"/>
      <p:regular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8A9D2"/>
    <a:srgbClr val="FFFF66"/>
    <a:srgbClr val="4F81BD"/>
    <a:srgbClr val="1051B7"/>
    <a:srgbClr val="EBF0F9"/>
    <a:srgbClr val="041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2268" y="57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79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11F29-C7FE-4C10-B56E-458D2AEFAA82}" type="datetimeFigureOut">
              <a:rPr lang="ko-KR" altLang="en-US" smtClean="0"/>
              <a:t>2016-02-20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8C2DE-0E87-4582-95E3-9C39973E7C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93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2016-02-20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5149205" y="5013176"/>
            <a:ext cx="1703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ko-KR" altLang="en-US" sz="2400" b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ko-KR" dirty="0" smtClean="0"/>
              <a:t>2016.01.11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41304" y="2132856"/>
            <a:ext cx="6199048" cy="861659"/>
          </a:xfrm>
          <a:prstGeom prst="rect">
            <a:avLst/>
          </a:prstGeom>
          <a:noFill/>
        </p:spPr>
        <p:txBody>
          <a:bodyPr wrap="square" lIns="91324" tIns="45663" rIns="91324" bIns="45663" rtlCol="0">
            <a:spAutoFit/>
          </a:bodyPr>
          <a:lstStyle>
            <a:lvl1pPr algn="ctr">
              <a:defRPr lang="ko-KR" altLang="en-US" sz="480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삼성긴고딕 Bold" panose="020B0600000101010101" pitchFamily="50" charset="-127"/>
                <a:cs typeface="Arial" panose="020B0604020202020204" pitchFamily="34" charset="0"/>
              </a:defRPr>
            </a:lvl1pPr>
          </a:lstStyle>
          <a:p>
            <a:pPr marL="0" lvl="0" algn="l"/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58" name="Picture 1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9809" y="260648"/>
            <a:ext cx="851042" cy="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직선 연결선 61"/>
          <p:cNvCxnSpPr/>
          <p:nvPr userDrawn="1"/>
        </p:nvCxnSpPr>
        <p:spPr>
          <a:xfrm>
            <a:off x="5148064" y="5013176"/>
            <a:ext cx="3995936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2"/>
          <p:cNvSpPr>
            <a:spLocks noGrp="1"/>
          </p:cNvSpPr>
          <p:nvPr userDrawn="1">
            <p:ph type="body" idx="1" hasCustomPrompt="1"/>
          </p:nvPr>
        </p:nvSpPr>
        <p:spPr>
          <a:xfrm>
            <a:off x="1835696" y="1556792"/>
            <a:ext cx="7200800" cy="7920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baseline="0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삼성긴고딕 Bold" panose="020B0600000101010101" pitchFamily="50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16" name="제목 1"/>
          <p:cNvSpPr>
            <a:spLocks noGrp="1"/>
          </p:cNvSpPr>
          <p:nvPr userDrawn="1">
            <p:ph type="title" hasCustomPrompt="1"/>
          </p:nvPr>
        </p:nvSpPr>
        <p:spPr>
          <a:xfrm>
            <a:off x="400000" y="0"/>
            <a:ext cx="7196336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kumimoji="1" lang="ko-KR" altLang="en-US" sz="4400" b="1" spc="-180" baseline="0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/>
          <a:stretch/>
        </p:blipFill>
        <p:spPr>
          <a:xfrm>
            <a:off x="-1923" y="0"/>
            <a:ext cx="9145923" cy="6858000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 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 hasCustomPrompt="1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</a:t>
            </a:r>
            <a:endParaRPr lang="ko-KR" altLang="en-US" dirty="0" smtClean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47652" y="6590810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28"/>
          <a:stretch/>
        </p:blipFill>
        <p:spPr>
          <a:xfrm>
            <a:off x="-11447" y="0"/>
            <a:ext cx="9155448" cy="752475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 hasCustomPrompt="1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19138" indent="-177800">
              <a:defRPr sz="1400"/>
            </a:lvl4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</a:t>
            </a:r>
            <a:endParaRPr lang="ko-KR" altLang="en-US" dirty="0" smtClean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47652" y="6590810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254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6460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583100" y="6433509"/>
            <a:ext cx="388143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2016. Digital Media &amp; Communications R&amp;D</a:t>
            </a:r>
            <a:r>
              <a:rPr lang="en-US" altLang="ko-KR" sz="900" b="0" baseline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rights reserved.</a:t>
            </a:r>
            <a:endParaRPr lang="ko-KR" altLang="en-US" sz="900" b="0" dirty="0">
              <a:solidFill>
                <a:schemeClr val="tx2">
                  <a:lumMod val="40000"/>
                  <a:lumOff val="6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6165304"/>
            <a:ext cx="934109" cy="15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7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091539" y="4581128"/>
            <a:ext cx="1928733" cy="430887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2200" dirty="0" smtClean="0"/>
              <a:t>Feb.</a:t>
            </a:r>
            <a:r>
              <a:rPr lang="en-US" altLang="ko-KR" sz="2200" dirty="0" smtClean="0"/>
              <a:t> </a:t>
            </a:r>
            <a:r>
              <a:rPr lang="en-US" altLang="ko-KR" sz="2200" dirty="0" smtClean="0"/>
              <a:t>20</a:t>
            </a:r>
            <a:r>
              <a:rPr lang="en-US" altLang="ko-KR" sz="2200" dirty="0" smtClean="0"/>
              <a:t>, </a:t>
            </a:r>
            <a:r>
              <a:rPr lang="en-US" altLang="ko-KR" sz="2200" dirty="0" smtClean="0"/>
              <a:t>2016</a:t>
            </a:r>
            <a:endParaRPr lang="en-US" altLang="ko-KR" sz="2200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2881" y="2241561"/>
            <a:ext cx="7657631" cy="1323324"/>
          </a:xfrm>
        </p:spPr>
        <p:txBody>
          <a:bodyPr/>
          <a:lstStyle/>
          <a:p>
            <a:pPr algn="l"/>
            <a:r>
              <a:rPr lang="en-CA" altLang="ko-KR" sz="4000" b="1" dirty="0"/>
              <a:t>Adaptive Multiple Transform for </a:t>
            </a:r>
            <a:r>
              <a:rPr lang="en-CA" altLang="ko-KR" sz="4000" b="1" dirty="0" smtClean="0"/>
              <a:t>Chroma (</a:t>
            </a:r>
            <a:r>
              <a:rPr lang="en-US" altLang="ko-KR" sz="4000" b="1" dirty="0" smtClean="0"/>
              <a:t>JVET-B0033)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619672" y="1605096"/>
            <a:ext cx="5870748" cy="442035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r>
              <a:rPr lang="en-US" altLang="ko-KR" sz="2400" dirty="0">
                <a:solidFill>
                  <a:prstClr val="white"/>
                </a:solidFill>
                <a:latin typeface="Arial" panose="020B0604020202020204" pitchFamily="34" charset="0"/>
                <a:ea typeface="삼성긴고딕 Medium" panose="020B0600000101010101" pitchFamily="50" charset="-127"/>
                <a:cs typeface="Arial" panose="020B0604020202020204" pitchFamily="34" charset="0"/>
              </a:rPr>
              <a:t>Joint Video Exploration Team (JVET)</a:t>
            </a:r>
            <a:endParaRPr lang="en-US" altLang="ko-KR" sz="2400" dirty="0">
              <a:solidFill>
                <a:prstClr val="white"/>
              </a:solidFill>
              <a:latin typeface="Arial" panose="020B0604020202020204" pitchFamily="34" charset="0"/>
              <a:ea typeface="삼성긴고딕 Medium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5076057" y="5085184"/>
            <a:ext cx="460851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lang="ko-KR" altLang="en-US" sz="2000" b="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DMC R&amp;D Center 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u="sng" dirty="0" smtClean="0">
                <a:latin typeface="Arial" panose="020B0604020202020204" pitchFamily="34" charset="0"/>
                <a:cs typeface="Arial" panose="020B0604020202020204" pitchFamily="34" charset="0"/>
              </a:rPr>
              <a:t>Kiho Choi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 E.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Alshina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 A.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Alshin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M. Park, M. W. Park, C. Kim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558216" y="2060848"/>
            <a:ext cx="7585784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Information document regarding t</a:t>
            </a:r>
            <a:r>
              <a:rPr lang="en-US" altLang="ko-KR" dirty="0" smtClean="0"/>
              <a:t>ool level investigation</a:t>
            </a:r>
          </a:p>
          <a:p>
            <a:r>
              <a:rPr lang="en-US" altLang="ko-KR" dirty="0" smtClean="0"/>
              <a:t>Problem definition</a:t>
            </a:r>
          </a:p>
          <a:p>
            <a:pPr lvl="1"/>
            <a:r>
              <a:rPr lang="en-US" altLang="ko-KR" dirty="0" smtClean="0"/>
              <a:t>AMT is applied to </a:t>
            </a:r>
            <a:r>
              <a:rPr lang="en-US" altLang="ko-KR" dirty="0" err="1"/>
              <a:t>L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only</a:t>
            </a:r>
          </a:p>
          <a:p>
            <a:pPr lvl="1"/>
            <a:r>
              <a:rPr lang="en-US" altLang="ko-KR" dirty="0" smtClean="0"/>
              <a:t>Coding loss appears in Chroma when enabling AMT for </a:t>
            </a:r>
            <a:r>
              <a:rPr lang="en-US" altLang="ko-KR" dirty="0" err="1" smtClean="0"/>
              <a:t>Luma</a:t>
            </a:r>
            <a:endParaRPr lang="en-US" altLang="ko-KR" dirty="0" smtClean="0"/>
          </a:p>
          <a:p>
            <a:r>
              <a:rPr lang="en-US" altLang="ko-KR" dirty="0" smtClean="0"/>
              <a:t>Modification of AMT for </a:t>
            </a:r>
            <a:r>
              <a:rPr lang="en-US" altLang="ko-KR" dirty="0" err="1" smtClean="0"/>
              <a:t>Luma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Enabling AMT for Chroma</a:t>
            </a:r>
          </a:p>
          <a:p>
            <a:pPr lvl="1"/>
            <a:r>
              <a:rPr lang="en-US" altLang="ko-KR" dirty="0" smtClean="0"/>
              <a:t>Sharing syntax information with </a:t>
            </a:r>
            <a:r>
              <a:rPr lang="en-US" altLang="ko-KR" dirty="0" err="1" smtClean="0"/>
              <a:t>Luma</a:t>
            </a:r>
            <a:endParaRPr lang="en-US" altLang="ko-KR" dirty="0" smtClean="0"/>
          </a:p>
          <a:p>
            <a:r>
              <a:rPr lang="en-US" altLang="ko-KR" dirty="0" smtClean="0"/>
              <a:t>Test result</a:t>
            </a:r>
          </a:p>
          <a:p>
            <a:pPr lvl="1"/>
            <a:r>
              <a:rPr lang="en-US" altLang="ko-KR" dirty="0" smtClean="0"/>
              <a:t>Tool only test</a:t>
            </a:r>
          </a:p>
          <a:p>
            <a:pPr lvl="2"/>
            <a:r>
              <a:rPr lang="en-US" altLang="ko-KR" dirty="0" smtClean="0"/>
              <a:t>Anchor: </a:t>
            </a:r>
            <a:r>
              <a:rPr lang="en-CA" altLang="ko-KR" dirty="0"/>
              <a:t>All tool off in JEM 1.0 except 256CTU and 64 </a:t>
            </a:r>
            <a:r>
              <a:rPr lang="en-CA" altLang="ko-KR" dirty="0" smtClean="0"/>
              <a:t>TU</a:t>
            </a:r>
          </a:p>
          <a:p>
            <a:pPr lvl="2"/>
            <a:r>
              <a:rPr lang="en-CA" altLang="ko-KR" dirty="0" smtClean="0"/>
              <a:t>Result: </a:t>
            </a:r>
            <a:r>
              <a:rPr lang="en-CA" altLang="ko-KR" dirty="0"/>
              <a:t>0.8%/0.6(AI), 1.1%/1.3%(RA), 1.1%/1.0%(LD), and 1.2%/1.0%(LDP) </a:t>
            </a:r>
            <a:r>
              <a:rPr lang="en-CA" altLang="ko-KR" dirty="0" smtClean="0"/>
              <a:t>gain</a:t>
            </a:r>
          </a:p>
          <a:p>
            <a:pPr lvl="1"/>
            <a:r>
              <a:rPr lang="en-CA" altLang="ko-KR" dirty="0" smtClean="0"/>
              <a:t>JEM 1.0 test</a:t>
            </a:r>
          </a:p>
          <a:p>
            <a:pPr lvl="2"/>
            <a:r>
              <a:rPr lang="en-CA" altLang="ko-KR" dirty="0"/>
              <a:t>Anchor: All tool on in JEM </a:t>
            </a:r>
            <a:r>
              <a:rPr lang="en-CA" altLang="ko-KR" dirty="0" smtClean="0"/>
              <a:t>1.0</a:t>
            </a:r>
          </a:p>
          <a:p>
            <a:pPr lvl="2"/>
            <a:r>
              <a:rPr lang="en-CA" altLang="ko-KR" dirty="0"/>
              <a:t>Result: 0.8%/0.6(AI), </a:t>
            </a:r>
            <a:r>
              <a:rPr lang="en-CA" altLang="ko-KR" dirty="0" smtClean="0"/>
              <a:t>0.0%/0.0%(</a:t>
            </a:r>
            <a:r>
              <a:rPr lang="en-CA" altLang="ko-KR" dirty="0"/>
              <a:t>RA), </a:t>
            </a:r>
            <a:r>
              <a:rPr lang="en-CA" altLang="ko-KR" dirty="0" smtClean="0"/>
              <a:t>1.0%/0.6%(</a:t>
            </a:r>
            <a:r>
              <a:rPr lang="en-CA" altLang="ko-KR" dirty="0"/>
              <a:t>LD), and </a:t>
            </a:r>
            <a:r>
              <a:rPr lang="en-CA" altLang="ko-KR" dirty="0" smtClean="0"/>
              <a:t>0.8%/0.4%(</a:t>
            </a:r>
            <a:r>
              <a:rPr lang="en-CA" altLang="ko-KR" dirty="0"/>
              <a:t>LDP) gain</a:t>
            </a:r>
          </a:p>
          <a:p>
            <a:pPr lvl="2"/>
            <a:endParaRPr lang="en-US" altLang="ko-KR" dirty="0"/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77429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Definition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</a:p>
          <a:p>
            <a:pPr lvl="1"/>
            <a:r>
              <a:rPr lang="en-US" altLang="ko-KR" dirty="0"/>
              <a:t>Good gain in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/>
              <a:t>but coding loss in </a:t>
            </a:r>
            <a:r>
              <a:rPr lang="en-US" altLang="ko-KR" dirty="0" smtClean="0"/>
              <a:t>Chroma especially in Inter coding (e.g., LB, LDP)</a:t>
            </a:r>
            <a:endParaRPr lang="en-US" altLang="ko-KR" dirty="0"/>
          </a:p>
          <a:p>
            <a:pPr lvl="1"/>
            <a:r>
              <a:rPr lang="en-US" altLang="ko-KR" dirty="0"/>
              <a:t>No treatment for Chroma when using AMT</a:t>
            </a:r>
          </a:p>
          <a:p>
            <a:pPr lvl="2"/>
            <a:endParaRPr lang="en-US" altLang="ko-KR" dirty="0" smtClean="0"/>
          </a:p>
          <a:p>
            <a:pPr lvl="1"/>
            <a:endParaRPr lang="ko-KR" altLang="en-US" dirty="0" smtClean="0"/>
          </a:p>
          <a:p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636912"/>
            <a:ext cx="6840760" cy="380042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372200" y="3162331"/>
            <a:ext cx="1368152" cy="864096"/>
          </a:xfrm>
          <a:prstGeom prst="roundRect">
            <a:avLst/>
          </a:prstGeom>
          <a:noFill/>
          <a:ln w="317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3059832" y="5034538"/>
            <a:ext cx="1368152" cy="1008111"/>
          </a:xfrm>
          <a:prstGeom prst="roundRect">
            <a:avLst/>
          </a:prstGeom>
          <a:noFill/>
          <a:ln w="317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6402080" y="5042897"/>
            <a:ext cx="1368152" cy="999753"/>
          </a:xfrm>
          <a:prstGeom prst="roundRect">
            <a:avLst/>
          </a:prstGeom>
          <a:noFill/>
          <a:ln w="317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모서리가 둥근 직사각형 19"/>
          <p:cNvSpPr/>
          <p:nvPr/>
        </p:nvSpPr>
        <p:spPr>
          <a:xfrm>
            <a:off x="3059832" y="3306348"/>
            <a:ext cx="1368152" cy="360040"/>
          </a:xfrm>
          <a:prstGeom prst="roundRect">
            <a:avLst/>
          </a:prstGeom>
          <a:noFill/>
          <a:ln w="317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86170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AMT for Chroma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Process</a:t>
            </a:r>
          </a:p>
          <a:p>
            <a:pPr lvl="1"/>
            <a:r>
              <a:rPr lang="en-US" altLang="ko-KR" dirty="0" smtClean="0"/>
              <a:t>Basic concept is to use the same kernels of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for Chroma</a:t>
            </a:r>
          </a:p>
          <a:p>
            <a:pPr marL="304800" lvl="1" indent="0">
              <a:buNone/>
            </a:pPr>
            <a:endParaRPr lang="en-US" altLang="ko-KR" dirty="0"/>
          </a:p>
          <a:p>
            <a:pPr lvl="2"/>
            <a:endParaRPr lang="en-US" altLang="ko-KR" dirty="0" smtClean="0"/>
          </a:p>
          <a:p>
            <a:pPr lvl="1"/>
            <a:endParaRPr lang="ko-KR" altLang="en-US" dirty="0" smtClean="0"/>
          </a:p>
          <a:p>
            <a:endParaRPr lang="ko-KR" altLang="en-US" dirty="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2348880"/>
            <a:ext cx="5040000" cy="34258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348880"/>
            <a:ext cx="5040000" cy="2932571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761203" y="1988840"/>
            <a:ext cx="3162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>
                <a:solidFill>
                  <a:schemeClr val="accent2"/>
                </a:solidFill>
              </a:rPr>
              <a:t>AMT Chroma process for intra block</a:t>
            </a:r>
            <a:endParaRPr lang="ko-KR" altLang="en-US" sz="1400" dirty="0">
              <a:solidFill>
                <a:schemeClr val="accent2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434469" y="1988840"/>
            <a:ext cx="26659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>
                <a:solidFill>
                  <a:schemeClr val="accent2"/>
                </a:solidFill>
              </a:rPr>
              <a:t>AMT Chroma process for </a:t>
            </a:r>
            <a:r>
              <a:rPr lang="en-CA" altLang="ko-KR" sz="1400" dirty="0" smtClean="0">
                <a:solidFill>
                  <a:schemeClr val="accent2"/>
                </a:solidFill>
              </a:rPr>
              <a:t>inter</a:t>
            </a:r>
            <a:endParaRPr lang="ko-KR" altLang="en-US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86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result (1/2)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Individual tool test</a:t>
            </a:r>
          </a:p>
          <a:p>
            <a:pPr lvl="1"/>
            <a:r>
              <a:rPr lang="en-CA" altLang="ko-KR" dirty="0"/>
              <a:t>Anchor: All tool off in JEM 1.0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except </a:t>
            </a:r>
            <a:r>
              <a:rPr lang="en-CA" altLang="ko-KR" dirty="0"/>
              <a:t>256CTU and 64 </a:t>
            </a:r>
            <a:r>
              <a:rPr lang="en-CA" altLang="ko-KR" dirty="0" smtClean="0"/>
              <a:t>TU</a:t>
            </a:r>
          </a:p>
          <a:p>
            <a:pPr lvl="1"/>
            <a:r>
              <a:rPr lang="en-CA" altLang="ko-KR" dirty="0" smtClean="0"/>
              <a:t>Test: Anchor + </a:t>
            </a:r>
            <a:r>
              <a:rPr lang="en-CA" altLang="ko-KR" dirty="0" err="1" smtClean="0"/>
              <a:t>AMT_Chroma</a:t>
            </a:r>
            <a:endParaRPr lang="en-CA" altLang="ko-KR" dirty="0" smtClean="0"/>
          </a:p>
          <a:p>
            <a:r>
              <a:rPr lang="en-CA" altLang="ko-KR" dirty="0" smtClean="0"/>
              <a:t>Result </a:t>
            </a:r>
          </a:p>
          <a:p>
            <a:pPr lvl="1"/>
            <a:r>
              <a:rPr lang="en-CA" altLang="ko-KR" dirty="0"/>
              <a:t>0.8%/0.6(AI), 1.1%/1.3%(RA),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1.1</a:t>
            </a:r>
            <a:r>
              <a:rPr lang="en-CA" altLang="ko-KR" dirty="0"/>
              <a:t>%/1.0%(LD), </a:t>
            </a:r>
            <a:r>
              <a:rPr lang="en-CA" altLang="ko-KR" dirty="0" smtClean="0"/>
              <a:t>1.2</a:t>
            </a:r>
            <a:r>
              <a:rPr lang="en-CA" altLang="ko-KR" dirty="0"/>
              <a:t>%/1.0%(LDP</a:t>
            </a:r>
            <a:r>
              <a:rPr lang="en-CA" altLang="ko-KR" dirty="0" smtClean="0"/>
              <a:t>)</a:t>
            </a:r>
            <a:endParaRPr lang="en-US" altLang="ko-KR" dirty="0" smtClean="0"/>
          </a:p>
          <a:p>
            <a:pPr marL="304800" lvl="1" indent="0">
              <a:buNone/>
            </a:pPr>
            <a:endParaRPr lang="en-US" altLang="ko-KR" dirty="0"/>
          </a:p>
          <a:p>
            <a:pPr lvl="2"/>
            <a:endParaRPr lang="en-US" altLang="ko-KR" dirty="0" smtClean="0"/>
          </a:p>
          <a:p>
            <a:pPr lvl="1"/>
            <a:endParaRPr lang="ko-KR" altLang="en-US" dirty="0" smtClean="0"/>
          </a:p>
          <a:p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940" y="696557"/>
            <a:ext cx="5314994" cy="562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775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Individual tool test</a:t>
            </a:r>
          </a:p>
          <a:p>
            <a:pPr lvl="1"/>
            <a:r>
              <a:rPr lang="en-CA" altLang="ko-KR" dirty="0"/>
              <a:t>Anchor: All tool on in JEM </a:t>
            </a:r>
            <a:r>
              <a:rPr lang="en-CA" altLang="ko-KR" dirty="0" smtClean="0"/>
              <a:t>1.0</a:t>
            </a:r>
          </a:p>
          <a:p>
            <a:pPr lvl="1"/>
            <a:r>
              <a:rPr lang="en-CA" altLang="ko-KR" dirty="0" smtClean="0"/>
              <a:t>Test: Anchor + </a:t>
            </a:r>
            <a:r>
              <a:rPr lang="en-CA" altLang="ko-KR" dirty="0" err="1" smtClean="0"/>
              <a:t>AMT_Chroma</a:t>
            </a:r>
            <a:r>
              <a:rPr lang="en-CA" altLang="ko-KR" dirty="0" smtClean="0"/>
              <a:t> (Inter only)</a:t>
            </a:r>
          </a:p>
          <a:p>
            <a:r>
              <a:rPr lang="en-CA" altLang="ko-KR" dirty="0" smtClean="0"/>
              <a:t>Result </a:t>
            </a:r>
          </a:p>
          <a:p>
            <a:pPr lvl="1"/>
            <a:r>
              <a:rPr lang="en-CA" altLang="ko-KR" dirty="0"/>
              <a:t>0.3%/0.2%(RA), 1.0%/0.6%(LD),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and </a:t>
            </a:r>
            <a:r>
              <a:rPr lang="en-CA" altLang="ko-KR" dirty="0"/>
              <a:t>0.8%/0.4%(LDP)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pPr lvl="1"/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Test result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804709"/>
            <a:ext cx="2376264" cy="572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93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Conclusion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CA" altLang="ko-KR" dirty="0" smtClean="0"/>
              <a:t>Information </a:t>
            </a:r>
            <a:r>
              <a:rPr lang="en-CA" altLang="ko-KR" dirty="0"/>
              <a:t>of the use of AMT for Chroma components is provided</a:t>
            </a:r>
            <a:r>
              <a:rPr lang="en-CA" altLang="ko-KR" dirty="0" smtClean="0"/>
              <a:t>.</a:t>
            </a:r>
          </a:p>
          <a:p>
            <a:r>
              <a:rPr lang="en-CA" altLang="ko-KR" dirty="0"/>
              <a:t>The use of AMT for Chroma is straightforward design aligning with AMT </a:t>
            </a:r>
            <a:r>
              <a:rPr lang="en-CA" altLang="ko-KR" dirty="0" err="1"/>
              <a:t>Luma</a:t>
            </a:r>
            <a:r>
              <a:rPr lang="en-CA" altLang="ko-KR" dirty="0"/>
              <a:t> component, and it improves coding loss of Chroma components when enabling AMT </a:t>
            </a:r>
            <a:r>
              <a:rPr lang="en-CA" altLang="ko-KR" dirty="0" err="1"/>
              <a:t>Luma</a:t>
            </a:r>
            <a:r>
              <a:rPr lang="en-CA" altLang="ko-KR" dirty="0" smtClean="0"/>
              <a:t>.</a:t>
            </a:r>
          </a:p>
          <a:p>
            <a:r>
              <a:rPr lang="en-CA" altLang="ko-KR" dirty="0"/>
              <a:t>It is good example a tool improvement for the next version of JEM software.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72979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296144"/>
          </a:xfrm>
        </p:spPr>
        <p:txBody>
          <a:bodyPr/>
          <a:lstStyle/>
          <a:p>
            <a:r>
              <a: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ko-KR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23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337</Words>
  <Application>Microsoft Office PowerPoint</Application>
  <PresentationFormat>화면 슬라이드 쇼(4:3)</PresentationFormat>
  <Paragraphs>55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Arial</vt:lpstr>
      <vt:lpstr>맑은 고딕</vt:lpstr>
      <vt:lpstr>삼성긴고딕 Bold</vt:lpstr>
      <vt:lpstr>삼성긴고딕 Medium</vt:lpstr>
      <vt:lpstr>Office 테마</vt:lpstr>
      <vt:lpstr>Adaptive Multiple Transform for Chroma (JVET-B0033)</vt:lpstr>
      <vt:lpstr>Summary</vt:lpstr>
      <vt:lpstr>Problem Definition</vt:lpstr>
      <vt:lpstr>AMT for Chroma</vt:lpstr>
      <vt:lpstr>Test result (1/2)</vt:lpstr>
      <vt:lpstr>Test result (2/2)</vt:lpstr>
      <vt:lpstr>Conclusion</vt:lpstr>
      <vt:lpstr>Thank You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Kiho Choi</cp:lastModifiedBy>
  <cp:revision>141</cp:revision>
  <dcterms:created xsi:type="dcterms:W3CDTF">2014-11-11T07:34:02Z</dcterms:created>
  <dcterms:modified xsi:type="dcterms:W3CDTF">2016-02-19T18:30:21Z</dcterms:modified>
</cp:coreProperties>
</file>