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7"/>
  </p:notesMasterIdLst>
  <p:sldIdLst>
    <p:sldId id="256" r:id="rId2"/>
    <p:sldId id="263" r:id="rId3"/>
    <p:sldId id="300" r:id="rId4"/>
    <p:sldId id="299" r:id="rId5"/>
    <p:sldId id="301" r:id="rId6"/>
    <p:sldId id="264" r:id="rId7"/>
    <p:sldId id="258" r:id="rId8"/>
    <p:sldId id="265" r:id="rId9"/>
    <p:sldId id="257" r:id="rId10"/>
    <p:sldId id="268" r:id="rId11"/>
    <p:sldId id="267" r:id="rId12"/>
    <p:sldId id="269" r:id="rId13"/>
    <p:sldId id="272" r:id="rId14"/>
    <p:sldId id="275" r:id="rId15"/>
    <p:sldId id="276" r:id="rId16"/>
    <p:sldId id="273" r:id="rId17"/>
    <p:sldId id="277" r:id="rId18"/>
    <p:sldId id="259" r:id="rId19"/>
    <p:sldId id="286" r:id="rId20"/>
    <p:sldId id="281" r:id="rId21"/>
    <p:sldId id="279" r:id="rId22"/>
    <p:sldId id="278" r:id="rId23"/>
    <p:sldId id="297" r:id="rId24"/>
    <p:sldId id="283" r:id="rId25"/>
    <p:sldId id="288" r:id="rId26"/>
    <p:sldId id="285" r:id="rId27"/>
    <p:sldId id="260" r:id="rId28"/>
    <p:sldId id="290" r:id="rId29"/>
    <p:sldId id="292" r:id="rId30"/>
    <p:sldId id="302" r:id="rId31"/>
    <p:sldId id="289" r:id="rId32"/>
    <p:sldId id="261" r:id="rId33"/>
    <p:sldId id="262" r:id="rId34"/>
    <p:sldId id="293" r:id="rId35"/>
    <p:sldId id="304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FFAB"/>
    <a:srgbClr val="01FF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14CC08-9ADD-40D4-96C5-4B84C835D54D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C2938-EE4C-434A-8A31-DC21C784D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2768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8C2938-EE4C-434A-8A31-DC21C784D90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76616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8C2938-EE4C-434A-8A31-DC21C784D90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18848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8C2938-EE4C-434A-8A31-DC21C784D90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22001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8C1EEDE0-B75F-482E-B684-776348922CFF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1D370AEA-5066-4BCA-99E2-18643CE699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직사각형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직사각형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직사각형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직사각형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직선 연결선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이등변 삼각형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선 연결선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8C1EEDE0-B75F-482E-B684-776348922CFF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1D370AEA-5066-4BCA-99E2-18643CE699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직사각형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이등변 삼각형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직선 연결선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이등변 삼각형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직선 연결선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이등변 삼각형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내용 개체 틀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이등변 삼각형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C1EEDE0-B75F-482E-B684-776348922CFF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370AEA-5066-4BCA-99E2-18643CE699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직선 연결선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직선 연결선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이등변 삼각형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lexander_b.alshin@samsung.com" TargetMode="External"/><Relationship Id="rId2" Type="http://schemas.openxmlformats.org/officeDocument/2006/relationships/hyperlink" Target="mailto:elena_a.alshina@samsung.com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mss.park@samsung.com" TargetMode="External"/><Relationship Id="rId4" Type="http://schemas.openxmlformats.org/officeDocument/2006/relationships/hyperlink" Target="mailto:kiho14.choi@samsung.com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5.xml"/><Relationship Id="rId18" Type="http://schemas.openxmlformats.org/officeDocument/2006/relationships/slide" Target="slide30.xml"/><Relationship Id="rId3" Type="http://schemas.openxmlformats.org/officeDocument/2006/relationships/slide" Target="slide8.xml"/><Relationship Id="rId21" Type="http://schemas.openxmlformats.org/officeDocument/2006/relationships/slide" Target="slide34.xml"/><Relationship Id="rId7" Type="http://schemas.openxmlformats.org/officeDocument/2006/relationships/slide" Target="slide15.xml"/><Relationship Id="rId12" Type="http://schemas.openxmlformats.org/officeDocument/2006/relationships/slide" Target="slide23.xml"/><Relationship Id="rId17" Type="http://schemas.openxmlformats.org/officeDocument/2006/relationships/slide" Target="slide29.xml"/><Relationship Id="rId2" Type="http://schemas.openxmlformats.org/officeDocument/2006/relationships/slide" Target="slide6.xml"/><Relationship Id="rId16" Type="http://schemas.openxmlformats.org/officeDocument/2006/relationships/slide" Target="slide28.xml"/><Relationship Id="rId20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slide" Target="slide21.xml"/><Relationship Id="rId5" Type="http://schemas.openxmlformats.org/officeDocument/2006/relationships/slide" Target="slide10.xml"/><Relationship Id="rId15" Type="http://schemas.openxmlformats.org/officeDocument/2006/relationships/slide" Target="slide27.xml"/><Relationship Id="rId10" Type="http://schemas.openxmlformats.org/officeDocument/2006/relationships/slide" Target="slide19.xml"/><Relationship Id="rId19" Type="http://schemas.openxmlformats.org/officeDocument/2006/relationships/slide" Target="slide32.xml"/><Relationship Id="rId4" Type="http://schemas.openxmlformats.org/officeDocument/2006/relationships/slide" Target="slide9.xml"/><Relationship Id="rId9" Type="http://schemas.openxmlformats.org/officeDocument/2006/relationships/slide" Target="slide18.xml"/><Relationship Id="rId14" Type="http://schemas.openxmlformats.org/officeDocument/2006/relationships/slide" Target="slide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JVET-B0022: Performance </a:t>
            </a:r>
            <a:r>
              <a:rPr lang="en-US" dirty="0"/>
              <a:t>of </a:t>
            </a:r>
            <a:r>
              <a:rPr lang="en-US" dirty="0" smtClean="0"/>
              <a:t>JEM1.0 </a:t>
            </a:r>
            <a:r>
              <a:rPr lang="en-US" dirty="0"/>
              <a:t>tools analysis by Samsung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E. </a:t>
            </a:r>
            <a:r>
              <a:rPr lang="en-US" dirty="0" err="1">
                <a:hlinkClick r:id="rId2"/>
              </a:rPr>
              <a:t>Alshina</a:t>
            </a:r>
            <a:r>
              <a:rPr lang="en-US" dirty="0"/>
              <a:t>, </a:t>
            </a:r>
            <a:r>
              <a:rPr lang="en-US" dirty="0">
                <a:hlinkClick r:id="rId3"/>
              </a:rPr>
              <a:t>A. </a:t>
            </a:r>
            <a:r>
              <a:rPr lang="en-US" dirty="0" err="1">
                <a:hlinkClick r:id="rId3"/>
              </a:rPr>
              <a:t>Alshin</a:t>
            </a:r>
            <a:r>
              <a:rPr lang="en-US" dirty="0"/>
              <a:t>, </a:t>
            </a:r>
            <a:r>
              <a:rPr lang="en-US" dirty="0">
                <a:hlinkClick r:id="rId4"/>
              </a:rPr>
              <a:t>K. </a:t>
            </a:r>
            <a:r>
              <a:rPr lang="en-US" dirty="0" err="1">
                <a:hlinkClick r:id="rId4"/>
              </a:rPr>
              <a:t>Choi</a:t>
            </a:r>
            <a:r>
              <a:rPr lang="en-US" dirty="0"/>
              <a:t>, </a:t>
            </a:r>
            <a:r>
              <a:rPr lang="en-US" dirty="0">
                <a:hlinkClick r:id="rId5"/>
              </a:rPr>
              <a:t>M. Park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39550" y="764705"/>
          <a:ext cx="2304257" cy="5623560"/>
        </p:xfrm>
        <a:graphic>
          <a:graphicData uri="http://schemas.openxmlformats.org/drawingml/2006/table">
            <a:tbl>
              <a:tblPr/>
              <a:tblGrid>
                <a:gridCol w="673154"/>
                <a:gridCol w="543701"/>
                <a:gridCol w="543701"/>
                <a:gridCol w="543701"/>
              </a:tblGrid>
              <a:tr h="13061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3059832" y="764704"/>
          <a:ext cx="1728192" cy="5623560"/>
        </p:xfrm>
        <a:graphic>
          <a:graphicData uri="http://schemas.openxmlformats.org/drawingml/2006/table">
            <a:tbl>
              <a:tblPr/>
              <a:tblGrid>
                <a:gridCol w="576064"/>
                <a:gridCol w="576064"/>
                <a:gridCol w="576064"/>
              </a:tblGrid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5148063" y="764704"/>
          <a:ext cx="1584177" cy="5623560"/>
        </p:xfrm>
        <a:graphic>
          <a:graphicData uri="http://schemas.openxmlformats.org/drawingml/2006/table">
            <a:tbl>
              <a:tblPr/>
              <a:tblGrid>
                <a:gridCol w="528059"/>
                <a:gridCol w="528059"/>
                <a:gridCol w="528059"/>
              </a:tblGrid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5004048" y="260648"/>
          <a:ext cx="3528392" cy="365760"/>
        </p:xfrm>
        <a:graphic>
          <a:graphicData uri="http://schemas.openxmlformats.org/drawingml/2006/table">
            <a:tbl>
              <a:tblPr/>
              <a:tblGrid>
                <a:gridCol w="3528392"/>
              </a:tblGrid>
              <a:tr h="1141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BOUNDARY_FILTER                                   1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90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BOUNDARY_FILTER_MULTI_LINE         1         0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3059832" y="332656"/>
          <a:ext cx="1656184" cy="288032"/>
        </p:xfrm>
        <a:graphic>
          <a:graphicData uri="http://schemas.openxmlformats.org/drawingml/2006/table">
            <a:tbl>
              <a:tblPr/>
              <a:tblGrid>
                <a:gridCol w="1656184"/>
              </a:tblGrid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200" b="0" i="0" u="none" strike="noStrike" kern="1200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INTRA_4TAP_FILTER  </a:t>
                      </a:r>
                      <a:r>
                        <a:rPr kumimoji="0" lang="en-US" sz="1200" b="0" i="0" u="none" strike="noStrike" kern="1200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   </a:t>
                      </a:r>
                      <a:r>
                        <a:rPr kumimoji="0" lang="en-US" sz="1200" b="0" i="0" u="none" strike="noStrike" kern="1200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827584" y="332656"/>
          <a:ext cx="1872208" cy="288032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INTRA_65ANG_MODES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7092279" y="720084"/>
          <a:ext cx="1584177" cy="5623560"/>
        </p:xfrm>
        <a:graphic>
          <a:graphicData uri="http://schemas.openxmlformats.org/drawingml/2006/table">
            <a:tbl>
              <a:tblPr/>
              <a:tblGrid>
                <a:gridCol w="528059"/>
                <a:gridCol w="528059"/>
                <a:gridCol w="528059"/>
              </a:tblGrid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900" dirty="0" smtClean="0">
                <a:solidFill>
                  <a:srgbClr val="0070C0"/>
                </a:solidFill>
              </a:rPr>
              <a:t>Intra prediction improvement (2/4)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2.3.4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Cross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component prediction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Enabled together with Chroma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Qp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offset in AI and RA:</a:t>
            </a:r>
          </a:p>
          <a:p>
            <a:pPr lvl="2"/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CbQpOffset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: 1</a:t>
            </a:r>
          </a:p>
          <a:p>
            <a:pPr lvl="2"/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CrQpOffset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: 1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Different “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lamda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” for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Cb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and Cr,  at TU tree decision stage (CR_FROM_CB_LAMBDA_ADJUSTMENT = 0/1)</a:t>
            </a:r>
          </a:p>
          <a:p>
            <a:pPr lvl="1"/>
            <a:r>
              <a:rPr lang="en-US" u="sng" dirty="0" smtClean="0">
                <a:latin typeface="Cambria Math" pitchFamily="18" charset="0"/>
                <a:ea typeface="Cambria Math" pitchFamily="18" charset="0"/>
              </a:rPr>
              <a:t>Observations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Performance impact of “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lamda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”  adjustment is ~1% Chroma gain;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Performance impact of “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ChQpOffset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”+1 : ~1% Luma gain, ~10% Chroma drop 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Highest gain LM-Chroma shows for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Nebuta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&amp;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BasketballDrill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467545" y="764704"/>
          <a:ext cx="2664295" cy="5623560"/>
        </p:xfrm>
        <a:graphic>
          <a:graphicData uri="http://schemas.openxmlformats.org/drawingml/2006/table">
            <a:tbl>
              <a:tblPr/>
              <a:tblGrid>
                <a:gridCol w="778333"/>
                <a:gridCol w="628654"/>
                <a:gridCol w="628654"/>
                <a:gridCol w="628654"/>
              </a:tblGrid>
              <a:tr h="12932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-5,6%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-8,8%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3203849" y="764705"/>
          <a:ext cx="2016222" cy="5623560"/>
        </p:xfrm>
        <a:graphic>
          <a:graphicData uri="http://schemas.openxmlformats.org/drawingml/2006/table">
            <a:tbl>
              <a:tblPr/>
              <a:tblGrid>
                <a:gridCol w="672074"/>
                <a:gridCol w="672074"/>
                <a:gridCol w="672074"/>
              </a:tblGrid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-8,8%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-5,0%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-8,3%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935425"/>
              </p:ext>
            </p:extLst>
          </p:nvPr>
        </p:nvGraphicFramePr>
        <p:xfrm>
          <a:off x="323528" y="260648"/>
          <a:ext cx="4320480" cy="388617"/>
        </p:xfrm>
        <a:graphic>
          <a:graphicData uri="http://schemas.openxmlformats.org/drawingml/2006/table">
            <a:tbl>
              <a:tblPr/>
              <a:tblGrid>
                <a:gridCol w="4320480"/>
              </a:tblGrid>
              <a:tr h="8229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LMCHROMA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                               1                           1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73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CR_FROM_CB_LAMBDA_ADJUSTMENT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0                           1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5580112" y="831304"/>
          <a:ext cx="3391725" cy="5334000"/>
        </p:xfrm>
        <a:graphic>
          <a:graphicData uri="http://schemas.openxmlformats.org/drawingml/2006/table">
            <a:tbl>
              <a:tblPr/>
              <a:tblGrid>
                <a:gridCol w="552687"/>
                <a:gridCol w="552687"/>
                <a:gridCol w="552687"/>
                <a:gridCol w="86031"/>
                <a:gridCol w="552687"/>
                <a:gridCol w="547473"/>
                <a:gridCol w="547473"/>
              </a:tblGrid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-14,3%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-28,5%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-24,7%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-19,0%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-17,8%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-19,3%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-14,8%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-22,6%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7030A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-14,1%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-18,4%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-18,4%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4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-37,2%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-25,7%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-28,8%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-25,5%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-19,8%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-26,3%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-29,0%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-18,2%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-19,8%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-29,9%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-28,8%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7030A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-20,8%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-17,2%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-16,1%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4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-17,6%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-17,1%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-16,4%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-28,1%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-17,1%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-16,7%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7030A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-17,4%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-6,5%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-7,1%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-17,2%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4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-25,9%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-18,2%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-23,1%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-19,1%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-17,5%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-19,0%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-17,9%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-18,2%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-23,4%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-35,4%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-23,8%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-19,3%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-19,9%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-24,1%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7030A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-8,7%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-8,8%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-17,1%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-24,1%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-23,8%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-18,0%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861476" y="159023"/>
            <a:ext cx="2885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JEM1.0 </a:t>
            </a:r>
            <a:r>
              <a:rPr lang="en-US" sz="1200" dirty="0" err="1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vs</a:t>
            </a:r>
            <a:r>
              <a:rPr lang="en-US" sz="1200" dirty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 HM16.6</a:t>
            </a:r>
          </a:p>
          <a:p>
            <a:r>
              <a:rPr lang="en-US" sz="1200" dirty="0" err="1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ChQpOffset</a:t>
            </a:r>
            <a:r>
              <a:rPr lang="en-US" sz="1200" dirty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 = 0; </a:t>
            </a:r>
            <a:r>
              <a:rPr lang="en-US" sz="1200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                  </a:t>
            </a:r>
            <a:r>
              <a:rPr lang="en-US" sz="1200" dirty="0" err="1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ChQpOffset</a:t>
            </a:r>
            <a:r>
              <a:rPr lang="en-US" sz="1200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sz="1200" dirty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= 1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900" dirty="0" smtClean="0">
                <a:solidFill>
                  <a:srgbClr val="0070C0"/>
                </a:solidFill>
              </a:rPr>
              <a:t>Intra prediction improvement (3/4)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080120"/>
            <a:ext cx="8291264" cy="551723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2.3.5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Position dependent intra prediction combination (PDPC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)</a:t>
            </a:r>
          </a:p>
          <a:p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Key idea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: Combination between </a:t>
            </a:r>
            <a:r>
              <a:rPr lang="en-CA" i="1" dirty="0" smtClean="0">
                <a:latin typeface="Cambria Math" pitchFamily="18" charset="0"/>
                <a:ea typeface="Cambria Math" pitchFamily="18" charset="0"/>
              </a:rPr>
              <a:t>intra prediction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and </a:t>
            </a:r>
            <a:r>
              <a:rPr lang="en-CA" i="1" dirty="0" smtClean="0">
                <a:latin typeface="Cambria Math" pitchFamily="18" charset="0"/>
                <a:ea typeface="Cambria Math" pitchFamily="18" charset="0"/>
              </a:rPr>
              <a:t>un-filtered reference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samples</a:t>
            </a:r>
          </a:p>
          <a:p>
            <a:r>
              <a:rPr lang="en-CA" b="1" dirty="0" smtClean="0">
                <a:latin typeface="Cambria Math" pitchFamily="18" charset="0"/>
                <a:ea typeface="Cambria Math" pitchFamily="18" charset="0"/>
              </a:rPr>
              <a:t>Multiple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 new ways of Intra reference filtering (up to 7-taps filters)</a:t>
            </a:r>
          </a:p>
          <a:p>
            <a:r>
              <a:rPr lang="en-CA" b="1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Multiple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 possible combination of </a:t>
            </a:r>
            <a:r>
              <a:rPr lang="en-CA" i="1" dirty="0" smtClean="0">
                <a:latin typeface="Cambria Math" pitchFamily="18" charset="0"/>
                <a:ea typeface="Cambria Math" pitchFamily="18" charset="0"/>
              </a:rPr>
              <a:t>intra prediction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with </a:t>
            </a:r>
            <a:r>
              <a:rPr lang="en-CA" i="1" dirty="0" smtClean="0">
                <a:latin typeface="Cambria Math" pitchFamily="18" charset="0"/>
                <a:ea typeface="Cambria Math" pitchFamily="18" charset="0"/>
              </a:rPr>
              <a:t>un-filtered reference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samples 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Memory required for parameters storage </a:t>
            </a:r>
            <a:r>
              <a:rPr lang="en-CA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(&gt;1050 bytes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):</a:t>
            </a:r>
          </a:p>
          <a:p>
            <a:pPr lvl="2"/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Int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g_pdpc_pred_param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[5][2][35][7]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</a:t>
            </a:r>
            <a:r>
              <a:rPr lang="en-US" i="1" dirty="0" smtClean="0">
                <a:latin typeface="Cambria Math" pitchFamily="18" charset="0"/>
                <a:ea typeface="Cambria Math" pitchFamily="18" charset="0"/>
              </a:rPr>
              <a:t>Char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g_pdpc_pred_param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[5][</a:t>
            </a:r>
            <a:r>
              <a:rPr lang="en-US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1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][35][</a:t>
            </a:r>
            <a:r>
              <a:rPr lang="en-US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6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]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</a:rPr>
              <a:t>“5” – </a:t>
            </a:r>
            <a:r>
              <a:rPr lang="en-US" b="1" dirty="0" smtClean="0">
                <a:latin typeface="Cambria Math" pitchFamily="18" charset="0"/>
                <a:ea typeface="Cambria Math" pitchFamily="18" charset="0"/>
              </a:rPr>
              <a:t>block sizes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4x4….64x64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</a:rPr>
              <a:t>“2 “– PDPC on/off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</a:rPr>
              <a:t>“35” – </a:t>
            </a:r>
            <a:r>
              <a:rPr lang="en-US" b="1" i="1" dirty="0" smtClean="0">
                <a:latin typeface="Cambria Math" pitchFamily="18" charset="0"/>
                <a:ea typeface="Cambria Math" pitchFamily="18" charset="0"/>
              </a:rPr>
              <a:t>Intra Prediction Direction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(0-Planar, 1-DC, &gt;1 angular)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</a:rPr>
              <a:t>“7 “PDPC parameters {</a:t>
            </a:r>
            <a:r>
              <a:rPr lang="en-US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i="1" baseline="300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v</a:t>
            </a:r>
            <a:r>
              <a:rPr lang="en-US" baseline="-250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1 </a:t>
            </a:r>
            <a:r>
              <a:rPr lang="en-US" baseline="-25000" dirty="0" smtClean="0"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;</a:t>
            </a:r>
            <a:r>
              <a:rPr lang="en-US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i="1" baseline="300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v</a:t>
            </a:r>
            <a:r>
              <a:rPr lang="en-US" baseline="-250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i="1" dirty="0" smtClean="0">
                <a:latin typeface="Cambria Math" pitchFamily="18" charset="0"/>
                <a:ea typeface="Cambria Math" pitchFamily="18" charset="0"/>
                <a:cs typeface="Times New Roman" pitchFamily="18" charset="0"/>
                <a:sym typeface="Symbol"/>
              </a:rPr>
              <a:t> ;</a:t>
            </a:r>
            <a:r>
              <a:rPr lang="en-US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i="1" baseline="300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en-US" baseline="-250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1</a:t>
            </a:r>
            <a:r>
              <a:rPr lang="en-US" i="1" dirty="0" smtClean="0">
                <a:latin typeface="Cambria Math" pitchFamily="18" charset="0"/>
                <a:ea typeface="Cambria Math" pitchFamily="18" charset="0"/>
                <a:cs typeface="Times New Roman" pitchFamily="18" charset="0"/>
                <a:sym typeface="Symbol"/>
              </a:rPr>
              <a:t> ;</a:t>
            </a:r>
            <a:r>
              <a:rPr lang="en-US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i="1" baseline="300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en-US" baseline="-250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i="1" dirty="0" smtClean="0">
                <a:latin typeface="Cambria Math" pitchFamily="18" charset="0"/>
                <a:ea typeface="Cambria Math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Symbol"/>
              </a:rPr>
              <a:t>a; </a:t>
            </a:r>
            <a:r>
              <a:rPr lang="en-US" i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Symbol"/>
              </a:rPr>
              <a:t>iFilterOrder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Symbol"/>
              </a:rPr>
              <a:t>}</a:t>
            </a: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CU level on/off flag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2 Enc time (AI)</a:t>
            </a: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Weights of reference samples in this combination decrease with the distance 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re-calculated on a fly for each position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US" sz="2500" u="sng" dirty="0" smtClean="0">
                <a:latin typeface="Cambria Math" pitchFamily="18" charset="0"/>
                <a:ea typeface="Cambria Math" pitchFamily="18" charset="0"/>
              </a:rPr>
              <a:t>Last meeting status: Multi-parameter Intra Prediction (MPI)</a:t>
            </a:r>
            <a:endParaRPr lang="en-US" sz="2500" u="sng" dirty="0" smtClean="0">
              <a:latin typeface="Cambria Math" pitchFamily="18" charset="0"/>
              <a:ea typeface="Cambria Math" pitchFamily="18" charset="0"/>
              <a:hlinkClick r:id="" action="ppaction://hlinkfile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Key idea: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Combination between </a:t>
            </a:r>
            <a:r>
              <a:rPr lang="en-CA" i="1" dirty="0" smtClean="0">
                <a:latin typeface="Cambria Math" pitchFamily="18" charset="0"/>
                <a:ea typeface="Cambria Math" pitchFamily="18" charset="0"/>
              </a:rPr>
              <a:t>intra prediction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and </a:t>
            </a:r>
            <a:r>
              <a:rPr lang="en-CA" i="1" dirty="0" smtClean="0">
                <a:latin typeface="Cambria Math" pitchFamily="18" charset="0"/>
                <a:ea typeface="Cambria Math" pitchFamily="18" charset="0"/>
              </a:rPr>
              <a:t>un-filtered reference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samples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Intra reference filtering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not affected</a:t>
            </a:r>
          </a:p>
          <a:p>
            <a:r>
              <a:rPr lang="en-CA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sym typeface="Symbol"/>
              </a:rPr>
              <a:t>8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(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HM14.0 –KTA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) or </a:t>
            </a:r>
            <a:r>
              <a:rPr lang="en-CA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sym typeface="Symbol"/>
              </a:rPr>
              <a:t>4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 (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HM16.6 –KTA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) possible combination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of </a:t>
            </a:r>
            <a:r>
              <a:rPr lang="en-CA" i="1" dirty="0" smtClean="0">
                <a:latin typeface="Cambria Math" pitchFamily="18" charset="0"/>
                <a:ea typeface="Cambria Math" pitchFamily="18" charset="0"/>
              </a:rPr>
              <a:t>intra prediction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with </a:t>
            </a:r>
            <a:r>
              <a:rPr lang="en-CA" i="1" dirty="0" smtClean="0">
                <a:latin typeface="Cambria Math" pitchFamily="18" charset="0"/>
                <a:ea typeface="Cambria Math" pitchFamily="18" charset="0"/>
              </a:rPr>
              <a:t>un-filtered reference</a:t>
            </a:r>
            <a:endParaRPr lang="en-CA" dirty="0" smtClean="0">
              <a:latin typeface="Cambria Math" pitchFamily="18" charset="0"/>
              <a:ea typeface="Cambria Math" pitchFamily="18" charset="0"/>
              <a:sym typeface="Symbol"/>
            </a:endParaRP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Memory required for parameters storage (3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 3 taps filters)</a:t>
            </a: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CU level syntax 1 bit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in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HM16.6 –KTA  (2 bits in HM14.0 –KTA)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2 (4 in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HM14.0 –KTA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) Enc time (AI)</a:t>
            </a:r>
            <a:endParaRPr lang="en-CA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Weights of reference samples in this combination decrease with the distance 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“IIR-like” implementation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79512" y="1268760"/>
            <a:ext cx="31290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ko-KR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sym typeface="Symbol"/>
              </a:rPr>
              <a:t>=</a:t>
            </a:r>
            <a:endParaRPr lang="en-US" altLang="ko-KR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0" y="4293096"/>
            <a:ext cx="31290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ko-KR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sym typeface="Symbol"/>
              </a:rPr>
              <a:t>=</a:t>
            </a:r>
            <a:endParaRPr lang="en-US" altLang="ko-KR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79512" y="1484784"/>
            <a:ext cx="32573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ko-KR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sym typeface="Symbol"/>
              </a:rPr>
              <a:t></a:t>
            </a:r>
            <a:endParaRPr lang="en-US" altLang="ko-KR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51520" y="4509120"/>
            <a:ext cx="32573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ko-KR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sym typeface="Symbol"/>
              </a:rPr>
              <a:t></a:t>
            </a:r>
            <a:endParaRPr lang="en-US" altLang="ko-KR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98654" y="3212976"/>
            <a:ext cx="31290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ko-KR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sym typeface="Symbol"/>
              </a:rPr>
              <a:t>=</a:t>
            </a:r>
            <a:endParaRPr lang="en-US" altLang="ko-KR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51520" y="5517232"/>
            <a:ext cx="31290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ko-KR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sym typeface="Symbol"/>
              </a:rPr>
              <a:t>=</a:t>
            </a:r>
            <a:endParaRPr lang="en-US" altLang="ko-KR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51520" y="5877272"/>
            <a:ext cx="32573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ko-KR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sym typeface="Symbol"/>
              </a:rPr>
              <a:t></a:t>
            </a:r>
            <a:endParaRPr lang="en-US" altLang="ko-KR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85829" y="3645024"/>
            <a:ext cx="32573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ko-KR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sym typeface="Symbol"/>
              </a:rPr>
              <a:t></a:t>
            </a:r>
            <a:endParaRPr lang="en-US" altLang="ko-KR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56176" y="2492896"/>
            <a:ext cx="26632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Compared to MPI(4)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Shorter Encoder run-time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Less AI gain for class A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Huge memory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900" dirty="0" smtClean="0">
                <a:solidFill>
                  <a:srgbClr val="0070C0"/>
                </a:solidFill>
              </a:rPr>
              <a:t>Position dependent intra prediction combination (PDPC)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284984"/>
            <a:ext cx="225234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638021"/>
            <a:ext cx="2549877" cy="2167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직선 화살표 연결선 15"/>
          <p:cNvCxnSpPr/>
          <p:nvPr/>
        </p:nvCxnSpPr>
        <p:spPr>
          <a:xfrm>
            <a:off x="7164288" y="4070069"/>
            <a:ext cx="0" cy="576064"/>
          </a:xfrm>
          <a:prstGeom prst="straightConnector1">
            <a:avLst/>
          </a:prstGeom>
          <a:ln w="2222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화살표 연결선 16"/>
          <p:cNvCxnSpPr/>
          <p:nvPr/>
        </p:nvCxnSpPr>
        <p:spPr>
          <a:xfrm>
            <a:off x="6516216" y="4646133"/>
            <a:ext cx="648072" cy="0"/>
          </a:xfrm>
          <a:prstGeom prst="straightConnector1">
            <a:avLst/>
          </a:prstGeom>
          <a:ln w="2222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>
            <a:off x="6588224" y="4070069"/>
            <a:ext cx="576064" cy="576064"/>
          </a:xfrm>
          <a:prstGeom prst="straightConnector1">
            <a:avLst/>
          </a:prstGeom>
          <a:ln w="2222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3933056"/>
            <a:ext cx="231608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4869164"/>
            <a:ext cx="2160240" cy="1918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톱니 모양의 오른쪽 화살표 32"/>
          <p:cNvSpPr/>
          <p:nvPr/>
        </p:nvSpPr>
        <p:spPr>
          <a:xfrm rot="1986315">
            <a:off x="683161" y="4316195"/>
            <a:ext cx="1059449" cy="77884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 </a:t>
            </a:r>
            <a:r>
              <a:rPr lang="en-US" sz="1000" dirty="0" smtClean="0"/>
              <a:t>variants</a:t>
            </a:r>
            <a:endParaRPr lang="en-US" sz="1000" dirty="0"/>
          </a:p>
        </p:txBody>
      </p:sp>
      <p:sp>
        <p:nvSpPr>
          <p:cNvPr id="35" name="오른쪽 중괄호 34"/>
          <p:cNvSpPr/>
          <p:nvPr/>
        </p:nvSpPr>
        <p:spPr>
          <a:xfrm rot="16200000">
            <a:off x="1187622" y="3645026"/>
            <a:ext cx="216027" cy="936104"/>
          </a:xfrm>
          <a:prstGeom prst="rightBrace">
            <a:avLst>
              <a:gd name="adj1" fmla="val 8333"/>
              <a:gd name="adj2" fmla="val 50000"/>
            </a:avLst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179512" y="1484784"/>
            <a:ext cx="3162148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u="sng" dirty="0" smtClean="0">
                <a:latin typeface="Cambria Math" pitchFamily="18" charset="0"/>
                <a:ea typeface="Cambria Math" pitchFamily="18" charset="0"/>
              </a:rPr>
              <a:t>1 step </a:t>
            </a:r>
            <a:r>
              <a:rPr lang="en-US" sz="1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Reference samples filtering</a:t>
            </a:r>
          </a:p>
          <a:p>
            <a:pPr algn="ctr"/>
            <a:r>
              <a:rPr lang="en-US" sz="1400" i="1" dirty="0" smtClean="0">
                <a:latin typeface="Cambria Math" pitchFamily="18" charset="0"/>
                <a:ea typeface="Cambria Math" pitchFamily="18" charset="0"/>
              </a:rPr>
              <a:t>r 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</a:t>
            </a:r>
            <a:r>
              <a:rPr lang="en-US" sz="1400" i="1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s</a:t>
            </a:r>
          </a:p>
          <a:p>
            <a:r>
              <a:rPr lang="en-US" sz="1400" b="1" i="1" dirty="0" smtClean="0">
                <a:latin typeface="Cambria Math" pitchFamily="18" charset="0"/>
                <a:ea typeface="Cambria Math" pitchFamily="18" charset="0"/>
              </a:rPr>
              <a:t>Block-size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 and </a:t>
            </a:r>
            <a:r>
              <a:rPr lang="en-US" sz="1400" b="1" i="1" dirty="0" err="1" smtClean="0">
                <a:latin typeface="Cambria Math" pitchFamily="18" charset="0"/>
                <a:ea typeface="Cambria Math" pitchFamily="18" charset="0"/>
              </a:rPr>
              <a:t>IntraPredDir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  determine</a:t>
            </a:r>
          </a:p>
          <a:p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reference samples filter (</a:t>
            </a:r>
            <a:r>
              <a:rPr lang="en-US" sz="1400" b="1" i="1" dirty="0" err="1" smtClean="0"/>
              <a:t>iFilterOrder</a:t>
            </a:r>
            <a:r>
              <a:rPr lang="en-US" sz="1400" b="1" i="1" dirty="0" smtClean="0"/>
              <a:t>,</a:t>
            </a:r>
          </a:p>
          <a:p>
            <a:r>
              <a:rPr lang="en-US" sz="1400" b="1" i="1" dirty="0" smtClean="0"/>
              <a:t> </a:t>
            </a:r>
            <a:r>
              <a:rPr lang="en-US" sz="1400" i="1" dirty="0" err="1" smtClean="0"/>
              <a:t>iOrigWeight</a:t>
            </a:r>
            <a:r>
              <a:rPr lang="en-US" sz="1400" i="1" dirty="0" smtClean="0"/>
              <a:t> = </a:t>
            </a:r>
            <a:r>
              <a:rPr lang="en-US" sz="1400" i="1" dirty="0" smtClean="0">
                <a:solidFill>
                  <a:srgbClr val="FF0000"/>
                </a:solidFill>
              </a:rPr>
              <a:t>a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):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None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3-taps {1,2+ </a:t>
            </a:r>
            <a:r>
              <a:rPr lang="en-US" sz="1400" i="1" dirty="0" smtClean="0">
                <a:solidFill>
                  <a:srgbClr val="FF0000"/>
                </a:solidFill>
              </a:rPr>
              <a:t>a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,1}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5-taps{1,4,6 + </a:t>
            </a:r>
            <a:r>
              <a:rPr lang="en-US" sz="1400" i="1" dirty="0" smtClean="0">
                <a:solidFill>
                  <a:srgbClr val="FF0000"/>
                </a:solidFill>
              </a:rPr>
              <a:t>a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,4,1}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7-taps {1,6,15,20+ </a:t>
            </a:r>
            <a:r>
              <a:rPr lang="en-US" sz="1400" i="1" dirty="0" smtClean="0">
                <a:solidFill>
                  <a:srgbClr val="FF0000"/>
                </a:solidFill>
              </a:rPr>
              <a:t>a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,15,6,1}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7-taps {3,7,14,16+ </a:t>
            </a:r>
            <a:r>
              <a:rPr lang="en-US" sz="1400" i="1" dirty="0" smtClean="0">
                <a:solidFill>
                  <a:srgbClr val="FF0000"/>
                </a:solidFill>
              </a:rPr>
              <a:t>a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,14,7,3}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7-taps {4,9,12,14+ </a:t>
            </a:r>
            <a:r>
              <a:rPr lang="en-US" sz="1400" i="1" dirty="0" smtClean="0">
                <a:solidFill>
                  <a:srgbClr val="FF0000"/>
                </a:solidFill>
              </a:rPr>
              <a:t>a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,12,9,4}</a:t>
            </a:r>
          </a:p>
          <a:p>
            <a:pPr>
              <a:buFont typeface="Arial" pitchFamily="34" charset="0"/>
              <a:buChar char="•"/>
            </a:pPr>
            <a:endParaRPr lang="en-US" sz="14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75856" y="1484784"/>
            <a:ext cx="189898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u="sng" dirty="0" smtClean="0">
                <a:latin typeface="Cambria Math" pitchFamily="18" charset="0"/>
                <a:ea typeface="Cambria Math" pitchFamily="18" charset="0"/>
              </a:rPr>
              <a:t>2 step 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Intra prediction</a:t>
            </a:r>
          </a:p>
          <a:p>
            <a:pPr algn="ctr"/>
            <a:r>
              <a:rPr lang="en-US" sz="1400" i="1" dirty="0" smtClean="0">
                <a:latin typeface="Cambria Math" pitchFamily="18" charset="0"/>
                <a:ea typeface="Cambria Math" pitchFamily="18" charset="0"/>
              </a:rPr>
              <a:t>s 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</a:t>
            </a:r>
            <a:r>
              <a:rPr lang="en-US" sz="1400" i="1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q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Planar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DC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33 directions</a:t>
            </a:r>
            <a:endParaRPr lang="en-US" sz="14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76056" y="1484784"/>
            <a:ext cx="398711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u="sng" dirty="0" smtClean="0">
                <a:latin typeface="Cambria Math" pitchFamily="18" charset="0"/>
                <a:ea typeface="Cambria Math" pitchFamily="18" charset="0"/>
              </a:rPr>
              <a:t>3 step 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Combine prediction</a:t>
            </a:r>
          </a:p>
          <a:p>
            <a:pPr algn="ctr"/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{</a:t>
            </a:r>
            <a:r>
              <a:rPr lang="en-US" sz="1400" i="1" dirty="0" smtClean="0">
                <a:latin typeface="Cambria Math" pitchFamily="18" charset="0"/>
                <a:ea typeface="Cambria Math" pitchFamily="18" charset="0"/>
              </a:rPr>
              <a:t>r, q 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}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</a:t>
            </a:r>
            <a:r>
              <a:rPr lang="en-US" sz="1400" i="1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p</a:t>
            </a:r>
          </a:p>
          <a:p>
            <a:pPr algn="ctr"/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p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[</a:t>
            </a:r>
            <a:r>
              <a:rPr lang="en-US" sz="1400" i="1" dirty="0" err="1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x,y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]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=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((</a:t>
            </a:r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400" i="1" baseline="30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v</a:t>
            </a:r>
            <a:r>
              <a:rPr lang="en-US" sz="1400" baseline="-25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1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&gt;&gt;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[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y/d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]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)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 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r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[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x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.-1]-(</a:t>
            </a:r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400" i="1" baseline="30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v</a:t>
            </a:r>
            <a:r>
              <a:rPr lang="en-US" sz="1400" baseline="-25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&gt;&gt;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[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y/d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]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)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 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r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[-1.-1]</a:t>
            </a:r>
          </a:p>
          <a:p>
            <a:pPr algn="ctr"/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+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(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400" i="1" baseline="30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en-US" sz="1400" baseline="-25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1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&gt;&gt;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[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x/d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] 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)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 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r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[-1,y]-(</a:t>
            </a:r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400" i="1" baseline="30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en-US" sz="1400" baseline="-25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&gt;&gt;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[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x/d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] 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)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 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r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[-1.-1]</a:t>
            </a:r>
          </a:p>
          <a:p>
            <a:pPr algn="ctr"/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 +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b</a:t>
            </a:r>
            <a:r>
              <a:rPr lang="en-US" sz="1400" i="1" baseline="-250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 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q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[</a:t>
            </a:r>
            <a:r>
              <a:rPr lang="en-US" sz="1400" i="1" dirty="0" err="1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x.y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]+32)&gt;&gt;6</a:t>
            </a:r>
          </a:p>
          <a:p>
            <a:pPr algn="ctr"/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400" i="1" baseline="30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v</a:t>
            </a:r>
            <a:r>
              <a:rPr lang="en-US" sz="1400" baseline="-25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1 </a:t>
            </a:r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400" i="1" baseline="30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v</a:t>
            </a:r>
            <a:r>
              <a:rPr lang="en-US" sz="1400" baseline="-25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400" i="1" baseline="30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en-US" sz="1400" baseline="-25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1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400" i="1" baseline="30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en-US" sz="1400" baseline="-25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determined by </a:t>
            </a:r>
          </a:p>
          <a:p>
            <a:pPr algn="ctr"/>
            <a:r>
              <a:rPr lang="en-US" sz="1400" b="1" i="1" dirty="0" smtClean="0">
                <a:latin typeface="Cambria Math" pitchFamily="18" charset="0"/>
                <a:ea typeface="Cambria Math" pitchFamily="18" charset="0"/>
              </a:rPr>
              <a:t>Block-size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 and </a:t>
            </a:r>
            <a:r>
              <a:rPr lang="en-US" sz="1400" b="1" i="1" dirty="0" err="1" smtClean="0">
                <a:latin typeface="Cambria Math" pitchFamily="18" charset="0"/>
                <a:ea typeface="Cambria Math" pitchFamily="18" charset="0"/>
              </a:rPr>
              <a:t>IntraPredDir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  (huge table)</a:t>
            </a:r>
            <a:endParaRPr lang="en-US" sz="1400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shifts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 and 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b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 are recalculated for each point.</a:t>
            </a:r>
          </a:p>
        </p:txBody>
      </p:sp>
      <p:sp>
        <p:nvSpPr>
          <p:cNvPr id="41" name="직사각형 40"/>
          <p:cNvSpPr/>
          <p:nvPr/>
        </p:nvSpPr>
        <p:spPr>
          <a:xfrm>
            <a:off x="6444208" y="3926053"/>
            <a:ext cx="144016" cy="144016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직사각형 41"/>
          <p:cNvSpPr/>
          <p:nvPr/>
        </p:nvSpPr>
        <p:spPr>
          <a:xfrm>
            <a:off x="7092280" y="3926053"/>
            <a:ext cx="144016" cy="144016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직사각형 42"/>
          <p:cNvSpPr/>
          <p:nvPr/>
        </p:nvSpPr>
        <p:spPr>
          <a:xfrm>
            <a:off x="6444208" y="4574125"/>
            <a:ext cx="144016" cy="144016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539552" y="692616"/>
          <a:ext cx="7128793" cy="5623560"/>
        </p:xfrm>
        <a:graphic>
          <a:graphicData uri="http://schemas.openxmlformats.org/drawingml/2006/table">
            <a:tbl>
              <a:tblPr/>
              <a:tblGrid>
                <a:gridCol w="820853"/>
                <a:gridCol w="75771"/>
                <a:gridCol w="669311"/>
                <a:gridCol w="669311"/>
                <a:gridCol w="669311"/>
                <a:gridCol w="104185"/>
                <a:gridCol w="669311"/>
                <a:gridCol w="669311"/>
                <a:gridCol w="669311"/>
                <a:gridCol w="104185"/>
                <a:gridCol w="669311"/>
                <a:gridCol w="669311"/>
                <a:gridCol w="669311"/>
              </a:tblGrid>
              <a:tr h="7715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176%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330%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188%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1763688" y="260648"/>
          <a:ext cx="6048672" cy="388617"/>
        </p:xfrm>
        <a:graphic>
          <a:graphicData uri="http://schemas.openxmlformats.org/drawingml/2006/table">
            <a:tbl>
              <a:tblPr/>
              <a:tblGrid>
                <a:gridCol w="6048672"/>
              </a:tblGrid>
              <a:tr h="8229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INTRA_MPI       1                                               1                                                    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73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PDPC_INTRA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0                                               0                                                    1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619672" y="6334780"/>
            <a:ext cx="1987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MPI(2) in HM16.6-KTA </a:t>
            </a:r>
          </a:p>
          <a:p>
            <a:pPr algn="ctr"/>
            <a:r>
              <a:rPr lang="en-US" sz="1400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(1 bit per CU)</a:t>
            </a:r>
            <a:endParaRPr lang="en-US" sz="1400" dirty="0">
              <a:solidFill>
                <a:srgbClr val="0070C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07904" y="6334780"/>
            <a:ext cx="1987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MPI(4 )in HM14.0-KTA </a:t>
            </a:r>
          </a:p>
          <a:p>
            <a:pPr algn="ctr"/>
            <a:r>
              <a:rPr lang="en-US" sz="1400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(2 bits per CU)</a:t>
            </a:r>
            <a:endParaRPr lang="en-US" sz="1400" dirty="0">
              <a:solidFill>
                <a:srgbClr val="0070C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3635896" y="908720"/>
            <a:ext cx="504056" cy="21602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타원 12"/>
          <p:cNvSpPr/>
          <p:nvPr/>
        </p:nvSpPr>
        <p:spPr>
          <a:xfrm>
            <a:off x="5724128" y="908720"/>
            <a:ext cx="504056" cy="21602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900" dirty="0" smtClean="0">
                <a:solidFill>
                  <a:srgbClr val="0070C0"/>
                </a:solidFill>
              </a:rPr>
              <a:t>Intra prediction improvement (4/4)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827584" y="1196752"/>
            <a:ext cx="8064896" cy="54006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2.3.6.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Adaptive reference sample smoothing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Key feature: 1 bit hiding per TU to distinguish 2 different Intra coding schemes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Bit is hidden in parity of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sumAbs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coefficients in odd positions 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Condition for RSAF bit hiding: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Sign is hidden at least in one coefficients sub-group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Luma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CU-size &lt;=32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TU-size &gt; 4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2Nx2N</a:t>
            </a:r>
          </a:p>
          <a:p>
            <a:pPr lvl="2"/>
            <a:r>
              <a:rPr lang="en-US" i="1" dirty="0" err="1" smtClean="0">
                <a:latin typeface="Cambria Math" pitchFamily="18" charset="0"/>
                <a:ea typeface="Cambria Math" pitchFamily="18" charset="0"/>
              </a:rPr>
              <a:t>IntraPredDirection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!= DC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Intra Reference Filtering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:</a:t>
            </a:r>
          </a:p>
          <a:p>
            <a:pPr lvl="2"/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RSAFbit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= 0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3 taps {1,2,1}</a:t>
            </a:r>
          </a:p>
          <a:p>
            <a:pPr lvl="2"/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RSAFbit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= 1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5 taps {2,3,6,3,2}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Additional code modifications </a:t>
            </a:r>
            <a:endParaRPr lang="en-US" sz="2200" dirty="0" smtClean="0">
              <a:latin typeface="Cambria Math" pitchFamily="18" charset="0"/>
              <a:ea typeface="Cambria Math" pitchFamily="18" charset="0"/>
              <a:sym typeface="Wingdings" pitchFamily="2" charset="2"/>
            </a:endParaRP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COM16_C983_RSAF_PREVENT_OVERSMOOTHING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: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4-taps Intra interpolation </a:t>
            </a:r>
          </a:p>
          <a:p>
            <a:pPr lvl="4"/>
            <a:r>
              <a:rPr lang="en-US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“sharpening filter” 8x8 </a:t>
            </a: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or LUMA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(all sizes)</a:t>
            </a:r>
          </a:p>
          <a:p>
            <a:pPr lvl="4"/>
            <a:r>
              <a:rPr lang="en-US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“smoothing filter” &gt;8x8 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 condition Intra Reference filtering:</a:t>
            </a:r>
          </a:p>
          <a:p>
            <a:pPr lvl="4"/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More </a:t>
            </a:r>
            <a:r>
              <a:rPr lang="en-US" dirty="0" err="1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IntaPredDirection</a:t>
            </a: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use filtering for 8x8:</a:t>
            </a:r>
          </a:p>
          <a:p>
            <a:pPr lvl="4"/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RSAF-bit was successfully hidden apply</a:t>
            </a:r>
          </a:p>
          <a:p>
            <a:pPr lvl="4">
              <a:buNone/>
            </a:pP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 Intra reference filtering regardless size of Intra Direction</a:t>
            </a:r>
            <a:endParaRPr lang="en-US" dirty="0">
              <a:latin typeface="Cambria Math" pitchFamily="18" charset="0"/>
              <a:ea typeface="Cambria Math" pitchFamily="18" charset="0"/>
              <a:sym typeface="Wingdings" pitchFamily="2" charset="2"/>
            </a:endParaRPr>
          </a:p>
          <a:p>
            <a:pPr lvl="2"/>
            <a:r>
              <a:rPr lang="en-US" dirty="0">
                <a:latin typeface="Cambria Math" pitchFamily="18" charset="0"/>
                <a:ea typeface="Cambria Math" pitchFamily="18" charset="0"/>
              </a:rPr>
              <a:t>COM16_C983_RSAF_ESTIMATION_MODE_FULL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</a:rPr>
              <a:t>0/1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fast/slow encoder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988840"/>
            <a:ext cx="1432459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645024"/>
            <a:ext cx="239590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5373216"/>
            <a:ext cx="1715840" cy="802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199784" y="5157192"/>
            <a:ext cx="1944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 smtClean="0">
                <a:sym typeface="Symbol"/>
              </a:rPr>
              <a:t>Observation</a:t>
            </a:r>
            <a:r>
              <a:rPr lang="en-US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Half gain disappears with fast encoder mode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No-related part of JEM should not be modified</a:t>
            </a:r>
            <a:endParaRPr lang="en-US" sz="1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왼쪽 중괄호 11"/>
          <p:cNvSpPr/>
          <p:nvPr/>
        </p:nvSpPr>
        <p:spPr>
          <a:xfrm>
            <a:off x="1619672" y="4725144"/>
            <a:ext cx="117727" cy="10081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0" y="4797152"/>
            <a:ext cx="16882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i="1" dirty="0" smtClean="0">
                <a:solidFill>
                  <a:srgbClr val="0070C0"/>
                </a:solidFill>
              </a:rPr>
              <a:t>Not described </a:t>
            </a:r>
          </a:p>
          <a:p>
            <a:pPr algn="ctr"/>
            <a:r>
              <a:rPr lang="en-US" sz="1100" i="1" dirty="0" smtClean="0">
                <a:solidFill>
                  <a:srgbClr val="0070C0"/>
                </a:solidFill>
              </a:rPr>
              <a:t>in original proposal</a:t>
            </a:r>
          </a:p>
          <a:p>
            <a:pPr algn="ctr"/>
            <a:r>
              <a:rPr lang="en-US" sz="1100" i="1" dirty="0" smtClean="0">
                <a:solidFill>
                  <a:srgbClr val="0070C0"/>
                </a:solidFill>
              </a:rPr>
              <a:t>Not related </a:t>
            </a:r>
          </a:p>
          <a:p>
            <a:pPr algn="ctr"/>
            <a:r>
              <a:rPr lang="en-US" sz="1100" i="1" dirty="0" smtClean="0">
                <a:solidFill>
                  <a:srgbClr val="0070C0"/>
                </a:solidFill>
              </a:rPr>
              <a:t>to the proposed algorithm</a:t>
            </a:r>
            <a:endParaRPr lang="en-US" sz="11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899592" y="404664"/>
          <a:ext cx="6984776" cy="548640"/>
        </p:xfrm>
        <a:graphic>
          <a:graphicData uri="http://schemas.openxmlformats.org/drawingml/2006/table">
            <a:tbl>
              <a:tblPr/>
              <a:tblGrid>
                <a:gridCol w="6984776"/>
              </a:tblGrid>
              <a:tr h="5075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RSAF              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            1                                                   1                                                       1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50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RSAF_PREVENT_OVERSMOOTHING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1                                                   0                                                       0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50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RSAF_ESTIMATION_MODE_FULL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1                                                   0                                                       1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827583" y="1082184"/>
          <a:ext cx="6912769" cy="5299144"/>
        </p:xfrm>
        <a:graphic>
          <a:graphicData uri="http://schemas.openxmlformats.org/drawingml/2006/table">
            <a:tbl>
              <a:tblPr/>
              <a:tblGrid>
                <a:gridCol w="802373"/>
                <a:gridCol w="74066"/>
                <a:gridCol w="648072"/>
                <a:gridCol w="648072"/>
                <a:gridCol w="648072"/>
                <a:gridCol w="101841"/>
                <a:gridCol w="648072"/>
                <a:gridCol w="648072"/>
                <a:gridCol w="648072"/>
                <a:gridCol w="101841"/>
                <a:gridCol w="648072"/>
                <a:gridCol w="648072"/>
                <a:gridCol w="648072"/>
              </a:tblGrid>
              <a:tr h="1053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160%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126%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159%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264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타원 7"/>
          <p:cNvSpPr/>
          <p:nvPr/>
        </p:nvSpPr>
        <p:spPr>
          <a:xfrm>
            <a:off x="2339752" y="2276872"/>
            <a:ext cx="504056" cy="21602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타원 8"/>
          <p:cNvSpPr/>
          <p:nvPr/>
        </p:nvSpPr>
        <p:spPr>
          <a:xfrm>
            <a:off x="4427984" y="2276872"/>
            <a:ext cx="504056" cy="21602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타원 9"/>
          <p:cNvSpPr/>
          <p:nvPr/>
        </p:nvSpPr>
        <p:spPr>
          <a:xfrm>
            <a:off x="3779912" y="1988840"/>
            <a:ext cx="504056" cy="21602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타원 10"/>
          <p:cNvSpPr/>
          <p:nvPr/>
        </p:nvSpPr>
        <p:spPr>
          <a:xfrm>
            <a:off x="1691680" y="1988840"/>
            <a:ext cx="504056" cy="21602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900" dirty="0" smtClean="0">
                <a:solidFill>
                  <a:srgbClr val="0070C0"/>
                </a:solidFill>
              </a:rPr>
              <a:t>Inter prediction improvement (1/5)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CA" u="sng" dirty="0">
                <a:latin typeface="Cambria Math" pitchFamily="18" charset="0"/>
                <a:ea typeface="Cambria Math" pitchFamily="18" charset="0"/>
              </a:rPr>
              <a:t>2.4.1.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Sub-PU based motion vector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prediction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Key idea: split PU to the sub-PU and derive MV for sub-PUs from collocated position in reference frame (ATMVP) or spatial neighbors (STMVP)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Signaled as additional merge candidate (Number of merge candidates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7)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Additional changes: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HEVC_MOTION_CONSTRAINT_REMOVAL 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Disable MV compression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Allows bi-prediction in 4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Symbol"/>
              </a:rPr>
              <a:t>8 and 8 8 PUs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 lvl="1"/>
            <a:r>
              <a:rPr lang="en-US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GEN_MRG_IMPROVEMENT  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CTX coding for all bins of Merge Index 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</a:rPr>
              <a:t>only 1</a:t>
            </a:r>
            <a:r>
              <a:rPr lang="en-US" baseline="30000" dirty="0" smtClean="0">
                <a:latin typeface="Cambria Math" pitchFamily="18" charset="0"/>
                <a:ea typeface="Cambria Math" pitchFamily="18" charset="0"/>
              </a:rPr>
              <a:t>st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is CTX coded, remaining use by-pass in HEVC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More sophisticated merge candidates derivation</a:t>
            </a:r>
          </a:p>
          <a:p>
            <a:pPr lvl="1"/>
            <a:r>
              <a:rPr lang="en-US" sz="2900" dirty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DISABLE_4X4_PU</a:t>
            </a:r>
          </a:p>
          <a:p>
            <a:pPr lvl="2"/>
            <a:r>
              <a:rPr lang="en-US" sz="2100" dirty="0">
                <a:latin typeface="Cambria Math" pitchFamily="18" charset="0"/>
                <a:ea typeface="Cambria Math" pitchFamily="18" charset="0"/>
              </a:rPr>
              <a:t>Complexity reduction, almost no performance impact</a:t>
            </a:r>
          </a:p>
          <a:p>
            <a:r>
              <a:rPr lang="en-US" u="sng" dirty="0" smtClean="0">
                <a:latin typeface="Cambria Math" pitchFamily="18" charset="0"/>
                <a:ea typeface="Cambria Math" pitchFamily="18" charset="0"/>
              </a:rPr>
              <a:t>Observations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:</a:t>
            </a:r>
          </a:p>
          <a:p>
            <a:pPr lvl="1"/>
            <a:r>
              <a:rPr lang="en-US" b="1" dirty="0" smtClean="0">
                <a:latin typeface="Cambria Math" pitchFamily="18" charset="0"/>
                <a:ea typeface="Cambria Math" pitchFamily="18" charset="0"/>
              </a:rPr>
              <a:t>General improvements for merge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should be considered as separate tool; mostly useful for LDP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Under </a:t>
            </a:r>
            <a:r>
              <a:rPr lang="en-US" b="1" dirty="0" smtClean="0">
                <a:latin typeface="Cambria Math" pitchFamily="18" charset="0"/>
                <a:ea typeface="Cambria Math" pitchFamily="18" charset="0"/>
              </a:rPr>
              <a:t>HEVC MC constraint  </a:t>
            </a:r>
            <a:r>
              <a:rPr lang="en-US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½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 of sub-PU MVP gain disappears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Disabling MV compression could be considered as part of this tool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Enabling bi-prediction for small block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totally un-related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260856" y="3429000"/>
            <a:ext cx="181318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0070C0"/>
                </a:solidFill>
              </a:rPr>
              <a:t>Not described </a:t>
            </a:r>
          </a:p>
          <a:p>
            <a:pPr algn="ctr"/>
            <a:r>
              <a:rPr lang="en-US" sz="1400" i="1" dirty="0" smtClean="0">
                <a:solidFill>
                  <a:srgbClr val="0070C0"/>
                </a:solidFill>
              </a:rPr>
              <a:t>in original proposal</a:t>
            </a:r>
          </a:p>
          <a:p>
            <a:pPr algn="ctr"/>
            <a:r>
              <a:rPr lang="en-US" sz="1400" i="1" dirty="0" smtClean="0">
                <a:solidFill>
                  <a:srgbClr val="0070C0"/>
                </a:solidFill>
              </a:rPr>
              <a:t>Not related  to</a:t>
            </a:r>
          </a:p>
          <a:p>
            <a:pPr algn="ctr"/>
            <a:r>
              <a:rPr lang="en-US" sz="1400" i="1" dirty="0" smtClean="0">
                <a:solidFill>
                  <a:srgbClr val="0070C0"/>
                </a:solidFill>
              </a:rPr>
              <a:t>the proposed algorithm?</a:t>
            </a:r>
            <a:endParaRPr lang="en-US" sz="1400" i="1" dirty="0">
              <a:solidFill>
                <a:srgbClr val="0070C0"/>
              </a:solidFill>
            </a:endParaRPr>
          </a:p>
        </p:txBody>
      </p:sp>
      <p:sp>
        <p:nvSpPr>
          <p:cNvPr id="5" name="오른쪽 중괄호 4"/>
          <p:cNvSpPr/>
          <p:nvPr/>
        </p:nvSpPr>
        <p:spPr>
          <a:xfrm>
            <a:off x="5868144" y="3356992"/>
            <a:ext cx="216024" cy="100811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오른쪽 중괄호 5"/>
          <p:cNvSpPr/>
          <p:nvPr/>
        </p:nvSpPr>
        <p:spPr>
          <a:xfrm>
            <a:off x="6660232" y="5733256"/>
            <a:ext cx="72008" cy="50405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020272" y="5661248"/>
            <a:ext cx="1523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0070C0"/>
                </a:solidFill>
              </a:rPr>
              <a:t>Need to be studied </a:t>
            </a:r>
          </a:p>
          <a:p>
            <a:pPr algn="ctr"/>
            <a:r>
              <a:rPr lang="en-US" sz="1400" i="1" dirty="0" smtClean="0">
                <a:solidFill>
                  <a:srgbClr val="0070C0"/>
                </a:solidFill>
              </a:rPr>
              <a:t>separately</a:t>
            </a:r>
            <a:endParaRPr lang="en-US" sz="14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755576" y="1268760"/>
          <a:ext cx="7848872" cy="758944"/>
        </p:xfrm>
        <a:graphic>
          <a:graphicData uri="http://schemas.openxmlformats.org/drawingml/2006/table">
            <a:tbl>
              <a:tblPr/>
              <a:tblGrid>
                <a:gridCol w="7848872"/>
              </a:tblGrid>
              <a:tr h="12999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SUB_PU_TMVP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                         0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1              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1                                                       1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06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HEVC_MOTION_CONSTRAINT_REMOVAL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0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  0              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0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 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711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DISABLE_4X4_PU      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              0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1              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                           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99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GEN_MRG_IMPROVEMENT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1                          0             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                            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 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27584" y="548680"/>
            <a:ext cx="30421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“General” improvements </a:t>
            </a:r>
          </a:p>
          <a:p>
            <a:pPr algn="ctr"/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for merge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0" y="260648"/>
            <a:ext cx="36279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Sub-PU MC</a:t>
            </a:r>
          </a:p>
          <a:p>
            <a:pPr algn="ctr"/>
            <a:r>
              <a:rPr lang="en-US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w/ and w/o MC </a:t>
            </a:r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compression</a:t>
            </a:r>
          </a:p>
          <a:p>
            <a:pPr algn="ctr"/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w/o </a:t>
            </a:r>
            <a:r>
              <a:rPr lang="en-US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and w/ bi-</a:t>
            </a:r>
            <a:r>
              <a:rPr lang="en-US" dirty="0" err="1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pred</a:t>
            </a:r>
            <a:r>
              <a:rPr lang="en-US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for &lt;=8x8 </a:t>
            </a: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395533" y="2025352"/>
          <a:ext cx="8424939" cy="4572000"/>
        </p:xfrm>
        <a:graphic>
          <a:graphicData uri="http://schemas.openxmlformats.org/drawingml/2006/table">
            <a:tbl>
              <a:tblPr/>
              <a:tblGrid>
                <a:gridCol w="758741"/>
                <a:gridCol w="618665"/>
                <a:gridCol w="612829"/>
                <a:gridCol w="612829"/>
                <a:gridCol w="96302"/>
                <a:gridCol w="618665"/>
                <a:gridCol w="612829"/>
                <a:gridCol w="612829"/>
                <a:gridCol w="96302"/>
                <a:gridCol w="618665"/>
                <a:gridCol w="612829"/>
                <a:gridCol w="612829"/>
                <a:gridCol w="96302"/>
                <a:gridCol w="618665"/>
                <a:gridCol w="612829"/>
                <a:gridCol w="612829"/>
              </a:tblGrid>
              <a:tr h="126014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Enc </a:t>
                      </a:r>
                      <a:r>
                        <a:rPr lang="en-US" sz="10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10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Dec </a:t>
                      </a:r>
                      <a:r>
                        <a:rPr lang="en-US" sz="10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10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111%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Enc </a:t>
                      </a:r>
                      <a:r>
                        <a:rPr lang="en-US" sz="10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10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114%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Dec </a:t>
                      </a:r>
                      <a:r>
                        <a:rPr lang="en-US" sz="10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10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Enc </a:t>
                      </a:r>
                      <a:r>
                        <a:rPr lang="en-US" sz="10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10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Dec </a:t>
                      </a:r>
                      <a:r>
                        <a:rPr lang="en-US" sz="10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10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 of JEM tools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95536" y="1268760"/>
            <a:ext cx="4032448" cy="460851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CA" sz="6400" u="sng" dirty="0">
                <a:latin typeface="Cambria Math" pitchFamily="18" charset="0"/>
                <a:ea typeface="Cambria Math" pitchFamily="18" charset="0"/>
                <a:hlinkClick r:id="rId2" action="ppaction://hlinksldjump"/>
              </a:rPr>
              <a:t>2.1.</a:t>
            </a:r>
            <a:r>
              <a:rPr lang="en-CA" sz="6400" dirty="0">
                <a:latin typeface="Cambria Math" pitchFamily="18" charset="0"/>
                <a:ea typeface="Cambria Math" pitchFamily="18" charset="0"/>
                <a:hlinkClick r:id="rId2" action="ppaction://hlinksldjump"/>
              </a:rPr>
              <a:t>	</a:t>
            </a:r>
            <a:r>
              <a:rPr lang="en-CA" sz="6400" u="sng" dirty="0">
                <a:latin typeface="Cambria Math" pitchFamily="18" charset="0"/>
                <a:ea typeface="Cambria Math" pitchFamily="18" charset="0"/>
                <a:hlinkClick r:id="rId2" action="ppaction://hlinksldjump"/>
              </a:rPr>
              <a:t>Larger Coding Tree Block and Larger Transform </a:t>
            </a:r>
            <a:r>
              <a:rPr lang="en-CA" sz="6400" u="sng" dirty="0" smtClean="0">
                <a:latin typeface="Cambria Math" pitchFamily="18" charset="0"/>
                <a:ea typeface="Cambria Math" pitchFamily="18" charset="0"/>
                <a:hlinkClick r:id="rId2" action="ppaction://hlinksldjump"/>
              </a:rPr>
              <a:t>Unit</a:t>
            </a:r>
            <a:endParaRPr lang="en-US" sz="6400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CA" sz="6400" u="sng" dirty="0">
                <a:latin typeface="Cambria Math" pitchFamily="18" charset="0"/>
                <a:ea typeface="Cambria Math" pitchFamily="18" charset="0"/>
                <a:hlinkClick r:id="rId3" action="ppaction://hlinksldjump"/>
              </a:rPr>
              <a:t>2.2.</a:t>
            </a:r>
            <a:r>
              <a:rPr lang="en-CA" sz="6400" dirty="0">
                <a:latin typeface="Cambria Math" pitchFamily="18" charset="0"/>
                <a:ea typeface="Cambria Math" pitchFamily="18" charset="0"/>
                <a:hlinkClick r:id="rId3" action="ppaction://hlinksldjump"/>
              </a:rPr>
              <a:t>	</a:t>
            </a:r>
            <a:r>
              <a:rPr lang="en-CA" sz="6400" u="sng" dirty="0" err="1">
                <a:latin typeface="Cambria Math" pitchFamily="18" charset="0"/>
                <a:ea typeface="Cambria Math" pitchFamily="18" charset="0"/>
                <a:hlinkClick r:id="rId3" action="ppaction://hlinksldjump"/>
              </a:rPr>
              <a:t>Quadtree</a:t>
            </a:r>
            <a:r>
              <a:rPr lang="en-CA" sz="6400" u="sng" dirty="0">
                <a:latin typeface="Cambria Math" pitchFamily="18" charset="0"/>
                <a:ea typeface="Cambria Math" pitchFamily="18" charset="0"/>
                <a:hlinkClick r:id="rId3" action="ppaction://hlinksldjump"/>
              </a:rPr>
              <a:t> plus binary tree (QTBT) block </a:t>
            </a:r>
            <a:r>
              <a:rPr lang="en-CA" sz="6400" u="sng" dirty="0" smtClean="0">
                <a:latin typeface="Cambria Math" pitchFamily="18" charset="0"/>
                <a:ea typeface="Cambria Math" pitchFamily="18" charset="0"/>
                <a:hlinkClick r:id="rId3" action="ppaction://hlinksldjump"/>
              </a:rPr>
              <a:t>structure</a:t>
            </a:r>
            <a:endParaRPr lang="en-US" sz="6400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CA" sz="6400" u="sng" dirty="0" smtClean="0">
                <a:latin typeface="Cambria Math" pitchFamily="18" charset="0"/>
                <a:ea typeface="Cambria Math" pitchFamily="18" charset="0"/>
                <a:hlinkClick r:id="rId4" action="ppaction://hlinksldjump"/>
              </a:rPr>
              <a:t>2.3</a:t>
            </a:r>
            <a:r>
              <a:rPr lang="en-CA" sz="6400" u="sng" dirty="0">
                <a:latin typeface="Cambria Math" pitchFamily="18" charset="0"/>
                <a:ea typeface="Cambria Math" pitchFamily="18" charset="0"/>
                <a:hlinkClick r:id="rId4" action="ppaction://hlinksldjump"/>
              </a:rPr>
              <a:t>.</a:t>
            </a:r>
            <a:r>
              <a:rPr lang="en-CA" sz="6400" dirty="0">
                <a:latin typeface="Cambria Math" pitchFamily="18" charset="0"/>
                <a:ea typeface="Cambria Math" pitchFamily="18" charset="0"/>
                <a:hlinkClick r:id="rId4" action="ppaction://hlinksldjump"/>
              </a:rPr>
              <a:t>	</a:t>
            </a:r>
            <a:r>
              <a:rPr lang="en-CA" sz="6400" u="sng" dirty="0">
                <a:latin typeface="Cambria Math" pitchFamily="18" charset="0"/>
                <a:ea typeface="Cambria Math" pitchFamily="18" charset="0"/>
                <a:hlinkClick r:id="rId4" action="ppaction://hlinksldjump"/>
              </a:rPr>
              <a:t>Intra prediction </a:t>
            </a:r>
            <a:r>
              <a:rPr lang="en-CA" sz="6400" u="sng" dirty="0" smtClean="0">
                <a:latin typeface="Cambria Math" pitchFamily="18" charset="0"/>
                <a:ea typeface="Cambria Math" pitchFamily="18" charset="0"/>
                <a:hlinkClick r:id="rId4" action="ppaction://hlinksldjump"/>
              </a:rPr>
              <a:t>improvement</a:t>
            </a:r>
            <a:endParaRPr lang="en-US" sz="6400" dirty="0"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2.3.1.</a:t>
            </a:r>
            <a:r>
              <a:rPr lang="en-CA" sz="64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	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Intra mode coding with 67 intra prediction 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modes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2.3.2.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	Four-tap intra 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interpolation 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filter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2.3.3.</a:t>
            </a:r>
            <a:r>
              <a:rPr lang="en-CA" sz="64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	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Boundary prediction 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filters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6" action="ppaction://hlinksldjump"/>
              </a:rPr>
              <a:t>2.3.4.</a:t>
            </a:r>
            <a:r>
              <a:rPr lang="en-CA" sz="64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6" action="ppaction://hlinksldjump"/>
              </a:rPr>
              <a:t>	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6" action="ppaction://hlinksldjump"/>
              </a:rPr>
              <a:t>Cross component 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6" action="ppaction://hlinksldjump"/>
              </a:rPr>
              <a:t>prediction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7" action="ppaction://hlinksldjump"/>
              </a:rPr>
              <a:t>2.3.5.</a:t>
            </a:r>
            <a:r>
              <a:rPr lang="en-CA" sz="64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7" action="ppaction://hlinksldjump"/>
              </a:rPr>
              <a:t>	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7" action="ppaction://hlinksldjump"/>
              </a:rPr>
              <a:t>Position dependent intra prediction combination (PDPC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7" action="ppaction://hlinksldjump"/>
              </a:rPr>
              <a:t>)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8" action="ppaction://hlinksldjump"/>
              </a:rPr>
              <a:t>2.3.6.</a:t>
            </a:r>
            <a:r>
              <a:rPr lang="en-CA" sz="64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8" action="ppaction://hlinksldjump"/>
              </a:rPr>
              <a:t>	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8" action="ppaction://hlinksldjump"/>
              </a:rPr>
              <a:t>Adaptive reference sample 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8" action="ppaction://hlinksldjump"/>
              </a:rPr>
              <a:t>smoothing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CA" sz="6400" u="sng" dirty="0">
                <a:latin typeface="Cambria Math" pitchFamily="18" charset="0"/>
                <a:ea typeface="Cambria Math" pitchFamily="18" charset="0"/>
                <a:hlinkClick r:id="rId9" action="ppaction://hlinksldjump"/>
              </a:rPr>
              <a:t>2.4.</a:t>
            </a:r>
            <a:r>
              <a:rPr lang="en-CA" sz="6400" dirty="0">
                <a:latin typeface="Cambria Math" pitchFamily="18" charset="0"/>
                <a:ea typeface="Cambria Math" pitchFamily="18" charset="0"/>
                <a:hlinkClick r:id="rId9" action="ppaction://hlinksldjump"/>
              </a:rPr>
              <a:t>	</a:t>
            </a:r>
            <a:r>
              <a:rPr lang="en-CA" sz="6400" u="sng" dirty="0">
                <a:latin typeface="Cambria Math" pitchFamily="18" charset="0"/>
                <a:ea typeface="Cambria Math" pitchFamily="18" charset="0"/>
                <a:hlinkClick r:id="rId9" action="ppaction://hlinksldjump"/>
              </a:rPr>
              <a:t>Inter prediction </a:t>
            </a:r>
            <a:r>
              <a:rPr lang="en-CA" sz="6400" u="sng" dirty="0" smtClean="0">
                <a:latin typeface="Cambria Math" pitchFamily="18" charset="0"/>
                <a:ea typeface="Cambria Math" pitchFamily="18" charset="0"/>
                <a:hlinkClick r:id="rId9" action="ppaction://hlinksldjump"/>
              </a:rPr>
              <a:t>improvement</a:t>
            </a:r>
            <a:endParaRPr lang="en-US" sz="6400" dirty="0"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0" action="ppaction://hlinksldjump"/>
              </a:rPr>
              <a:t>2.4.1.</a:t>
            </a:r>
            <a:r>
              <a:rPr lang="en-CA" sz="64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0" action="ppaction://hlinksldjump"/>
              </a:rPr>
              <a:t>	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0" action="ppaction://hlinksldjump"/>
              </a:rPr>
              <a:t>Sub-PU based motion vector 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0" action="ppaction://hlinksldjump"/>
              </a:rPr>
              <a:t>prediction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2.4.2.</a:t>
            </a:r>
            <a:r>
              <a:rPr lang="en-CA" sz="64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	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Adaptive motion vector 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resolution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2.4.3.</a:t>
            </a:r>
            <a:r>
              <a:rPr lang="en-CA" sz="64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	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Overlapped block motion 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compensation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en-US" sz="3700" dirty="0"/>
          </a:p>
        </p:txBody>
      </p:sp>
      <p:sp>
        <p:nvSpPr>
          <p:cNvPr id="4" name="내용 개체 틀 2"/>
          <p:cNvSpPr txBox="1">
            <a:spLocks/>
          </p:cNvSpPr>
          <p:nvPr/>
        </p:nvSpPr>
        <p:spPr>
          <a:xfrm>
            <a:off x="4355976" y="1268760"/>
            <a:ext cx="4536504" cy="45365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48640" lvl="1" indent="-274320">
              <a:spcBef>
                <a:spcPts val="500"/>
              </a:spcBef>
              <a:buClr>
                <a:schemeClr val="accent2"/>
              </a:buClr>
              <a:buSzPct val="76000"/>
            </a:pPr>
            <a:r>
              <a:rPr lang="en-CA" sz="16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2.4.4.</a:t>
            </a:r>
            <a:r>
              <a:rPr lang="en-CA" sz="1600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	</a:t>
            </a:r>
            <a:r>
              <a:rPr lang="en-CA" sz="16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Local illumination compensation</a:t>
            </a:r>
            <a:endParaRPr lang="en-US" sz="1600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2" action="ppaction://hlinksldjump"/>
              </a:rPr>
              <a:t>2.4.5.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2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2" action="ppaction://hlinksldjump"/>
              </a:rPr>
              <a:t>Affine motion compensation prediction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3" action="ppaction://hlinksldjump"/>
              </a:rPr>
              <a:t>2.4.6.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3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3" action="ppaction://hlinksldjump"/>
              </a:rPr>
              <a:t>Pattern matched motion vector derivation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4" action="ppaction://hlinksldjump"/>
              </a:rPr>
              <a:t>2.4.7.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4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4" action="ppaction://hlinksldjump"/>
              </a:rPr>
              <a:t>Bi-directional optical flow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5" action="ppaction://hlinksldjump"/>
              </a:rPr>
              <a:t>2.5.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5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5" action="ppaction://hlinksldjump"/>
              </a:rPr>
              <a:t>Transform improvement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6" action="ppaction://hlinksldjump"/>
              </a:rPr>
              <a:t>2.5.1.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6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6" action="ppaction://hlinksldjump"/>
              </a:rPr>
              <a:t>Adaptive multiple Core transform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7" action="ppaction://hlinksldjump"/>
              </a:rPr>
              <a:t>2.5.2.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7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7" action="ppaction://hlinksldjump"/>
              </a:rPr>
              <a:t>Secondary transforms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8" action="ppaction://hlinksldjump"/>
              </a:rPr>
              <a:t>2.5.3.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8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8" action="ppaction://hlinksldjump"/>
              </a:rPr>
              <a:t>Signal dependent transform (SDT)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9" action="ppaction://hlinksldjump"/>
              </a:rPr>
              <a:t>2.6.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9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9" action="ppaction://hlinksldjump"/>
              </a:rPr>
              <a:t>Adaptive loop filter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0" action="ppaction://hlinksldjump"/>
              </a:rPr>
              <a:t>2.7.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0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0" action="ppaction://hlinksldjump"/>
              </a:rPr>
              <a:t>Context adaptive binary arithmetic coding (CABAC)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2.7.1.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Context model selection for transform coefficient levels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2.7.2.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Multi-hypothesis probability estimation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2.7.3.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Initialization for context models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900" dirty="0" smtClean="0">
                <a:solidFill>
                  <a:srgbClr val="0070C0"/>
                </a:solidFill>
              </a:rPr>
              <a:t>Inter prediction improvement (2/5)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8291264" cy="525658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2.4.2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Adaptive motion vector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resolution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CU level flag (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iMVFlag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)</a:t>
            </a:r>
          </a:p>
          <a:p>
            <a:pPr marL="742950" lvl="2" indent="-342900"/>
            <a:r>
              <a:rPr lang="en-US" dirty="0" smtClean="0">
                <a:latin typeface="Cambria Math" pitchFamily="18" charset="0"/>
                <a:ea typeface="Cambria Math" pitchFamily="18" charset="0"/>
              </a:rPr>
              <a:t>Signaled if only at least on PU has non-zero MVD</a:t>
            </a:r>
          </a:p>
          <a:p>
            <a:pPr marL="342900" lvl="1" indent="-342900"/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iMVFlag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= 0</a:t>
            </a:r>
          </a:p>
          <a:p>
            <a:pPr marL="742950" lvl="2" indent="-342900"/>
            <a:r>
              <a:rPr lang="en-US" dirty="0" smtClean="0">
                <a:latin typeface="Cambria Math" pitchFamily="18" charset="0"/>
                <a:ea typeface="Cambria Math" pitchFamily="18" charset="0"/>
              </a:rPr>
              <a:t>¼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pel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(or higher) MV precision</a:t>
            </a:r>
          </a:p>
          <a:p>
            <a:pPr marL="342900" lvl="1" indent="-342900"/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iMVFlag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= 1</a:t>
            </a:r>
          </a:p>
          <a:p>
            <a:pPr marL="742950" lvl="2" indent="-342900"/>
            <a:r>
              <a:rPr lang="en-US" dirty="0" smtClean="0">
                <a:latin typeface="Cambria Math" pitchFamily="18" charset="0"/>
                <a:ea typeface="Cambria Math" pitchFamily="18" charset="0"/>
              </a:rPr>
              <a:t>MVD signaling, MC, AMVP candidate list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integer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pel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CA" u="sng" dirty="0">
                <a:latin typeface="Cambria Math" pitchFamily="18" charset="0"/>
                <a:ea typeface="Cambria Math" pitchFamily="18" charset="0"/>
              </a:rPr>
              <a:t>2.4.3.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Overlapped block motion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compensation</a:t>
            </a: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Enables more than one prediction for </a:t>
            </a:r>
            <a:r>
              <a:rPr lang="en-CA" dirty="0" err="1" smtClean="0">
                <a:latin typeface="Cambria Math" pitchFamily="18" charset="0"/>
                <a:ea typeface="Cambria Math" pitchFamily="18" charset="0"/>
              </a:rPr>
              <a:t>uni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-predicted block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high gain in LDP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CU-level flag in Inter CU coded under conditions: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! (Partition == 2Nx2N &amp;&amp; merge)</a:t>
            </a:r>
          </a:p>
          <a:p>
            <a:pPr lvl="2"/>
            <a:r>
              <a:rPr lang="en-CA" dirty="0" err="1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CUsize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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Symbol"/>
              </a:rPr>
              <a:t>16 (Max OBMC size coded in SPS)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large CU always use OBMC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In Sub-PU TMVP is used then OBMC is applied on sub-PU boundary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OBMC is used for both Luma and Chroma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CA" u="sng" dirty="0">
                <a:latin typeface="Cambria Math" pitchFamily="18" charset="0"/>
                <a:ea typeface="Cambria Math" pitchFamily="18" charset="0"/>
              </a:rPr>
              <a:t>2.4.4.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Local illumination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compensation</a:t>
            </a: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Illumination compensation additionally to MC; parameters are derived using above and left border of current and reference blocks (Int64 math)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Additional code modification IC_SPEEDUP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disables tool for 2Nx2N CUs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CU-level flag (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ICFlag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) in Inter CU coded under conditions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! (Partition == 2Nx2N )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Weighted prediction is disabled for block with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ICFlag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 = true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In Sub-PU TMVP is used then applied on sub-PU basis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32240" y="3429000"/>
            <a:ext cx="194421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 smtClean="0">
                <a:sym typeface="Symbol"/>
              </a:rPr>
              <a:t>Observation</a:t>
            </a:r>
            <a:r>
              <a:rPr lang="en-US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Highest gain OBMC shows for class D</a:t>
            </a:r>
            <a:endParaRPr lang="en-US" sz="1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1772817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 smtClean="0">
                <a:sym typeface="Symbol"/>
              </a:rPr>
              <a:t>Observation</a:t>
            </a:r>
            <a:r>
              <a:rPr lang="en-US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Higher resolution </a:t>
            </a:r>
            <a:r>
              <a:rPr lang="en-US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higher gain</a:t>
            </a:r>
            <a:endParaRPr lang="en-US" sz="1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323528" y="1772816"/>
          <a:ext cx="8496944" cy="4221144"/>
        </p:xfrm>
        <a:graphic>
          <a:graphicData uri="http://schemas.openxmlformats.org/drawingml/2006/table">
            <a:tbl>
              <a:tblPr/>
              <a:tblGrid>
                <a:gridCol w="996934"/>
                <a:gridCol w="805216"/>
                <a:gridCol w="805216"/>
                <a:gridCol w="805216"/>
                <a:gridCol w="126533"/>
                <a:gridCol w="805216"/>
                <a:gridCol w="805216"/>
                <a:gridCol w="805216"/>
                <a:gridCol w="126533"/>
                <a:gridCol w="805216"/>
                <a:gridCol w="805216"/>
                <a:gridCol w="805216"/>
              </a:tblGrid>
              <a:tr h="10728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8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8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8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116%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8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8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8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475656" y="1390829"/>
          <a:ext cx="1728192" cy="216024"/>
        </p:xfrm>
        <a:graphic>
          <a:graphicData uri="http://schemas.openxmlformats.org/drawingml/2006/table">
            <a:tbl>
              <a:tblPr/>
              <a:tblGrid>
                <a:gridCol w="1728192"/>
              </a:tblGrid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IMV                                     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3851920" y="1340768"/>
          <a:ext cx="2376264" cy="365760"/>
        </p:xfrm>
        <a:graphic>
          <a:graphicData uri="http://schemas.openxmlformats.org/drawingml/2006/table">
            <a:tbl>
              <a:tblPr/>
              <a:tblGrid>
                <a:gridCol w="2376264"/>
              </a:tblGrid>
              <a:tr h="88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OBMC                                   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81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AOBMC_MAXCUSIZE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6516216" y="1335048"/>
          <a:ext cx="2232248" cy="365760"/>
        </p:xfrm>
        <a:graphic>
          <a:graphicData uri="http://schemas.openxmlformats.org/drawingml/2006/table">
            <a:tbl>
              <a:tblPr/>
              <a:tblGrid>
                <a:gridCol w="2232248"/>
              </a:tblGrid>
              <a:tr h="17316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IC                                      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IC_SPEEDUP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47965" y="548680"/>
            <a:ext cx="1996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Locally adaptive</a:t>
            </a:r>
          </a:p>
          <a:p>
            <a:pPr algn="ctr"/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MV precision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41428" y="692696"/>
            <a:ext cx="923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OBMC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67023" y="476672"/>
            <a:ext cx="3219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Local</a:t>
            </a:r>
          </a:p>
          <a:p>
            <a:pPr algn="ctr"/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Illumination compensation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900" dirty="0" smtClean="0">
                <a:solidFill>
                  <a:srgbClr val="0070C0"/>
                </a:solidFill>
              </a:rPr>
              <a:t>Inter prediction improvement (3/5)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6491064" cy="525658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2.4.5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Affine motion compensation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prediction</a:t>
            </a:r>
            <a:endParaRPr lang="en-CA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General model for affine motion has </a:t>
            </a:r>
            <a:r>
              <a:rPr lang="en-CA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6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 parameters; simplified model with </a:t>
            </a:r>
            <a:r>
              <a:rPr lang="en-CA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4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 parameters is used in JEM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Parsing: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</a:rPr>
              <a:t>CU - level flag (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AffineFlag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)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</a:rPr>
              <a:t>MVD parsing 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 2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(if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AffineFlag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=true)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Processing:</a:t>
            </a:r>
            <a:endParaRPr lang="en-CA" dirty="0" smtClean="0">
              <a:latin typeface="Cambria Math" pitchFamily="18" charset="0"/>
              <a:ea typeface="Cambria Math" pitchFamily="18" charset="0"/>
            </a:endParaRP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</a:rPr>
              <a:t>Additional MV precision: </a:t>
            </a:r>
            <a:r>
              <a:rPr lang="en-CA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¼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CA" dirty="0" err="1" smtClean="0">
                <a:latin typeface="Cambria Math" pitchFamily="18" charset="0"/>
                <a:ea typeface="Cambria Math" pitchFamily="18" charset="0"/>
              </a:rPr>
              <a:t>pel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</a:t>
            </a:r>
            <a:r>
              <a:rPr lang="en-CA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1/64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 </a:t>
            </a:r>
            <a:r>
              <a:rPr lang="en-CA" dirty="0" err="1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pel</a:t>
            </a:r>
            <a:endParaRPr lang="en-CA" dirty="0" smtClean="0">
              <a:latin typeface="Cambria Math" pitchFamily="18" charset="0"/>
              <a:ea typeface="Cambria Math" pitchFamily="18" charset="0"/>
              <a:sym typeface="Wingdings" pitchFamily="2" charset="2"/>
            </a:endParaRP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Additional MC interpolation filter precision </a:t>
            </a:r>
            <a:r>
              <a:rPr lang="en-CA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6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</a:t>
            </a:r>
            <a:r>
              <a:rPr lang="en-CA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8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bit</a:t>
            </a:r>
          </a:p>
          <a:p>
            <a:pPr lvl="3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Both Luma and Chroma  </a:t>
            </a:r>
            <a:r>
              <a:rPr lang="en-CA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768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 bytes for filter coefficients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PU is spitted for square sub-PU based on difference of two MVs </a:t>
            </a:r>
          </a:p>
          <a:p>
            <a:pPr lvl="3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All samples in Sub-PU  are interpolated with the same MV</a:t>
            </a:r>
          </a:p>
          <a:p>
            <a:pPr lvl="3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Minimal sub-PU =4x4</a:t>
            </a:r>
          </a:p>
          <a:p>
            <a:pPr lvl="3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Sometimes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AffineFlag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= true, but there is no split of PU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higher precision MV and different MC interpolation gives gain in this case</a:t>
            </a:r>
          </a:p>
          <a:p>
            <a:pPr lvl="3"/>
            <a:r>
              <a:rPr lang="en-US" u="sng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Observation</a:t>
            </a: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: </a:t>
            </a:r>
          </a:p>
          <a:p>
            <a:pPr lvl="4"/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resolution </a:t>
            </a: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Symbol"/>
              </a:rPr>
              <a:t> gain </a:t>
            </a: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 </a:t>
            </a:r>
          </a:p>
          <a:p>
            <a:pPr lvl="4"/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1/64 </a:t>
            </a:r>
            <a:r>
              <a:rPr lang="en-US" dirty="0" err="1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pel</a:t>
            </a: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 and 8bits precision seams </a:t>
            </a:r>
            <a:r>
              <a:rPr lang="en-US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overkill</a:t>
            </a:r>
            <a:endParaRPr lang="en-CA" dirty="0" smtClean="0">
              <a:solidFill>
                <a:srgbClr val="C00000"/>
              </a:solidFill>
              <a:latin typeface="Cambria Math" pitchFamily="18" charset="0"/>
              <a:ea typeface="Cambria Math" pitchFamily="18" charset="0"/>
              <a:sym typeface="Wingdings" pitchFamily="2" charset="2"/>
            </a:endParaRPr>
          </a:p>
          <a:p>
            <a:pPr lvl="1"/>
            <a:endParaRPr lang="en-US" dirty="0"/>
          </a:p>
          <a:p>
            <a:pPr>
              <a:buNone/>
            </a:pPr>
            <a:endParaRPr lang="en-US" dirty="0"/>
          </a:p>
        </p:txBody>
      </p:sp>
      <p:pic>
        <p:nvPicPr>
          <p:cNvPr id="35841" name="图片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00066"/>
            <a:ext cx="1470815" cy="1726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내용 개체 틀 3"/>
          <p:cNvGraphicFramePr>
            <a:graphicFrameLocks/>
          </p:cNvGraphicFramePr>
          <p:nvPr/>
        </p:nvGraphicFramePr>
        <p:xfrm>
          <a:off x="6876256" y="1196752"/>
          <a:ext cx="2018791" cy="4800600"/>
        </p:xfrm>
        <a:graphic>
          <a:graphicData uri="http://schemas.openxmlformats.org/drawingml/2006/table">
            <a:tbl>
              <a:tblPr/>
              <a:tblGrid>
                <a:gridCol w="589759"/>
                <a:gridCol w="476344"/>
                <a:gridCol w="476344"/>
                <a:gridCol w="476344"/>
              </a:tblGrid>
              <a:tr h="11586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Enc </a:t>
                      </a:r>
                      <a:r>
                        <a:rPr lang="en-US" sz="9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118%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Dec </a:t>
                      </a:r>
                      <a:r>
                        <a:rPr lang="en-US" sz="9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Enc </a:t>
                      </a:r>
                      <a:r>
                        <a:rPr lang="en-US" sz="9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118%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Dec </a:t>
                      </a:r>
                      <a:r>
                        <a:rPr lang="en-US" sz="9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Enc </a:t>
                      </a:r>
                      <a:r>
                        <a:rPr lang="en-US" sz="9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Dec </a:t>
                      </a:r>
                      <a:r>
                        <a:rPr lang="en-US" sz="9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900" dirty="0" smtClean="0">
                <a:solidFill>
                  <a:srgbClr val="0070C0"/>
                </a:solidFill>
              </a:rPr>
              <a:t>Affine motion</a:t>
            </a:r>
            <a:endParaRPr lang="ko-KR" altLang="en-US" sz="2900" dirty="0">
              <a:solidFill>
                <a:srgbClr val="0070C0"/>
              </a:solidFill>
            </a:endParaRP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3275856" y="2492896"/>
          <a:ext cx="2681516" cy="360040"/>
        </p:xfrm>
        <a:graphic>
          <a:graphicData uri="http://schemas.openxmlformats.org/presentationml/2006/ole">
            <p:oleObj spid="_x0000_s54280" name="Equation" r:id="rId3" imgW="2159000" imgH="292100" progId="Equation.3">
              <p:embed/>
            </p:oleObj>
          </a:graphicData>
        </a:graphic>
      </p:graphicFrame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96752"/>
            <a:ext cx="27003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22537" name="Object 9"/>
          <p:cNvGraphicFramePr>
            <a:graphicFrameLocks noChangeAspect="1"/>
          </p:cNvGraphicFramePr>
          <p:nvPr/>
        </p:nvGraphicFramePr>
        <p:xfrm>
          <a:off x="3262313" y="1520825"/>
          <a:ext cx="2443162" cy="863600"/>
        </p:xfrm>
        <a:graphic>
          <a:graphicData uri="http://schemas.openxmlformats.org/presentationml/2006/ole">
            <p:oleObj spid="_x0000_s54281" name="수식" r:id="rId5" imgW="2286000" imgH="812800" progId="Equation.3">
              <p:embed/>
            </p:oleObj>
          </a:graphicData>
        </a:graphic>
      </p:graphicFrame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3717032"/>
            <a:ext cx="3307664" cy="955334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323528" y="4725144"/>
            <a:ext cx="5508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latin typeface="Cambria Math" pitchFamily="18" charset="0"/>
                <a:ea typeface="Cambria Math" pitchFamily="18" charset="0"/>
              </a:rPr>
              <a:t>Conclusion</a:t>
            </a:r>
            <a:r>
              <a:rPr lang="en-US" altLang="ko-KR" dirty="0" smtClean="0">
                <a:latin typeface="Cambria Math" pitchFamily="18" charset="0"/>
                <a:ea typeface="Cambria Math" pitchFamily="18" charset="0"/>
              </a:rPr>
              <a:t>: Affine model in JEM allows combination</a:t>
            </a:r>
          </a:p>
          <a:p>
            <a:r>
              <a:rPr lang="en-US" altLang="ko-KR" b="1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rotation, homothetic dilatation </a:t>
            </a:r>
            <a:r>
              <a:rPr lang="en-US" altLang="ko-KR" dirty="0" smtClean="0">
                <a:latin typeface="Cambria Math" pitchFamily="18" charset="0"/>
                <a:ea typeface="Cambria Math" pitchFamily="18" charset="0"/>
              </a:rPr>
              <a:t>(zoom), and </a:t>
            </a:r>
            <a:r>
              <a:rPr lang="en-US" altLang="ko-KR" b="1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translation</a:t>
            </a:r>
            <a:endParaRPr lang="ko-KR" altLang="en-US" b="1" dirty="0">
              <a:solidFill>
                <a:srgbClr val="0070C0"/>
              </a:solidFill>
              <a:latin typeface="Cambria Math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512" y="5589240"/>
            <a:ext cx="4464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dirty="0" smtClean="0">
                <a:latin typeface="Cambria Math" pitchFamily="18" charset="0"/>
                <a:ea typeface="Cambria Math" pitchFamily="18" charset="0"/>
              </a:rPr>
              <a:t>1D Cross and longitudinal deformations are not described by simplified model</a:t>
            </a:r>
            <a:endParaRPr lang="ko-KR" altLang="en-US" dirty="0">
              <a:latin typeface="Cambria Math" pitchFamily="18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836712"/>
            <a:ext cx="2111745" cy="1437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32240" y="2204864"/>
            <a:ext cx="2411760" cy="159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76256" y="3861048"/>
            <a:ext cx="1855865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8024" y="5445224"/>
            <a:ext cx="1906754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76256" y="5287060"/>
            <a:ext cx="1955059" cy="1570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9552" y="3601194"/>
            <a:ext cx="16764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79512" y="2996952"/>
            <a:ext cx="23062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General Affine model </a:t>
            </a:r>
          </a:p>
          <a:p>
            <a:pPr algn="ctr"/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(6 parameters)</a:t>
            </a:r>
            <a:endParaRPr lang="en-US" dirty="0">
              <a:solidFill>
                <a:srgbClr val="7030A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08454" y="3068960"/>
            <a:ext cx="21291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Affine model in JEM</a:t>
            </a:r>
          </a:p>
          <a:p>
            <a:pPr algn="ctr"/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(4 parameters)</a:t>
            </a:r>
            <a:endParaRPr lang="en-US" dirty="0">
              <a:solidFill>
                <a:srgbClr val="7030A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900" dirty="0" smtClean="0">
                <a:solidFill>
                  <a:srgbClr val="0070C0"/>
                </a:solidFill>
              </a:rPr>
              <a:t>Inter prediction improvement (4/5)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56510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2.4.6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Pattern matched motion vector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derivation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Hidden modification (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VCEG_AZ07_MV_ADD_PRECISION_BIT_FOR_STORE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):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</a:rPr>
              <a:t>Additional precision for MV  </a:t>
            </a:r>
          </a:p>
          <a:p>
            <a:pPr lvl="3"/>
            <a:r>
              <a:rPr lang="en-CA" dirty="0" smtClean="0">
                <a:latin typeface="Cambria Math" pitchFamily="18" charset="0"/>
                <a:ea typeface="Cambria Math" pitchFamily="18" charset="0"/>
              </a:rPr>
              <a:t>signalling MV precision is ¼ (rounding is needed)</a:t>
            </a:r>
          </a:p>
          <a:p>
            <a:pPr lvl="3"/>
            <a:r>
              <a:rPr lang="en-CA" dirty="0" smtClean="0">
                <a:latin typeface="Cambria Math" pitchFamily="18" charset="0"/>
                <a:ea typeface="Cambria Math" pitchFamily="18" charset="0"/>
              </a:rPr>
              <a:t>MC happens with 1/8</a:t>
            </a:r>
          </a:p>
          <a:p>
            <a:pPr lvl="4"/>
            <a:r>
              <a:rPr lang="en-CA" dirty="0" smtClean="0">
                <a:latin typeface="Cambria Math" pitchFamily="18" charset="0"/>
                <a:ea typeface="Cambria Math" pitchFamily="18" charset="0"/>
              </a:rPr>
              <a:t>Additional MC interpolation filters</a:t>
            </a:r>
          </a:p>
          <a:p>
            <a:pPr lvl="5"/>
            <a:r>
              <a:rPr lang="en-CA" dirty="0" smtClean="0">
                <a:latin typeface="Cambria Math" pitchFamily="18" charset="0"/>
                <a:ea typeface="Cambria Math" pitchFamily="18" charset="0"/>
              </a:rPr>
              <a:t> 1/8 and 3/8 for Luma</a:t>
            </a:r>
          </a:p>
          <a:p>
            <a:pPr lvl="5"/>
            <a:r>
              <a:rPr lang="en-CA" dirty="0" smtClean="0">
                <a:latin typeface="Cambria Math" pitchFamily="18" charset="0"/>
                <a:ea typeface="Cambria Math" pitchFamily="18" charset="0"/>
              </a:rPr>
              <a:t>1/16, 3/16, 5/16, 7/16 fro Chroma</a:t>
            </a:r>
          </a:p>
          <a:p>
            <a:pPr lvl="3"/>
            <a:r>
              <a:rPr lang="en-CA" dirty="0" smtClean="0">
                <a:latin typeface="Cambria Math" pitchFamily="18" charset="0"/>
                <a:ea typeface="Cambria Math" pitchFamily="18" charset="0"/>
              </a:rPr>
              <a:t>De-blocking strength calculation is adjusted</a:t>
            </a:r>
          </a:p>
          <a:p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Observation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 :</a:t>
            </a:r>
          </a:p>
          <a:p>
            <a:pPr lvl="1"/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Additional MV precision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is independent tool should be considered separately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w/o Additional MV precision gain of Patterns matched MV derivation gain in LDP drops 2,5%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0,5%</a:t>
            </a:r>
            <a:endParaRPr lang="en-CA" dirty="0" smtClean="0">
              <a:latin typeface="Cambria Math" pitchFamily="18" charset="0"/>
              <a:ea typeface="Cambria Math" pitchFamily="18" charset="0"/>
            </a:endParaRPr>
          </a:p>
          <a:p>
            <a:endParaRPr lang="en-CA" dirty="0" smtClean="0"/>
          </a:p>
          <a:p>
            <a:pPr lvl="3"/>
            <a:endParaRPr lang="en-CA" dirty="0" smtClean="0"/>
          </a:p>
          <a:p>
            <a:pPr lvl="2"/>
            <a:endParaRPr lang="en-CA" dirty="0" smtClean="0"/>
          </a:p>
          <a:p>
            <a:pPr lvl="2"/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1547664" y="2060848"/>
          <a:ext cx="6095996" cy="4047612"/>
        </p:xfrm>
        <a:graphic>
          <a:graphicData uri="http://schemas.openxmlformats.org/drawingml/2006/table">
            <a:tbl>
              <a:tblPr/>
              <a:tblGrid>
                <a:gridCol w="709472"/>
                <a:gridCol w="578492"/>
                <a:gridCol w="578492"/>
                <a:gridCol w="578492"/>
                <a:gridCol w="90048"/>
                <a:gridCol w="578492"/>
                <a:gridCol w="578492"/>
                <a:gridCol w="578492"/>
                <a:gridCol w="90048"/>
                <a:gridCol w="578492"/>
                <a:gridCol w="578492"/>
                <a:gridCol w="578492"/>
              </a:tblGrid>
              <a:tr h="13929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161%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152%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300%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260%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146%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141%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249%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215%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155%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146%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2267744" y="1556792"/>
          <a:ext cx="4824536" cy="365760"/>
        </p:xfrm>
        <a:graphic>
          <a:graphicData uri="http://schemas.openxmlformats.org/drawingml/2006/table">
            <a:tbl>
              <a:tblPr/>
              <a:tblGrid>
                <a:gridCol w="4824536"/>
              </a:tblGrid>
              <a:tr h="1800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FRUC_MERGE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1                             1                        0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MV_ADD_PRECISION_BIT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1                             0                        1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363272" cy="1138138"/>
          </a:xfrm>
        </p:spPr>
        <p:txBody>
          <a:bodyPr>
            <a:normAutofit/>
          </a:bodyPr>
          <a:lstStyle/>
          <a:p>
            <a:r>
              <a:rPr lang="en-CA" altLang="ko-KR" sz="2900" dirty="0" smtClean="0">
                <a:solidFill>
                  <a:srgbClr val="0070C0"/>
                </a:solidFill>
              </a:rPr>
              <a:t>Pattern matched motion vector derivation </a:t>
            </a:r>
            <a:r>
              <a:rPr lang="de-DE" altLang="ko-KR" sz="2900" dirty="0" smtClean="0">
                <a:solidFill>
                  <a:srgbClr val="0070C0"/>
                </a:solidFill>
              </a:rPr>
              <a:t> and additional MV precision</a:t>
            </a:r>
            <a:endParaRPr lang="en-US" altLang="ko-KR" sz="2900" dirty="0" smtClean="0">
              <a:solidFill>
                <a:srgbClr val="0070C0"/>
              </a:solidFill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4644008" y="3284984"/>
            <a:ext cx="504056" cy="144016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타원 11"/>
          <p:cNvSpPr/>
          <p:nvPr/>
        </p:nvSpPr>
        <p:spPr>
          <a:xfrm>
            <a:off x="4644008" y="4653136"/>
            <a:ext cx="504056" cy="144016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타원 13"/>
          <p:cNvSpPr/>
          <p:nvPr/>
        </p:nvSpPr>
        <p:spPr>
          <a:xfrm>
            <a:off x="2843808" y="4653136"/>
            <a:ext cx="504056" cy="144016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타원 14"/>
          <p:cNvSpPr/>
          <p:nvPr/>
        </p:nvSpPr>
        <p:spPr>
          <a:xfrm>
            <a:off x="2915816" y="3284984"/>
            <a:ext cx="504056" cy="144016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altLang="ko-KR" sz="2900" dirty="0" smtClean="0">
                <a:solidFill>
                  <a:srgbClr val="0070C0"/>
                </a:solidFill>
              </a:rPr>
              <a:t>Inter prediction improvement (5/5)</a:t>
            </a:r>
            <a:endParaRPr lang="en-US" altLang="ko-KR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23528" y="1340768"/>
            <a:ext cx="8229600" cy="172819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2.4.7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Bi-directional optical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flow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Sample-wise MV refinement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No additional signaling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Originally proposed for bi-prediction from 2 different time directions (only)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</a:rPr>
              <a:t>Last meeting extended for bi-prediction from same time direction (</a:t>
            </a:r>
            <a:r>
              <a:rPr lang="en-US" b="0" i="0" u="none" strike="noStrike" dirty="0" smtClean="0">
                <a:latin typeface="Cambria Math" pitchFamily="18" charset="0"/>
                <a:ea typeface="Cambria Math" pitchFamily="18" charset="0"/>
              </a:rPr>
              <a:t>BIO_HARMO_IMPROV)</a:t>
            </a:r>
          </a:p>
          <a:p>
            <a:pPr lvl="3"/>
            <a:r>
              <a:rPr lang="en-US" i="1" dirty="0" smtClean="0">
                <a:latin typeface="Cambria Math" pitchFamily="18" charset="0"/>
                <a:ea typeface="Cambria Math" pitchFamily="18" charset="0"/>
              </a:rPr>
              <a:t>Condition: block MV of two references are proportional and non-zero</a:t>
            </a:r>
            <a:endParaRPr lang="en-US" b="0" i="1" u="none" strike="noStrike" dirty="0" smtClean="0">
              <a:latin typeface="Cambria Math" pitchFamily="18" charset="0"/>
              <a:ea typeface="Cambria Math" pitchFamily="18" charset="0"/>
            </a:endParaRPr>
          </a:p>
          <a:p>
            <a:pPr lvl="2"/>
            <a:r>
              <a:rPr lang="en-US" dirty="0">
                <a:latin typeface="Cambria Math" pitchFamily="18" charset="0"/>
                <a:ea typeface="Cambria Math" pitchFamily="18" charset="0"/>
              </a:rPr>
              <a:t>Not applied together with Illumination compensation and OBMC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39552" y="3533864"/>
          <a:ext cx="4965701" cy="2631440"/>
        </p:xfrm>
        <a:graphic>
          <a:graphicData uri="http://schemas.openxmlformats.org/drawingml/2006/table">
            <a:tbl>
              <a:tblPr/>
              <a:tblGrid>
                <a:gridCol w="824973"/>
                <a:gridCol w="672670"/>
                <a:gridCol w="672670"/>
                <a:gridCol w="672670"/>
                <a:gridCol w="104708"/>
                <a:gridCol w="672670"/>
                <a:gridCol w="672670"/>
                <a:gridCol w="672670"/>
              </a:tblGrid>
              <a:tr h="12009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09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40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219%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222%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smtClean="0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smtClean="0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smtClean="0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899592" y="3068960"/>
          <a:ext cx="4104456" cy="365760"/>
        </p:xfrm>
        <a:graphic>
          <a:graphicData uri="http://schemas.openxmlformats.org/drawingml/2006/table">
            <a:tbl>
              <a:tblPr/>
              <a:tblGrid>
                <a:gridCol w="4104456"/>
              </a:tblGrid>
              <a:tr h="11521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BIO                 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1                                            1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81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BIO_HARMO_IMPROV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0                                             1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5868144" y="3429000"/>
            <a:ext cx="26642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400" u="sng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Observation</a:t>
            </a:r>
            <a:r>
              <a:rPr lang="en-CA" sz="1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 :</a:t>
            </a:r>
          </a:p>
          <a:p>
            <a:pPr algn="just"/>
            <a:r>
              <a:rPr lang="en-CA" sz="1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In tool ON test </a:t>
            </a:r>
            <a:r>
              <a:rPr lang="en-US" sz="1400" b="0" i="0" u="none" strike="noStrike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BIO_HARMO_IMPROV = extension of BIO for bi-</a:t>
            </a:r>
            <a:r>
              <a:rPr lang="en-US" sz="1400" b="0" i="0" u="none" strike="noStrike" dirty="0" err="1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pred</a:t>
            </a:r>
            <a:r>
              <a:rPr lang="en-US" sz="1400" b="0" i="0" u="none" strike="noStrike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 from same time direction. There is no performance benefit from this extension. Seams condition can be improved.</a:t>
            </a:r>
            <a:endParaRPr lang="en-CA" sz="1400" dirty="0" smtClean="0">
              <a:solidFill>
                <a:srgbClr val="7030A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900" dirty="0" smtClean="0">
                <a:solidFill>
                  <a:srgbClr val="0070C0"/>
                </a:solidFill>
              </a:rPr>
              <a:t>2.5.	Transform improvement (1/3)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5050904" cy="475252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CA" u="sng" dirty="0">
                <a:latin typeface="Cambria Math" pitchFamily="18" charset="0"/>
                <a:ea typeface="Cambria Math" pitchFamily="18" charset="0"/>
              </a:rPr>
              <a:t>2.5.1.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Adaptive multiple Core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transform</a:t>
            </a: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Transforms </a:t>
            </a:r>
            <a:r>
              <a:rPr lang="de-DE" dirty="0">
                <a:latin typeface="Cambria Math" pitchFamily="18" charset="0"/>
                <a:ea typeface="Cambria Math" pitchFamily="18" charset="0"/>
              </a:rPr>
              <a:t>DST-VII, </a:t>
            </a:r>
            <a:r>
              <a:rPr lang="de-DE" dirty="0" smtClean="0">
                <a:latin typeface="Cambria Math" pitchFamily="18" charset="0"/>
                <a:ea typeface="Cambria Math" pitchFamily="18" charset="0"/>
              </a:rPr>
              <a:t>DCT-VIII, DST-VII</a:t>
            </a:r>
            <a:r>
              <a:rPr lang="de-DE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de-DE" dirty="0" smtClean="0">
                <a:latin typeface="Cambria Math" pitchFamily="18" charset="0"/>
                <a:ea typeface="Cambria Math" pitchFamily="18" charset="0"/>
              </a:rPr>
              <a:t>DST-I, DST-VII</a:t>
            </a:r>
            <a:r>
              <a:rPr lang="de-DE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de-DE" dirty="0" smtClean="0">
                <a:latin typeface="Cambria Math" pitchFamily="18" charset="0"/>
                <a:ea typeface="Cambria Math" pitchFamily="18" charset="0"/>
              </a:rPr>
              <a:t>DCT-VIII</a:t>
            </a:r>
          </a:p>
          <a:p>
            <a:pPr lvl="1"/>
            <a:r>
              <a:rPr lang="de-DE" dirty="0" smtClean="0">
                <a:latin typeface="Cambria Math" pitchFamily="18" charset="0"/>
                <a:ea typeface="Cambria Math" pitchFamily="18" charset="0"/>
              </a:rPr>
              <a:t>+2 bits precision compared to HEVC transfrom (similar to TU 64x64)</a:t>
            </a:r>
          </a:p>
          <a:p>
            <a:r>
              <a:rPr lang="de-DE" dirty="0" smtClean="0">
                <a:latin typeface="Cambria Math" pitchFamily="18" charset="0"/>
                <a:ea typeface="Cambria Math" pitchFamily="18" charset="0"/>
              </a:rPr>
              <a:t>Applied for </a:t>
            </a:r>
            <a:r>
              <a:rPr lang="de-DE" u="sng" dirty="0" smtClean="0">
                <a:latin typeface="Cambria Math" pitchFamily="18" charset="0"/>
                <a:ea typeface="Cambria Math" pitchFamily="18" charset="0"/>
              </a:rPr>
              <a:t>Luma only</a:t>
            </a:r>
          </a:p>
          <a:p>
            <a:r>
              <a:rPr lang="de-DE" dirty="0" smtClean="0">
                <a:latin typeface="Cambria Math" pitchFamily="18" charset="0"/>
                <a:ea typeface="Cambria Math" pitchFamily="18" charset="0"/>
              </a:rPr>
              <a:t>CU level flag (if Transfrom size !=64x64) enables „non HEVC“ transfrom</a:t>
            </a:r>
          </a:p>
          <a:p>
            <a:pPr lvl="1"/>
            <a:r>
              <a:rPr lang="de-DE" dirty="0" smtClean="0">
                <a:latin typeface="Cambria Math" pitchFamily="18" charset="0"/>
                <a:ea typeface="Cambria Math" pitchFamily="18" charset="0"/>
              </a:rPr>
              <a:t>TU level flags for Vertical and Hor transfrom selection</a:t>
            </a:r>
          </a:p>
          <a:p>
            <a:pPr lvl="2"/>
            <a:r>
              <a:rPr lang="de-DE" dirty="0" smtClean="0">
                <a:latin typeface="Cambria Math" pitchFamily="18" charset="0"/>
                <a:ea typeface="Cambria Math" pitchFamily="18" charset="0"/>
              </a:rPr>
              <a:t>Intra: transfrom dictionary depends on </a:t>
            </a:r>
            <a:r>
              <a:rPr lang="de-DE" i="1" dirty="0" smtClean="0">
                <a:latin typeface="Cambria Math" pitchFamily="18" charset="0"/>
                <a:ea typeface="Cambria Math" pitchFamily="18" charset="0"/>
              </a:rPr>
              <a:t>IntraPrecitionDirection </a:t>
            </a:r>
            <a:r>
              <a:rPr lang="de-DE" dirty="0" smtClean="0">
                <a:latin typeface="Cambria Math" pitchFamily="18" charset="0"/>
                <a:ea typeface="Cambria Math" pitchFamily="18" charset="0"/>
              </a:rPr>
              <a:t>(3 groups)</a:t>
            </a:r>
          </a:p>
          <a:p>
            <a:pPr lvl="1"/>
            <a:r>
              <a:rPr lang="de-DE" dirty="0" smtClean="0">
                <a:latin typeface="Cambria Math" pitchFamily="18" charset="0"/>
                <a:ea typeface="Cambria Math" pitchFamily="18" charset="0"/>
              </a:rPr>
              <a:t>Intra TU:</a:t>
            </a:r>
          </a:p>
          <a:p>
            <a:pPr lvl="2"/>
            <a:r>
              <a:rPr lang="de-DE" dirty="0" smtClean="0">
                <a:latin typeface="Cambria Math" pitchFamily="18" charset="0"/>
                <a:ea typeface="Cambria Math" pitchFamily="18" charset="0"/>
              </a:rPr>
              <a:t>TU level flags are not coded if amount of </a:t>
            </a:r>
            <a:r>
              <a:rPr lang="de-DE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non-zero coefficients are smaller than 2</a:t>
            </a:r>
          </a:p>
          <a:p>
            <a:pPr lvl="1"/>
            <a:r>
              <a:rPr lang="de-DE" dirty="0" smtClean="0">
                <a:latin typeface="Cambria Math" pitchFamily="18" charset="0"/>
                <a:ea typeface="Cambria Math" pitchFamily="18" charset="0"/>
              </a:rPr>
              <a:t>Inter TU:</a:t>
            </a:r>
          </a:p>
          <a:p>
            <a:pPr lvl="2"/>
            <a:r>
              <a:rPr lang="de-DE" sz="2800" dirty="0" smtClean="0">
                <a:latin typeface="Cambria Math" pitchFamily="18" charset="0"/>
                <a:ea typeface="Cambria Math" pitchFamily="18" charset="0"/>
              </a:rPr>
              <a:t>TU level flags are </a:t>
            </a:r>
            <a:r>
              <a:rPr lang="de-DE" dirty="0" smtClean="0">
                <a:latin typeface="Cambria Math" pitchFamily="18" charset="0"/>
                <a:ea typeface="Cambria Math" pitchFamily="18" charset="0"/>
              </a:rPr>
              <a:t>coded for </a:t>
            </a:r>
            <a:r>
              <a:rPr lang="de-DE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all TUs </a:t>
            </a:r>
            <a:r>
              <a:rPr lang="de-DE" dirty="0" smtClean="0">
                <a:latin typeface="Cambria Math" pitchFamily="18" charset="0"/>
                <a:ea typeface="Cambria Math" pitchFamily="18" charset="0"/>
              </a:rPr>
              <a:t>with non-zero cbf</a:t>
            </a:r>
            <a:endParaRPr lang="de-DE" dirty="0" smtClean="0">
              <a:solidFill>
                <a:srgbClr val="7030A0"/>
              </a:solidFill>
              <a:latin typeface="Cambria Math" pitchFamily="18" charset="0"/>
              <a:ea typeface="Cambria Math" pitchFamily="18" charset="0"/>
            </a:endParaRPr>
          </a:p>
          <a:p>
            <a:pPr lvl="2"/>
            <a:endParaRPr lang="de-DE" dirty="0" smtClean="0">
              <a:solidFill>
                <a:srgbClr val="7030A0"/>
              </a:solidFill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Observation: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Performance impact of a</a:t>
            </a:r>
            <a:r>
              <a:rPr lang="en-US" u="sng" dirty="0" smtClean="0">
                <a:latin typeface="Cambria Math" pitchFamily="18" charset="0"/>
                <a:ea typeface="Cambria Math" pitchFamily="18" charset="0"/>
              </a:rPr>
              <a:t>dditional transform </a:t>
            </a:r>
            <a:r>
              <a:rPr lang="en-US" u="sng" dirty="0" err="1" smtClean="0">
                <a:latin typeface="Cambria Math" pitchFamily="18" charset="0"/>
                <a:ea typeface="Cambria Math" pitchFamily="18" charset="0"/>
              </a:rPr>
              <a:t>coeff</a:t>
            </a:r>
            <a:r>
              <a:rPr lang="en-US" u="sng" dirty="0" smtClean="0">
                <a:latin typeface="Cambria Math" pitchFamily="18" charset="0"/>
                <a:ea typeface="Cambria Math" pitchFamily="18" charset="0"/>
              </a:rPr>
              <a:t> precision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is not clear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724128" y="1294134"/>
          <a:ext cx="3024335" cy="5375226"/>
        </p:xfrm>
        <a:graphic>
          <a:graphicData uri="http://schemas.openxmlformats.org/drawingml/2006/table">
            <a:tbl>
              <a:tblPr/>
              <a:tblGrid>
                <a:gridCol w="883514"/>
                <a:gridCol w="713607"/>
                <a:gridCol w="713607"/>
                <a:gridCol w="713607"/>
              </a:tblGrid>
              <a:tr h="13214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215%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1882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124%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632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117%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632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120%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6876256" y="764704"/>
          <a:ext cx="2448272" cy="365760"/>
        </p:xfrm>
        <a:graphic>
          <a:graphicData uri="http://schemas.openxmlformats.org/drawingml/2006/table">
            <a:tbl>
              <a:tblPr/>
              <a:tblGrid>
                <a:gridCol w="2448272"/>
              </a:tblGrid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EMT                   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TRANS_PREC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90600"/>
          </a:xfrm>
        </p:spPr>
        <p:txBody>
          <a:bodyPr>
            <a:normAutofit/>
          </a:bodyPr>
          <a:lstStyle/>
          <a:p>
            <a:r>
              <a:rPr lang="en-CA" sz="2900" dirty="0" smtClean="0">
                <a:solidFill>
                  <a:srgbClr val="0070C0"/>
                </a:solidFill>
              </a:rPr>
              <a:t>2.5.	Transform improvement (2/3)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179512" y="1340768"/>
            <a:ext cx="8229600" cy="55172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2.5.2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Secondary transforms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endParaRPr lang="en-CA" dirty="0" smtClean="0">
              <a:latin typeface="Cambria Math" pitchFamily="18" charset="0"/>
              <a:ea typeface="Cambria Math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ko-KR" sz="2200" dirty="0">
                <a:latin typeface="Cambria Math" pitchFamily="18" charset="0"/>
                <a:ea typeface="Cambria Math" pitchFamily="18" charset="0"/>
              </a:rPr>
              <a:t>Key idea:	Additional step between (inv) quantization and (inv) transform </a:t>
            </a:r>
          </a:p>
          <a:p>
            <a:pPr lvl="1">
              <a:lnSpc>
                <a:spcPct val="80000"/>
              </a:lnSpc>
            </a:pPr>
            <a:r>
              <a:rPr lang="en-US" altLang="ko-KR" sz="1800" dirty="0">
                <a:latin typeface="Cambria Math" pitchFamily="18" charset="0"/>
                <a:ea typeface="Cambria Math" pitchFamily="18" charset="0"/>
              </a:rPr>
              <a:t>Applied per 4</a:t>
            </a:r>
            <a:r>
              <a:rPr lang="en-US" altLang="ko-KR" sz="1800" dirty="0">
                <a:latin typeface="Cambria Math" pitchFamily="18" charset="0"/>
                <a:ea typeface="Cambria Math" pitchFamily="18" charset="0"/>
                <a:sym typeface="Symbol"/>
              </a:rPr>
              <a:t>4 coefficients sub-group</a:t>
            </a:r>
            <a:endParaRPr lang="en-US" altLang="ko-KR" sz="1800" dirty="0">
              <a:latin typeface="Cambria Math" pitchFamily="18" charset="0"/>
              <a:ea typeface="Cambria Math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US" altLang="ko-KR" sz="1800" dirty="0">
                <a:latin typeface="Cambria Math" pitchFamily="18" charset="0"/>
                <a:ea typeface="Cambria Math" pitchFamily="18" charset="0"/>
              </a:rPr>
              <a:t>Used for all  TU </a:t>
            </a:r>
            <a:r>
              <a:rPr lang="en-US" altLang="ko-KR" sz="1800" dirty="0" smtClean="0">
                <a:latin typeface="Cambria Math" pitchFamily="18" charset="0"/>
                <a:ea typeface="Cambria Math" pitchFamily="18" charset="0"/>
              </a:rPr>
              <a:t>sizes in INTRA CUs</a:t>
            </a:r>
            <a:endParaRPr lang="en-US" altLang="ko-KR" sz="1800" dirty="0">
              <a:latin typeface="Cambria Math" pitchFamily="18" charset="0"/>
              <a:ea typeface="Cambria Math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US" altLang="ko-KR" sz="1800" dirty="0">
                <a:latin typeface="Cambria Math" pitchFamily="18" charset="0"/>
                <a:ea typeface="Cambria Math" pitchFamily="18" charset="0"/>
              </a:rPr>
              <a:t>Both Luma and Chroma </a:t>
            </a:r>
          </a:p>
          <a:p>
            <a:pPr lvl="1">
              <a:lnSpc>
                <a:spcPct val="80000"/>
              </a:lnSpc>
            </a:pPr>
            <a:r>
              <a:rPr lang="en-CA" altLang="ko-KR" sz="1800" dirty="0">
                <a:latin typeface="Cambria Math" pitchFamily="18" charset="0"/>
                <a:ea typeface="Cambria Math" pitchFamily="18" charset="0"/>
              </a:rPr>
              <a:t>Signaled on CU level </a:t>
            </a:r>
            <a:r>
              <a:rPr lang="en-CA" altLang="ko-KR" sz="1800" dirty="0" smtClean="0">
                <a:latin typeface="Cambria Math" pitchFamily="18" charset="0"/>
                <a:ea typeface="Cambria Math" pitchFamily="18" charset="0"/>
              </a:rPr>
              <a:t>(up to 2 </a:t>
            </a:r>
            <a:r>
              <a:rPr lang="en-CA" altLang="ko-KR" sz="1800" dirty="0">
                <a:latin typeface="Cambria Math" pitchFamily="18" charset="0"/>
                <a:ea typeface="Cambria Math" pitchFamily="18" charset="0"/>
              </a:rPr>
              <a:t>bits</a:t>
            </a:r>
            <a:r>
              <a:rPr lang="en-CA" altLang="ko-KR" sz="1800" dirty="0" smtClean="0">
                <a:latin typeface="Cambria Math" pitchFamily="18" charset="0"/>
                <a:ea typeface="Cambria Math" pitchFamily="18" charset="0"/>
              </a:rPr>
              <a:t>) </a:t>
            </a:r>
            <a:r>
              <a:rPr lang="en-CA" altLang="ko-KR" sz="18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</a:t>
            </a:r>
            <a:r>
              <a:rPr lang="en-CA" altLang="ko-KR" sz="1800" dirty="0" smtClean="0">
                <a:latin typeface="Cambria Math" pitchFamily="18" charset="0"/>
                <a:ea typeface="Cambria Math" pitchFamily="18" charset="0"/>
                <a:sym typeface="Symbol"/>
              </a:rPr>
              <a:t>4 Enc. Time</a:t>
            </a:r>
          </a:p>
          <a:p>
            <a:pPr lvl="1">
              <a:lnSpc>
                <a:spcPct val="80000"/>
              </a:lnSpc>
              <a:buNone/>
            </a:pPr>
            <a:endParaRPr lang="en-CA" altLang="ko-KR" sz="1800" dirty="0" smtClean="0">
              <a:latin typeface="Cambria Math" pitchFamily="18" charset="0"/>
              <a:ea typeface="Cambria Math" pitchFamily="18" charset="0"/>
            </a:endParaRPr>
          </a:p>
          <a:p>
            <a:pPr>
              <a:lnSpc>
                <a:spcPct val="80000"/>
              </a:lnSpc>
            </a:pPr>
            <a:r>
              <a:rPr lang="en-CA" altLang="ko-KR" sz="2200" dirty="0" smtClean="0">
                <a:latin typeface="Cambria Math" pitchFamily="18" charset="0"/>
                <a:ea typeface="Cambria Math" pitchFamily="18" charset="0"/>
              </a:rPr>
              <a:t>Last meeting status:</a:t>
            </a:r>
          </a:p>
          <a:p>
            <a:pPr lvl="1">
              <a:lnSpc>
                <a:spcPct val="80000"/>
              </a:lnSpc>
            </a:pPr>
            <a:r>
              <a:rPr lang="en-CA" altLang="ko-KR" sz="1800" dirty="0" smtClean="0">
                <a:latin typeface="Cambria Math" pitchFamily="18" charset="0"/>
                <a:ea typeface="Cambria Math" pitchFamily="18" charset="0"/>
              </a:rPr>
              <a:t>ROT </a:t>
            </a:r>
          </a:p>
          <a:p>
            <a:pPr lvl="2">
              <a:lnSpc>
                <a:spcPct val="80000"/>
              </a:lnSpc>
            </a:pPr>
            <a:r>
              <a:rPr lang="en-CA" altLang="ko-KR" sz="1400" dirty="0" smtClean="0">
                <a:latin typeface="Cambria Math" pitchFamily="18" charset="0"/>
                <a:ea typeface="Cambria Math" pitchFamily="18" charset="0"/>
              </a:rPr>
              <a:t>2D separable, </a:t>
            </a:r>
          </a:p>
          <a:p>
            <a:pPr lvl="2">
              <a:lnSpc>
                <a:spcPct val="80000"/>
              </a:lnSpc>
            </a:pPr>
            <a:r>
              <a:rPr lang="en-CA" altLang="ko-KR" sz="1400" dirty="0" smtClean="0">
                <a:latin typeface="Cambria Math" pitchFamily="18" charset="0"/>
                <a:ea typeface="Cambria Math" pitchFamily="18" charset="0"/>
              </a:rPr>
              <a:t>negligible memory usage for parameters</a:t>
            </a:r>
          </a:p>
          <a:p>
            <a:pPr lvl="3">
              <a:lnSpc>
                <a:spcPct val="80000"/>
              </a:lnSpc>
            </a:pPr>
            <a:r>
              <a:rPr lang="en-CA" altLang="ko-KR" sz="1000" dirty="0" smtClean="0">
                <a:latin typeface="Cambria Math" pitchFamily="18" charset="0"/>
                <a:ea typeface="Cambria Math" pitchFamily="18" charset="0"/>
              </a:rPr>
              <a:t>(</a:t>
            </a:r>
            <a:r>
              <a:rPr lang="en-US" altLang="ko-KR" sz="1000" dirty="0" smtClean="0">
                <a:latin typeface="Cambria Math" pitchFamily="18" charset="0"/>
                <a:ea typeface="Cambria Math" pitchFamily="18" charset="0"/>
              </a:rPr>
              <a:t>6x3=18 bytes) </a:t>
            </a:r>
            <a:r>
              <a:rPr lang="en-CA" altLang="ko-KR" sz="1000" dirty="0" smtClean="0">
                <a:latin typeface="Cambria Math" pitchFamily="18" charset="0"/>
                <a:ea typeface="Cambria Math" pitchFamily="18" charset="0"/>
              </a:rPr>
              <a:t>, </a:t>
            </a:r>
          </a:p>
          <a:p>
            <a:pPr lvl="2">
              <a:lnSpc>
                <a:spcPct val="80000"/>
              </a:lnSpc>
            </a:pPr>
            <a:r>
              <a:rPr lang="en-CA" altLang="ko-KR" sz="1400" dirty="0" smtClean="0">
                <a:latin typeface="Cambria Math" pitchFamily="18" charset="0"/>
                <a:ea typeface="Cambria Math" pitchFamily="18" charset="0"/>
              </a:rPr>
              <a:t>no mode dependency </a:t>
            </a:r>
          </a:p>
          <a:p>
            <a:pPr lvl="1">
              <a:lnSpc>
                <a:spcPct val="80000"/>
              </a:lnSpc>
            </a:pPr>
            <a:r>
              <a:rPr lang="en-CA" altLang="ko-KR" sz="1800" dirty="0" smtClean="0">
                <a:latin typeface="Cambria Math" pitchFamily="18" charset="0"/>
                <a:ea typeface="Cambria Math" pitchFamily="18" charset="0"/>
              </a:rPr>
              <a:t>CU level syntax 2 bits </a:t>
            </a:r>
          </a:p>
          <a:p>
            <a:pPr lvl="2">
              <a:lnSpc>
                <a:spcPct val="80000"/>
              </a:lnSpc>
            </a:pPr>
            <a:r>
              <a:rPr lang="en-CA" altLang="ko-KR" sz="1400" dirty="0" smtClean="0">
                <a:latin typeface="Cambria Math" pitchFamily="18" charset="0"/>
                <a:ea typeface="Cambria Math" pitchFamily="18" charset="0"/>
              </a:rPr>
              <a:t>If there is at least one non-zero </a:t>
            </a:r>
            <a:r>
              <a:rPr lang="en-CA" altLang="ko-KR" sz="1400" dirty="0" err="1" smtClean="0">
                <a:latin typeface="Cambria Math" pitchFamily="18" charset="0"/>
                <a:ea typeface="Cambria Math" pitchFamily="18" charset="0"/>
              </a:rPr>
              <a:t>coeff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내용 개체 틀 2"/>
          <p:cNvSpPr txBox="1">
            <a:spLocks/>
          </p:cNvSpPr>
          <p:nvPr/>
        </p:nvSpPr>
        <p:spPr>
          <a:xfrm>
            <a:off x="4536504" y="3717032"/>
            <a:ext cx="4355976" cy="2708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CA" altLang="ko-KR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Replaced by: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CA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NSST</a:t>
            </a: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CA" altLang="ko-KR" sz="1400" dirty="0">
                <a:latin typeface="Cambria Math" pitchFamily="18" charset="0"/>
                <a:ea typeface="Cambria Math" pitchFamily="18" charset="0"/>
              </a:rPr>
              <a:t>Non-separable</a:t>
            </a: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CA" altLang="ko-KR" sz="1400" dirty="0" smtClean="0">
                <a:latin typeface="Cambria Math" pitchFamily="18" charset="0"/>
                <a:ea typeface="Cambria Math" pitchFamily="18" charset="0"/>
              </a:rPr>
              <a:t>high memory usage</a:t>
            </a:r>
          </a:p>
          <a:p>
            <a:pPr marL="1600200" lvl="3" indent="-2286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ko-KR" sz="1400" dirty="0" smtClean="0">
                <a:latin typeface="Cambria Math" pitchFamily="18" charset="0"/>
                <a:ea typeface="Cambria Math" pitchFamily="18" charset="0"/>
              </a:rPr>
              <a:t>12x3x16x16 = </a:t>
            </a:r>
            <a:r>
              <a:rPr lang="en-US" altLang="ko-KR" sz="1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9216</a:t>
            </a:r>
            <a:r>
              <a:rPr lang="en-US" altLang="ko-KR" sz="1400" dirty="0" smtClean="0">
                <a:latin typeface="Cambria Math" pitchFamily="18" charset="0"/>
                <a:ea typeface="Cambria Math" pitchFamily="18" charset="0"/>
              </a:rPr>
              <a:t> bytes</a:t>
            </a:r>
            <a:endParaRPr lang="en-CA" altLang="ko-KR" sz="1400" dirty="0" smtClean="0">
              <a:latin typeface="Cambria Math" pitchFamily="18" charset="0"/>
              <a:ea typeface="Cambria Math" pitchFamily="18" charset="0"/>
            </a:endParaRP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CA" altLang="ko-KR" sz="1400" dirty="0">
                <a:latin typeface="Cambria Math" pitchFamily="18" charset="0"/>
                <a:ea typeface="Cambria Math" pitchFamily="18" charset="0"/>
              </a:rPr>
              <a:t>Intra mode </a:t>
            </a:r>
            <a:r>
              <a:rPr lang="en-CA" altLang="ko-KR" sz="1400" dirty="0" smtClean="0">
                <a:latin typeface="Cambria Math" pitchFamily="18" charset="0"/>
                <a:ea typeface="Cambria Math" pitchFamily="18" charset="0"/>
              </a:rPr>
              <a:t>dependent</a:t>
            </a:r>
            <a:endParaRPr kumimoji="0" lang="en-CA" altLang="ko-KR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CA" altLang="ko-KR" dirty="0" smtClean="0">
                <a:latin typeface="Cambria Math" pitchFamily="18" charset="0"/>
                <a:ea typeface="Cambria Math" pitchFamily="18" charset="0"/>
              </a:rPr>
              <a:t>CU level syntax 2 bits</a:t>
            </a:r>
          </a:p>
          <a:p>
            <a:pPr marL="1200150" lvl="2" indent="-28575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CA" altLang="ko-KR" sz="1500" dirty="0" smtClean="0">
                <a:latin typeface="Cambria Math" pitchFamily="18" charset="0"/>
                <a:ea typeface="Cambria Math" pitchFamily="18" charset="0"/>
              </a:rPr>
              <a:t>If </a:t>
            </a:r>
            <a:r>
              <a:rPr lang="en-CA" altLang="ko-KR" sz="1500" dirty="0">
                <a:latin typeface="Cambria Math" pitchFamily="18" charset="0"/>
                <a:ea typeface="Cambria Math" pitchFamily="18" charset="0"/>
              </a:rPr>
              <a:t>there is at least one non-zero </a:t>
            </a:r>
            <a:r>
              <a:rPr lang="en-CA" altLang="ko-KR" sz="1500" dirty="0" err="1" smtClean="0">
                <a:latin typeface="Cambria Math" pitchFamily="18" charset="0"/>
                <a:ea typeface="Cambria Math" pitchFamily="18" charset="0"/>
              </a:rPr>
              <a:t>coeff</a:t>
            </a:r>
            <a:endParaRPr lang="en-CA" altLang="ko-KR" sz="1500" dirty="0" smtClean="0">
              <a:latin typeface="Cambria Math" pitchFamily="18" charset="0"/>
              <a:ea typeface="Cambria Math" pitchFamily="18" charset="0"/>
            </a:endParaRPr>
          </a:p>
          <a:p>
            <a:pPr marL="1200150" lvl="2" indent="-28575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CA" altLang="ko-KR" sz="16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if (2Nx2N &amp;&amp; (Planar || DC ))</a:t>
            </a:r>
          </a:p>
          <a:p>
            <a:pPr marL="1657350" lvl="3" indent="-28575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CA" altLang="ko-KR" sz="16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1,5 bits</a:t>
            </a:r>
            <a:endParaRPr lang="en-US" altLang="ko-KR" sz="16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  <a:p>
            <a:pPr marL="1200150" lvl="2" indent="-28575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ko-KR" sz="16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else</a:t>
            </a:r>
          </a:p>
          <a:p>
            <a:pPr marL="1657350" lvl="3" indent="-28575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ko-KR" sz="1600" dirty="0" smtClean="0">
                <a:latin typeface="Cambria Math" pitchFamily="18" charset="0"/>
                <a:ea typeface="Cambria Math" pitchFamily="18" charset="0"/>
              </a:rPr>
              <a:t>2 bits</a:t>
            </a:r>
            <a:endParaRPr lang="en-US" altLang="ko-KR" sz="15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오른쪽 화살표 4"/>
          <p:cNvSpPr/>
          <p:nvPr/>
        </p:nvSpPr>
        <p:spPr>
          <a:xfrm>
            <a:off x="4427984" y="4581128"/>
            <a:ext cx="288032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3538736" cy="850106"/>
          </a:xfrm>
        </p:spPr>
        <p:txBody>
          <a:bodyPr>
            <a:normAutofit/>
          </a:bodyPr>
          <a:lstStyle/>
          <a:p>
            <a:r>
              <a:rPr lang="en-US" sz="2900" dirty="0" smtClean="0">
                <a:solidFill>
                  <a:srgbClr val="0070C0"/>
                </a:solidFill>
              </a:rPr>
              <a:t>ROT and NSST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3995936" y="1196752"/>
          <a:ext cx="4824534" cy="5448798"/>
        </p:xfrm>
        <a:graphic>
          <a:graphicData uri="http://schemas.openxmlformats.org/drawingml/2006/table">
            <a:tbl>
              <a:tblPr/>
              <a:tblGrid>
                <a:gridCol w="807713"/>
                <a:gridCol w="652384"/>
                <a:gridCol w="652384"/>
                <a:gridCol w="652384"/>
                <a:gridCol w="102517"/>
                <a:gridCol w="652384"/>
                <a:gridCol w="652384"/>
                <a:gridCol w="652384"/>
              </a:tblGrid>
              <a:tr h="12486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330%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369%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2354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8906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117%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5458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120%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4644008" y="620688"/>
          <a:ext cx="4824536" cy="432048"/>
        </p:xfrm>
        <a:graphic>
          <a:graphicData uri="http://schemas.openxmlformats.org/drawingml/2006/table">
            <a:tbl>
              <a:tblPr/>
              <a:tblGrid>
                <a:gridCol w="4824536"/>
              </a:tblGrid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ROT_TR                             </a:t>
                      </a:r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                                           </a:t>
                      </a:r>
                      <a:r>
                        <a:rPr lang="en-US" sz="14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NSST                                  </a:t>
                      </a:r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0                                           1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67544" y="1412776"/>
            <a:ext cx="32403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 smtClean="0">
                <a:latin typeface="Cambria Math" pitchFamily="18" charset="0"/>
                <a:ea typeface="Cambria Math" pitchFamily="18" charset="0"/>
                <a:sym typeface="Symbol"/>
              </a:rPr>
              <a:t>Comment</a:t>
            </a:r>
            <a:r>
              <a:rPr lang="en-US" u="sng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Performance –wise this replacement seams reasonable; </a:t>
            </a: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Memory reduction for NSST parameters is desirable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Could be the same effect achieved by separable transform?</a:t>
            </a:r>
            <a:endParaRPr lang="en-US" dirty="0">
              <a:solidFill>
                <a:srgbClr val="7030A0"/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79514" y="1340406"/>
          <a:ext cx="8712966" cy="5184938"/>
        </p:xfrm>
        <a:graphic>
          <a:graphicData uri="http://schemas.openxmlformats.org/drawingml/2006/table">
            <a:tbl>
              <a:tblPr/>
              <a:tblGrid>
                <a:gridCol w="367691"/>
                <a:gridCol w="3654074"/>
                <a:gridCol w="417922"/>
                <a:gridCol w="522402"/>
                <a:gridCol w="522402"/>
                <a:gridCol w="651357"/>
                <a:gridCol w="384107"/>
                <a:gridCol w="407086"/>
                <a:gridCol w="407086"/>
                <a:gridCol w="459613"/>
                <a:gridCol w="459613"/>
                <a:gridCol w="459613"/>
              </a:tblGrid>
              <a:tr h="185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tool name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  <a:r>
                        <a:rPr lang="en-US" sz="12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All Intra</a:t>
                      </a:r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  <a:r>
                        <a:rPr lang="en-US" sz="12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RA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#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Y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U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V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Enc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Dec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Y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U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V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Enc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Dec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</a:tr>
              <a:tr h="1512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Larger Coding Tree Block and Larger Transform Unit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-2,5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20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Quadtree plus binary tree (QTBT) block structure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-9,6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-9,4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523%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-11,3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-12,7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155%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Intra mode coding with 67 intra prediction modes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Four-tap intra interpolation filter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37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Boundary prediction filters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Cross component prediction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2,6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98%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2,5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5,5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37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Position dependent intra prediction combination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188%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Adaptive reference sample smoothing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160%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Sub-PU based motion vector prediction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Adaptive motion vector resolution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Overlapped block motion compensation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-3,0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123%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Local illumination compensation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Affine motion compensation prediction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Pattern matched motion vector derivation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-4,1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-4,2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161%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300%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Bi-directional optical flow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128%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219%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20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Adaptive multiple Core transform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215%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124%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49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Secondary transforms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-5,0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-5,2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369%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-4,6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-4,7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125%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103%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20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Signal dependent transform (SDT)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2460%1540%</a:t>
                      </a: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-1,7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566%</a:t>
                      </a: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1054%</a:t>
                      </a: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</a:tr>
              <a:tr h="1220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Adaptive loop filter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-3,1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-3,4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119%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124%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128%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Context model selection for transform coefficient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Multi-hypothesis probability estimation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Initialization for context models 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</a:tr>
              <a:tr h="122063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"hypothetical gain" (if all tools are purely additive)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-17,4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-15,0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-13,8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1" u="none" strike="noStrike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1" u="none" strike="noStrike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-26,8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-19,4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-17,0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1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1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2063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JEM1.0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-14,2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-12,6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-12,6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2074%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162%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-20,8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-16,7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-15,4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602%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793%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</a:rPr>
                        <a:t>Efficiency factor</a:t>
                      </a:r>
                      <a:endParaRPr lang="en-US" sz="1200" b="0" i="1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 smtClean="0">
                          <a:solidFill>
                            <a:srgbClr val="7F7F7F"/>
                          </a:solidFill>
                          <a:latin typeface="Calibri"/>
                        </a:rPr>
                        <a:t>0,82</a:t>
                      </a:r>
                      <a:endParaRPr lang="en-US" sz="1200" b="0" i="1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 smtClean="0">
                          <a:solidFill>
                            <a:srgbClr val="7F7F7F"/>
                          </a:solidFill>
                          <a:latin typeface="Calibri"/>
                        </a:rPr>
                        <a:t>0,78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sz="2900" dirty="0" smtClean="0">
                <a:solidFill>
                  <a:srgbClr val="0070C0"/>
                </a:solidFill>
              </a:rPr>
              <a:t>JEM1.0  tool-ON performance (1/2)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260648"/>
            <a:ext cx="8460432" cy="1008112"/>
          </a:xfrm>
        </p:spPr>
        <p:txBody>
          <a:bodyPr>
            <a:normAutofit/>
          </a:bodyPr>
          <a:lstStyle/>
          <a:p>
            <a:r>
              <a:rPr lang="en-CA" sz="2900" dirty="0">
                <a:solidFill>
                  <a:srgbClr val="0070C0"/>
                </a:solidFill>
              </a:rPr>
              <a:t>2.5.	Transform </a:t>
            </a:r>
            <a:r>
              <a:rPr lang="en-CA" sz="2900" dirty="0" smtClean="0">
                <a:solidFill>
                  <a:srgbClr val="0070C0"/>
                </a:solidFill>
              </a:rPr>
              <a:t>improvement (3/3)</a:t>
            </a:r>
            <a:endParaRPr lang="en-US" sz="2900" dirty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34563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CA" sz="2400" u="sng" dirty="0" smtClean="0">
                <a:latin typeface="Cambria Math" pitchFamily="18" charset="0"/>
                <a:ea typeface="Cambria Math" pitchFamily="18" charset="0"/>
              </a:rPr>
              <a:t>2.5.3</a:t>
            </a:r>
            <a:r>
              <a:rPr lang="en-CA" sz="2400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sz="2400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sz="2400" u="sng" dirty="0">
                <a:latin typeface="Cambria Math" pitchFamily="18" charset="0"/>
                <a:ea typeface="Cambria Math" pitchFamily="18" charset="0"/>
              </a:rPr>
              <a:t>Signal 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dependent</a:t>
            </a:r>
            <a:r>
              <a:rPr lang="en-CA" sz="2400" u="sng" dirty="0">
                <a:latin typeface="Cambria Math" pitchFamily="18" charset="0"/>
                <a:ea typeface="Cambria Math" pitchFamily="18" charset="0"/>
              </a:rPr>
              <a:t> transform (SDT</a:t>
            </a:r>
            <a:r>
              <a:rPr lang="en-CA" sz="2400" u="sng" dirty="0" smtClean="0">
                <a:latin typeface="Cambria Math" pitchFamily="18" charset="0"/>
                <a:ea typeface="Cambria Math" pitchFamily="18" charset="0"/>
              </a:rPr>
              <a:t>)</a:t>
            </a:r>
          </a:p>
          <a:p>
            <a:pPr>
              <a:buNone/>
            </a:pPr>
            <a:endParaRPr lang="en-CA" sz="2400" u="sng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en-CA" sz="2400" u="sng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en-CA" sz="2400" u="sng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en-CA" sz="2400" u="sng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en-CA" sz="2400" u="sng" dirty="0" smtClean="0">
              <a:latin typeface="Cambria Math" pitchFamily="18" charset="0"/>
              <a:ea typeface="Cambria Math" pitchFamily="18" charset="0"/>
            </a:endParaRPr>
          </a:p>
          <a:p>
            <a:pPr algn="r">
              <a:buNone/>
            </a:pPr>
            <a:endParaRPr lang="en-US" sz="2400" dirty="0">
              <a:latin typeface="Cambria Math" pitchFamily="18" charset="0"/>
              <a:ea typeface="Cambria Math" pitchFamily="18" charset="0"/>
            </a:endParaRPr>
          </a:p>
          <a:p>
            <a:endParaRPr lang="en-US" sz="2400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323528" y="2132806"/>
          <a:ext cx="2921000" cy="3600450"/>
        </p:xfrm>
        <a:graphic>
          <a:graphicData uri="http://schemas.openxmlformats.org/drawingml/2006/table">
            <a:tbl>
              <a:tblPr/>
              <a:tblGrid>
                <a:gridCol w="830919"/>
                <a:gridCol w="76700"/>
                <a:gridCol w="671127"/>
                <a:gridCol w="671127"/>
                <a:gridCol w="671127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7030A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2940%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2320%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7030A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529%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1426%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3275856" y="2132806"/>
          <a:ext cx="2019300" cy="360045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8064A2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8064A2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2412%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-7,5%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-8,3%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-7,5%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-6,5%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-7,0%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-7,0%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635%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3413%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5220072" y="2276872"/>
            <a:ext cx="37079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CA" dirty="0" smtClean="0">
                <a:latin typeface="Cambria Math" pitchFamily="18" charset="0"/>
                <a:ea typeface="Cambria Math" pitchFamily="18" charset="0"/>
              </a:rPr>
              <a:t>Tested using HM14.0-KTA:</a:t>
            </a:r>
          </a:p>
          <a:p>
            <a:pPr algn="ctr">
              <a:buNone/>
            </a:pPr>
            <a:r>
              <a:rPr lang="en-CA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anchor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:           </a:t>
            </a:r>
          </a:p>
          <a:p>
            <a:pPr algn="ctr">
              <a:buNone/>
            </a:pPr>
            <a:r>
              <a:rPr lang="en-CA" dirty="0" smtClean="0">
                <a:latin typeface="Cambria Math" pitchFamily="18" charset="0"/>
                <a:ea typeface="Cambria Math" pitchFamily="18" charset="0"/>
              </a:rPr>
              <a:t>HM14.0</a:t>
            </a:r>
            <a:endParaRPr lang="en-CA" dirty="0" smtClean="0">
              <a:latin typeface="Cambria Math" pitchFamily="18" charset="0"/>
              <a:ea typeface="Cambria Math" pitchFamily="18" charset="0"/>
            </a:endParaRPr>
          </a:p>
          <a:p>
            <a:pPr algn="ctr"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test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: </a:t>
            </a:r>
          </a:p>
          <a:p>
            <a:pPr algn="ctr">
              <a:buNone/>
            </a:pPr>
            <a:r>
              <a:rPr lang="en-CA" dirty="0" smtClean="0">
                <a:latin typeface="Cambria Math" pitchFamily="18" charset="0"/>
                <a:ea typeface="Cambria Math" pitchFamily="18" charset="0"/>
              </a:rPr>
              <a:t>HM14.0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+ SDT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2900" dirty="0" smtClean="0">
                <a:solidFill>
                  <a:srgbClr val="0070C0"/>
                </a:solidFill>
              </a:rPr>
              <a:t>2.6.	Adaptive loop filter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Enabled together with</a:t>
            </a:r>
          </a:p>
          <a:p>
            <a:pPr lvl="1"/>
            <a:r>
              <a:rPr lang="en-US" b="0" i="0" u="none" strike="noStrike" dirty="0" smtClean="0">
                <a:solidFill>
                  <a:srgbClr val="00B050"/>
                </a:solidFill>
                <a:latin typeface="Arial"/>
              </a:rPr>
              <a:t>LoopFilterTcOffset_div2</a:t>
            </a:r>
            <a:r>
              <a:rPr lang="en-US" dirty="0" smtClean="0"/>
              <a:t> : -2</a:t>
            </a:r>
          </a:p>
          <a:p>
            <a:pPr lvl="1">
              <a:buNone/>
            </a:pPr>
            <a:r>
              <a:rPr lang="en-US" dirty="0" smtClean="0"/>
              <a:t>De-blocking modification is questionable </a:t>
            </a:r>
            <a:r>
              <a:rPr lang="en-US" dirty="0" smtClean="0">
                <a:sym typeface="Wingdings" pitchFamily="2" charset="2"/>
              </a:rPr>
              <a:t> have to be verified in visual test</a:t>
            </a:r>
          </a:p>
          <a:p>
            <a:pPr lvl="1">
              <a:buNone/>
            </a:pPr>
            <a:r>
              <a:rPr lang="en-US" dirty="0" smtClean="0">
                <a:sym typeface="Wingdings" pitchFamily="2" charset="2"/>
              </a:rPr>
              <a:t>Brings performance improvement in AI-test only.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187624" y="1268760"/>
          <a:ext cx="6075429" cy="5331400"/>
        </p:xfrm>
        <a:graphic>
          <a:graphicData uri="http://schemas.openxmlformats.org/drawingml/2006/table">
            <a:tbl>
              <a:tblPr/>
              <a:tblGrid>
                <a:gridCol w="712821"/>
                <a:gridCol w="575740"/>
                <a:gridCol w="575740"/>
                <a:gridCol w="575740"/>
                <a:gridCol w="90474"/>
                <a:gridCol w="575740"/>
                <a:gridCol w="575740"/>
                <a:gridCol w="575740"/>
                <a:gridCol w="90474"/>
                <a:gridCol w="575740"/>
                <a:gridCol w="575740"/>
                <a:gridCol w="575740"/>
              </a:tblGrid>
              <a:tr h="1002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520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1331640" y="548680"/>
          <a:ext cx="6048672" cy="548640"/>
        </p:xfrm>
        <a:graphic>
          <a:graphicData uri="http://schemas.openxmlformats.org/drawingml/2006/table">
            <a:tbl>
              <a:tblPr/>
              <a:tblGrid>
                <a:gridCol w="6048672"/>
              </a:tblGrid>
              <a:tr h="16801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ALF_HM3_REFACTOR      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   1                                   0 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01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ALF_TEMPPRED_NUM                                  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   6                                    0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01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LoopFilterTcOffset_div2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:                       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-2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0                                  -2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900" dirty="0" smtClean="0">
                <a:solidFill>
                  <a:srgbClr val="0070C0"/>
                </a:solidFill>
              </a:rPr>
              <a:t>Context adaptive binary arithmetic coding (CABAC)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6347048" cy="489654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CA" sz="1900" u="sng" dirty="0">
                <a:latin typeface="Cambria Math" pitchFamily="18" charset="0"/>
                <a:ea typeface="Cambria Math" pitchFamily="18" charset="0"/>
              </a:rPr>
              <a:t>2.7.1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Context </a:t>
            </a:r>
            <a:r>
              <a:rPr lang="en-CA" sz="1900" u="sng" dirty="0">
                <a:latin typeface="Cambria Math" pitchFamily="18" charset="0"/>
                <a:ea typeface="Cambria Math" pitchFamily="18" charset="0"/>
              </a:rPr>
              <a:t>model selection for transform coefficient 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levels</a:t>
            </a:r>
          </a:p>
          <a:p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Key idea: </a:t>
            </a:r>
            <a:r>
              <a:rPr lang="en-CA" sz="1900" dirty="0">
                <a:latin typeface="Cambria Math" pitchFamily="18" charset="0"/>
                <a:ea typeface="Cambria Math" pitchFamily="18" charset="0"/>
              </a:rPr>
              <a:t>the context index is determined based on the sum of the </a:t>
            </a:r>
            <a:r>
              <a:rPr lang="en-CA" sz="1900" dirty="0" err="1">
                <a:latin typeface="Cambria Math" pitchFamily="18" charset="0"/>
                <a:ea typeface="Cambria Math" pitchFamily="18" charset="0"/>
              </a:rPr>
              <a:t>i-th</a:t>
            </a:r>
            <a:r>
              <a:rPr lang="en-CA" sz="1900" dirty="0">
                <a:latin typeface="Cambria Math" pitchFamily="18" charset="0"/>
                <a:ea typeface="Cambria Math" pitchFamily="18" charset="0"/>
              </a:rPr>
              <a:t> bins of neighbouring coefficients</a:t>
            </a:r>
            <a:endParaRPr lang="en-US" sz="1900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CA" sz="1900" u="sng" dirty="0">
                <a:latin typeface="Cambria Math" pitchFamily="18" charset="0"/>
                <a:ea typeface="Cambria Math" pitchFamily="18" charset="0"/>
              </a:rPr>
              <a:t>2.7.2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Multi-hypothesis </a:t>
            </a:r>
            <a:r>
              <a:rPr lang="en-CA" sz="1900" u="sng" dirty="0">
                <a:latin typeface="Cambria Math" pitchFamily="18" charset="0"/>
                <a:ea typeface="Cambria Math" pitchFamily="18" charset="0"/>
              </a:rPr>
              <a:t>probability 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estimation</a:t>
            </a:r>
          </a:p>
          <a:p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Key idea: 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High-accuracy probability estimation</a:t>
            </a:r>
          </a:p>
          <a:p>
            <a:pPr lvl="1"/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Probability precision 8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16 bits</a:t>
            </a:r>
          </a:p>
          <a:p>
            <a:pPr lvl="1"/>
            <a:r>
              <a:rPr lang="en-CA" sz="19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Adaptation speed (window size) = 1/(2</a:t>
            </a:r>
            <a:r>
              <a:rPr lang="en-CA" sz="1900" baseline="300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4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),… ,1/(2</a:t>
            </a:r>
            <a:r>
              <a:rPr lang="en-CA" sz="1900" baseline="300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8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)</a:t>
            </a:r>
          </a:p>
          <a:p>
            <a:pPr lvl="1"/>
            <a:r>
              <a:rPr lang="en-CA" sz="19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2 hypothesises are combined</a:t>
            </a:r>
          </a:p>
          <a:p>
            <a:pPr lvl="2"/>
            <a:r>
              <a:rPr lang="en-CA" sz="19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First hypothesis window size is adaptive</a:t>
            </a:r>
          </a:p>
          <a:p>
            <a:pPr lvl="2"/>
            <a:r>
              <a:rPr lang="en-CA" sz="19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Second is always 1/(2</a:t>
            </a:r>
            <a:r>
              <a:rPr lang="en-CA" sz="1900" baseline="300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8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)</a:t>
            </a:r>
          </a:p>
          <a:p>
            <a:pPr>
              <a:buNone/>
            </a:pPr>
            <a:r>
              <a:rPr lang="en-CA" sz="1900" dirty="0">
                <a:latin typeface="Cambria Math" pitchFamily="18" charset="0"/>
                <a:ea typeface="Cambria Math" pitchFamily="18" charset="0"/>
                <a:sym typeface="Wingdings" pitchFamily="2" charset="2"/>
              </a:rPr>
              <a:t>	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2.7.3.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Initialization </a:t>
            </a:r>
            <a:r>
              <a:rPr lang="en-CA" sz="1900" u="sng" dirty="0">
                <a:latin typeface="Cambria Math" pitchFamily="18" charset="0"/>
                <a:ea typeface="Cambria Math" pitchFamily="18" charset="0"/>
              </a:rPr>
              <a:t>for context 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models</a:t>
            </a:r>
          </a:p>
          <a:p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Key idea: 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States of </a:t>
            </a:r>
            <a:r>
              <a:rPr lang="en-US" sz="1900" dirty="0" smtClean="0">
                <a:latin typeface="Cambria Math" pitchFamily="18" charset="0"/>
                <a:ea typeface="Cambria Math" pitchFamily="18" charset="0"/>
              </a:rPr>
              <a:t>context models are copied from previous coded picture</a:t>
            </a:r>
          </a:p>
          <a:p>
            <a:pPr lvl="1"/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Form where to copy:</a:t>
            </a:r>
          </a:p>
          <a:p>
            <a:pPr lvl="2"/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Picture with the same type and QP</a:t>
            </a:r>
          </a:p>
          <a:p>
            <a:pPr lvl="2"/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centrally-located CTU</a:t>
            </a:r>
          </a:p>
          <a:p>
            <a:pPr lvl="1"/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In order to reduce overhead:</a:t>
            </a:r>
          </a:p>
          <a:p>
            <a:pPr lvl="2"/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Number of CTX to be initialized differently is coded first</a:t>
            </a:r>
          </a:p>
          <a:p>
            <a:pPr lvl="3"/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MAP of CXTs</a:t>
            </a:r>
          </a:p>
          <a:p>
            <a:pPr lvl="4"/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Initial state are copied</a:t>
            </a:r>
            <a:endParaRPr lang="en-US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476092" y="2420888"/>
          <a:ext cx="3667908" cy="1080120"/>
        </p:xfrm>
        <a:graphic>
          <a:graphicData uri="http://schemas.openxmlformats.org/presentationml/2006/ole">
            <p:oleObj spid="_x0000_s17416" name="수식" r:id="rId3" imgW="3086100" imgH="1016000" progId="Equation.3">
              <p:embed/>
            </p:oleObj>
          </a:graphicData>
        </a:graphic>
      </p:graphicFrame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6372200" y="3501008"/>
          <a:ext cx="1980220" cy="288032"/>
        </p:xfrm>
        <a:graphic>
          <a:graphicData uri="http://schemas.openxmlformats.org/presentationml/2006/ole">
            <p:oleObj spid="_x0000_s17417" name="수식" r:id="rId4" imgW="1219200" imgH="241300" progId="Equation.3">
              <p:embed/>
            </p:oleObj>
          </a:graphicData>
        </a:graphic>
      </p:graphicFrame>
      <p:sp>
        <p:nvSpPr>
          <p:cNvPr id="8" name="직사각형 7"/>
          <p:cNvSpPr/>
          <p:nvPr/>
        </p:nvSpPr>
        <p:spPr>
          <a:xfrm>
            <a:off x="6300192" y="3933056"/>
            <a:ext cx="26642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400" u="sng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Observation</a:t>
            </a:r>
            <a:r>
              <a:rPr lang="en-CA" sz="1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 :</a:t>
            </a: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One hypothesis probability estimation with adaptive window </a:t>
            </a:r>
            <a:r>
              <a:rPr lang="en-US" sz="1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 can catch change of trend at the beginning of the  slice</a:t>
            </a: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Two hypothesis probability estimation (with fixed windows) </a:t>
            </a:r>
            <a:r>
              <a:rPr lang="en-US" sz="1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 can catch change of trend inside slice</a:t>
            </a:r>
            <a:endParaRPr lang="en-CA" sz="1400" dirty="0" smtClean="0">
              <a:solidFill>
                <a:srgbClr val="7030A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611557" y="853993"/>
          <a:ext cx="8064899" cy="5527335"/>
        </p:xfrm>
        <a:graphic>
          <a:graphicData uri="http://schemas.openxmlformats.org/drawingml/2006/table">
            <a:tbl>
              <a:tblPr/>
              <a:tblGrid>
                <a:gridCol w="728333"/>
                <a:gridCol w="588270"/>
                <a:gridCol w="588270"/>
                <a:gridCol w="588270"/>
                <a:gridCol w="92442"/>
                <a:gridCol w="588270"/>
                <a:gridCol w="588270"/>
                <a:gridCol w="588270"/>
                <a:gridCol w="92442"/>
                <a:gridCol w="588270"/>
                <a:gridCol w="588270"/>
                <a:gridCol w="588270"/>
                <a:gridCol w="92442"/>
                <a:gridCol w="588270"/>
                <a:gridCol w="588270"/>
                <a:gridCol w="588270"/>
              </a:tblGrid>
              <a:tr h="13825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4573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043608" y="332656"/>
          <a:ext cx="1944216" cy="216024"/>
        </p:xfrm>
        <a:graphic>
          <a:graphicData uri="http://schemas.openxmlformats.org/drawingml/2006/table">
            <a:tbl>
              <a:tblPr/>
              <a:tblGrid>
                <a:gridCol w="1944216"/>
              </a:tblGrid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MULTI_PARAM_CABAC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5004048" y="332656"/>
          <a:ext cx="2016224" cy="182880"/>
        </p:xfrm>
        <a:graphic>
          <a:graphicData uri="http://schemas.openxmlformats.org/drawingml/2006/table">
            <a:tbl>
              <a:tblPr/>
              <a:tblGrid>
                <a:gridCol w="2016224"/>
              </a:tblGrid>
              <a:tr h="144016">
                <a:tc>
                  <a:txBody>
                    <a:bodyPr/>
                    <a:lstStyle/>
                    <a:p>
                      <a:pPr marL="0" algn="l" rtl="0" eaLnBrk="1" fontAlgn="b" latinLnBrk="0" hangingPunct="1"/>
                      <a:r>
                        <a:rPr kumimoji="0" lang="en-US" sz="1200" b="0" i="0" u="none" strike="noStrike" kern="1200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CTX_RESIDUALCODING  </a:t>
                      </a:r>
                      <a:r>
                        <a:rPr kumimoji="0" lang="en-US" sz="1200" b="0" i="0" u="none" strike="noStrike" kern="1200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  </a:t>
                      </a:r>
                      <a:r>
                        <a:rPr kumimoji="0" lang="en-US" sz="1200" b="0" i="0" u="none" strike="noStrike" kern="1200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2915816" y="332656"/>
          <a:ext cx="1800200" cy="216024"/>
        </p:xfrm>
        <a:graphic>
          <a:graphicData uri="http://schemas.openxmlformats.org/drawingml/2006/table">
            <a:tbl>
              <a:tblPr/>
              <a:tblGrid>
                <a:gridCol w="1800200"/>
              </a:tblGrid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BAC_ADAPT_WDOW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6911752" y="260648"/>
          <a:ext cx="2232248" cy="281176"/>
        </p:xfrm>
        <a:graphic>
          <a:graphicData uri="http://schemas.openxmlformats.org/drawingml/2006/table">
            <a:tbl>
              <a:tblPr/>
              <a:tblGrid>
                <a:gridCol w="2232248"/>
              </a:tblGrid>
              <a:tr h="281176"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200" b="0" i="0" u="none" strike="noStrike" kern="1200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INIT_PREVFRAME            </a:t>
                      </a:r>
                      <a:r>
                        <a:rPr kumimoji="0" lang="en-US" sz="1200" b="0" i="0" u="none" strike="noStrike" kern="1200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      </a:t>
                      </a:r>
                      <a:r>
                        <a:rPr kumimoji="0" lang="en-US" sz="1200" b="0" i="0" u="none" strike="noStrike" kern="1200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900" dirty="0" smtClean="0">
                <a:solidFill>
                  <a:srgbClr val="0070C0"/>
                </a:solidFill>
              </a:rPr>
              <a:t>Conclusion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23528" y="1340768"/>
            <a:ext cx="8229600" cy="4937760"/>
          </a:xfrm>
        </p:spPr>
        <p:txBody>
          <a:bodyPr>
            <a:normAutofit fontScale="70000" lnSpcReduction="20000"/>
          </a:bodyPr>
          <a:lstStyle/>
          <a:p>
            <a:pPr marL="0" indent="0" hangingPunct="0">
              <a:buNone/>
            </a:pPr>
            <a:r>
              <a:rPr lang="en-CA" sz="2800" dirty="0">
                <a:latin typeface="+mj-lt"/>
              </a:rPr>
              <a:t>Based on JEM analysis presented above we would like to suggest:</a:t>
            </a:r>
            <a:endParaRPr lang="en-US" sz="2800" dirty="0">
              <a:latin typeface="+mj-lt"/>
            </a:endParaRPr>
          </a:p>
          <a:p>
            <a:pPr lvl="0" hangingPunct="0"/>
            <a:r>
              <a:rPr lang="en-CA" sz="2800" dirty="0">
                <a:solidFill>
                  <a:srgbClr val="0070C0"/>
                </a:solidFill>
                <a:latin typeface="+mj-lt"/>
              </a:rPr>
              <a:t>Stop blind tools additions to JEM (</a:t>
            </a:r>
            <a:r>
              <a:rPr lang="en-CA" sz="2800" u="sng" dirty="0">
                <a:solidFill>
                  <a:srgbClr val="0070C0"/>
                </a:solidFill>
                <a:latin typeface="+mj-lt"/>
              </a:rPr>
              <a:t>please</a:t>
            </a:r>
            <a:r>
              <a:rPr lang="en-CA" sz="2800" dirty="0">
                <a:solidFill>
                  <a:srgbClr val="0070C0"/>
                </a:solidFill>
                <a:latin typeface="+mj-lt"/>
              </a:rPr>
              <a:t>!);</a:t>
            </a:r>
            <a:endParaRPr lang="en-US" sz="2800" dirty="0">
              <a:solidFill>
                <a:srgbClr val="0070C0"/>
              </a:solidFill>
              <a:latin typeface="+mj-lt"/>
            </a:endParaRPr>
          </a:p>
          <a:p>
            <a:pPr lvl="0" hangingPunct="0"/>
            <a:r>
              <a:rPr lang="en-US" sz="2800" dirty="0">
                <a:latin typeface="+mj-lt"/>
              </a:rPr>
              <a:t>Establish exploration experiments (EEs):</a:t>
            </a:r>
          </a:p>
          <a:p>
            <a:pPr lvl="1" hangingPunct="0"/>
            <a:r>
              <a:rPr lang="en-US" sz="2400" dirty="0">
                <a:latin typeface="+mj-lt"/>
              </a:rPr>
              <a:t>Group tools by categories ;</a:t>
            </a:r>
          </a:p>
          <a:p>
            <a:pPr lvl="1" hangingPunct="0"/>
            <a:r>
              <a:rPr lang="en-US" sz="2400" dirty="0">
                <a:latin typeface="+mj-lt"/>
              </a:rPr>
              <a:t>Proposal should be studied in EE for at least 1 meeting circle before JEM modification;</a:t>
            </a:r>
          </a:p>
          <a:p>
            <a:pPr lvl="1" hangingPunct="0"/>
            <a:r>
              <a:rPr lang="en-US" sz="2400" dirty="0">
                <a:latin typeface="+mj-lt"/>
              </a:rPr>
              <a:t>List-up all alternatives (including tools in HM-KTA blindly modified in JEM);</a:t>
            </a:r>
          </a:p>
          <a:p>
            <a:pPr lvl="1" hangingPunct="0"/>
            <a:r>
              <a:rPr lang="en-US" sz="2400" dirty="0">
                <a:latin typeface="+mj-lt"/>
              </a:rPr>
              <a:t>Hidden modification should be tested separately;</a:t>
            </a:r>
          </a:p>
          <a:p>
            <a:pPr lvl="1" hangingPunct="0"/>
            <a:r>
              <a:rPr lang="en-US" sz="2400" dirty="0">
                <a:latin typeface="+mj-lt"/>
              </a:rPr>
              <a:t>Identify tools with duplicated functionality and overlapping performance in EEs;</a:t>
            </a:r>
          </a:p>
          <a:p>
            <a:pPr lvl="0" hangingPunct="0"/>
            <a:r>
              <a:rPr lang="en-US" sz="2800" dirty="0">
                <a:latin typeface="+mj-lt"/>
              </a:rPr>
              <a:t>Simplifications (run time, memory usage) are desired;</a:t>
            </a:r>
          </a:p>
          <a:p>
            <a:pPr lvl="0" hangingPunct="0"/>
            <a:r>
              <a:rPr lang="en-US" sz="2800" dirty="0">
                <a:latin typeface="+mj-lt"/>
              </a:rPr>
              <a:t>JEM tool description need to be updated based on knowledge about the tools we have learnt;</a:t>
            </a:r>
          </a:p>
          <a:p>
            <a:pPr lvl="0" hangingPunct="0"/>
            <a:r>
              <a:rPr lang="en-US" sz="2800" dirty="0">
                <a:latin typeface="+mj-lt"/>
              </a:rPr>
              <a:t>Repeat tool-On and tool-OFF tests for new test sequences (after test set will be modified).</a:t>
            </a: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8371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07504" y="1135770"/>
          <a:ext cx="8856982" cy="5461582"/>
        </p:xfrm>
        <a:graphic>
          <a:graphicData uri="http://schemas.openxmlformats.org/drawingml/2006/table">
            <a:tbl>
              <a:tblPr/>
              <a:tblGrid>
                <a:gridCol w="391617"/>
                <a:gridCol w="3891843"/>
                <a:gridCol w="405602"/>
                <a:gridCol w="475536"/>
                <a:gridCol w="419589"/>
                <a:gridCol w="419589"/>
                <a:gridCol w="419589"/>
                <a:gridCol w="447562"/>
                <a:gridCol w="517495"/>
                <a:gridCol w="489520"/>
                <a:gridCol w="489520"/>
                <a:gridCol w="489520"/>
              </a:tblGrid>
              <a:tr h="21902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tool name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  <a:r>
                        <a:rPr lang="en-US" sz="12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LDB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  <a:r>
                        <a:rPr lang="en-US" sz="12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LDP</a:t>
                      </a:r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#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Y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U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V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Enc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Dec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Y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U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V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Enc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</a:tr>
              <a:tr h="1781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Larger Coding Tree Block and Larger Transform Unit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-4,6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-5,5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-6,2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-7,0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Quadtree plus binary tree (QTBT) block structure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-12,5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-13,9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151%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-14,2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-15,5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140%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Intra mode coding with 67 intra prediction modes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Four-tap intra interpolation filter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26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Boundary prediction filters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Cross component prediction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-4,0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-4,3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-4,9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-4,8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26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Position dependent intra prediction combination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Adaptive reference sample smoothing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Sub-PU based motion vector prediction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Adaptive motion vector resolution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-0,9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Overlapped block motion compensation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105%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-5,2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-4,9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Local illumination compensation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Affine motion compensation prediction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-1,2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Pattern matched motion vector derivation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146%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249%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-1,5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121%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155%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Bi-directional optical flow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Adaptive multiple Core transform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120%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Secondary transforms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120%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Signal dependent transform (SDT)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593%</a:t>
                      </a: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1907%</a:t>
                      </a: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-5,8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-5,7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714%</a:t>
                      </a: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2640%</a:t>
                      </a: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</a:tr>
              <a:tr h="1437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Adaptive loop filter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122%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Context model selection for transform coefficient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97%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98%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Multi-hypothesis probability estimation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97%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98%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Initialization for context models 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8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</a:tr>
              <a:tr h="143749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"hypothetical gain" (if all tools are purely additive)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-17,4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-22,8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-25,6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1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1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-23,8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-28,7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-27,9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49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JEM1.0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-16,7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-21,7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-22,3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410%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474%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-19,9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-24,1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-24,3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361%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274%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</a:rPr>
                        <a:t>Efficiency factor</a:t>
                      </a:r>
                      <a:endParaRPr lang="en-US" sz="1200" b="0" i="1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 smtClean="0">
                          <a:solidFill>
                            <a:srgbClr val="7F7F7F"/>
                          </a:solidFill>
                          <a:latin typeface="Calibri"/>
                        </a:rPr>
                        <a:t>0,96</a:t>
                      </a:r>
                      <a:endParaRPr lang="en-US" sz="1200" b="0" i="1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 smtClean="0">
                          <a:solidFill>
                            <a:srgbClr val="7F7F7F"/>
                          </a:solidFill>
                          <a:latin typeface="Calibri"/>
                        </a:rPr>
                        <a:t>0,84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en-US" sz="2900" dirty="0" smtClean="0">
                <a:solidFill>
                  <a:srgbClr val="0070C0"/>
                </a:solidFill>
              </a:rPr>
              <a:t>JEM1.0  tool-ON performance (2/2)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900" dirty="0" smtClean="0">
                <a:solidFill>
                  <a:srgbClr val="0070C0"/>
                </a:solidFill>
              </a:rPr>
              <a:t>General comments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251520" y="1340768"/>
            <a:ext cx="8568952" cy="496855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u="sng" dirty="0" smtClean="0">
                <a:latin typeface="Cambria Math" pitchFamily="18" charset="0"/>
                <a:ea typeface="Cambria Math" pitchFamily="18" charset="0"/>
              </a:rPr>
              <a:t>Problems identified: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Tools are added to JEM w/o cross-check and study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Some tools include modification non-related to the proposed tool directly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(independent tools de-facto)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Proposals include very broad description of algorithm (important details were hidden and so not reflected in JEM tool description document)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There is some overlap between tools; efficiency coefficient: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AI: 82%, RA:78%; LD:96%; LDP:84%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Additional memory for parameters storage is huge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Additional precision in transform and interpolation filter coefficients is questionable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>
                <a:solidFill>
                  <a:srgbClr val="0070C0"/>
                </a:solidFill>
              </a:rPr>
              <a:t>Larger Coding Tree Block and Larger Transform Unit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8229600" cy="5141168"/>
          </a:xfrm>
        </p:spPr>
        <p:txBody>
          <a:bodyPr>
            <a:normAutofit fontScale="85000" lnSpcReduction="20000"/>
          </a:bodyPr>
          <a:lstStyle/>
          <a:p>
            <a:r>
              <a:rPr lang="en-US" u="sng" dirty="0" smtClean="0">
                <a:latin typeface="Cambria Math" pitchFamily="18" charset="0"/>
                <a:ea typeface="Cambria Math" pitchFamily="18" charset="0"/>
              </a:rPr>
              <a:t>Key features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: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CTU size 64x64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256x256 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but 128x128 for class D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Fast encoder decision for depth: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Do not change all variants (256x256 … 8x8) but only depth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1 compared to neighbours.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TU 64x46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Transform coefficients precision +2 bits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Zero-out high-frequency coefficients (only 32x32 are encoded)</a:t>
            </a:r>
          </a:p>
          <a:p>
            <a:r>
              <a:rPr lang="en-CA" u="sng" dirty="0" smtClean="0">
                <a:latin typeface="Cambria Math" pitchFamily="18" charset="0"/>
                <a:ea typeface="Cambria Math" pitchFamily="18" charset="0"/>
                <a:sym typeface="Symbol"/>
              </a:rPr>
              <a:t>Observations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: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Hit-ratio of CUs 256x256 and 128x128</a:t>
            </a:r>
          </a:p>
          <a:p>
            <a:pPr lvl="1">
              <a:buNone/>
            </a:pP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are negligible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Portion of samples processed by SAO </a:t>
            </a:r>
          </a:p>
          <a:p>
            <a:pPr lvl="1">
              <a:buNone/>
            </a:pP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increases drastically  </a:t>
            </a:r>
            <a:r>
              <a:rPr lang="en-CA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  <a:sym typeface="Symbol"/>
              </a:rPr>
              <a:t>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 (especially for Chroma </a:t>
            </a:r>
          </a:p>
          <a:p>
            <a:pPr lvl="1">
              <a:buNone/>
            </a:pP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explains Chroma gain)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Additional </a:t>
            </a:r>
            <a:r>
              <a:rPr lang="en-CA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sym typeface="Symbol"/>
              </a:rPr>
              <a:t>2 bits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precision of 64x64 transform</a:t>
            </a:r>
          </a:p>
          <a:p>
            <a:pPr lvl="1">
              <a:buNone/>
            </a:pP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 provides &lt;0,1%</a:t>
            </a:r>
          </a:p>
        </p:txBody>
      </p:sp>
      <p:pic>
        <p:nvPicPr>
          <p:cNvPr id="21506" name="차트 15"/>
          <p:cNvPicPr>
            <a:picLocks noChangeArrowheads="1"/>
          </p:cNvPicPr>
          <p:nvPr/>
        </p:nvPicPr>
        <p:blipFill>
          <a:blip r:embed="rId2" cstate="print"/>
          <a:srcRect b="-18"/>
          <a:stretch>
            <a:fillRect/>
          </a:stretch>
        </p:blipFill>
        <p:spPr bwMode="auto">
          <a:xfrm>
            <a:off x="5940152" y="4365104"/>
            <a:ext cx="30194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직사각형 4"/>
          <p:cNvSpPr/>
          <p:nvPr/>
        </p:nvSpPr>
        <p:spPr>
          <a:xfrm>
            <a:off x="5940152" y="6021288"/>
            <a:ext cx="302433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i="1" dirty="0"/>
              <a:t>Traffic  </a:t>
            </a:r>
            <a:r>
              <a:rPr lang="en-US" sz="1100" i="1" dirty="0" err="1"/>
              <a:t>PeopleOnStreet</a:t>
            </a:r>
            <a:r>
              <a:rPr lang="en-US" sz="1100" i="1" dirty="0"/>
              <a:t>   </a:t>
            </a:r>
            <a:r>
              <a:rPr lang="en-US" sz="1100" i="1" dirty="0" err="1"/>
              <a:t>Nebuta</a:t>
            </a:r>
            <a:r>
              <a:rPr lang="en-US" sz="1100" i="1" dirty="0"/>
              <a:t>   </a:t>
            </a:r>
            <a:r>
              <a:rPr lang="en-US" sz="1100" i="1" dirty="0" err="1"/>
              <a:t>SteamLocomotive</a:t>
            </a:r>
            <a:endParaRPr lang="en-US" sz="1100" dirty="0"/>
          </a:p>
        </p:txBody>
      </p:sp>
      <p:sp>
        <p:nvSpPr>
          <p:cNvPr id="6" name="직사각형 5"/>
          <p:cNvSpPr/>
          <p:nvPr/>
        </p:nvSpPr>
        <p:spPr>
          <a:xfrm>
            <a:off x="5940152" y="4077072"/>
            <a:ext cx="30243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/>
              <a:t>CU sizes distribution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내용 개체 틀 2"/>
          <p:cNvSpPr txBox="1">
            <a:spLocks/>
          </p:cNvSpPr>
          <p:nvPr/>
        </p:nvSpPr>
        <p:spPr>
          <a:xfrm>
            <a:off x="539552" y="116632"/>
            <a:ext cx="1691680" cy="6926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LARGE_CTU             1 </a:t>
            </a:r>
          </a:p>
          <a:p>
            <a:pPr lvl="0" indent="-342900"/>
            <a:r>
              <a:rPr lang="en-US" sz="1200" dirty="0" err="1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MaxCUWidth</a:t>
            </a:r>
            <a:r>
              <a:rPr lang="en-US" sz="1200" dirty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   : 256</a:t>
            </a:r>
          </a:p>
          <a:p>
            <a:pPr lvl="0" indent="-342900"/>
            <a:r>
              <a:rPr lang="en-US" sz="1200" dirty="0" err="1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MaxPartitionDepth</a:t>
            </a:r>
            <a:r>
              <a:rPr lang="en-US" sz="1200" dirty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: </a:t>
            </a:r>
            <a:r>
              <a:rPr lang="en-US" sz="12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6</a:t>
            </a:r>
            <a:endParaRPr lang="en-US" sz="1200" i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2555776" y="116632"/>
            <a:ext cx="4320480" cy="6926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buNone/>
            </a:pPr>
            <a:r>
              <a:rPr lang="en-US" sz="1200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T64                                                  1                               1                                  </a:t>
            </a:r>
          </a:p>
          <a:p>
            <a:pPr>
              <a:buNone/>
            </a:pPr>
            <a:r>
              <a:rPr lang="en-US" sz="1200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TRANS_PREC                                2                               0</a:t>
            </a:r>
          </a:p>
          <a:p>
            <a:pPr>
              <a:buNone/>
            </a:pPr>
            <a:r>
              <a:rPr lang="en-US" sz="12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QuadtreeTULog2MaxSize:       6                               6 </a:t>
            </a:r>
            <a:endParaRPr lang="en-US" sz="12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5" name="내용 개체 틀 2"/>
          <p:cNvSpPr txBox="1">
            <a:spLocks/>
          </p:cNvSpPr>
          <p:nvPr/>
        </p:nvSpPr>
        <p:spPr>
          <a:xfrm>
            <a:off x="6983760" y="116632"/>
            <a:ext cx="2160240" cy="6926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buNone/>
            </a:pPr>
            <a:r>
              <a:rPr lang="en-US" sz="1200" dirty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LARGE_CTU             </a:t>
            </a:r>
            <a:r>
              <a:rPr lang="en-US" sz="1200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1</a:t>
            </a:r>
          </a:p>
          <a:p>
            <a:pPr>
              <a:buNone/>
            </a:pPr>
            <a:r>
              <a:rPr lang="en-US" sz="1200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T64                             1                                  </a:t>
            </a:r>
          </a:p>
          <a:p>
            <a:pPr>
              <a:buNone/>
            </a:pPr>
            <a:r>
              <a:rPr lang="en-US" sz="1200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TRANS_PREC           </a:t>
            </a:r>
            <a:r>
              <a:rPr lang="en-US" sz="1200" dirty="0" smtClean="0">
                <a:solidFill>
                  <a:srgbClr val="00B050"/>
                </a:solidFill>
              </a:rPr>
              <a:t>2</a:t>
            </a:r>
          </a:p>
          <a:p>
            <a:pPr>
              <a:buNone/>
            </a:pPr>
            <a:endParaRPr lang="en-US" sz="12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51520" y="836712"/>
          <a:ext cx="8568958" cy="5725952"/>
        </p:xfrm>
        <a:graphic>
          <a:graphicData uri="http://schemas.openxmlformats.org/drawingml/2006/table">
            <a:tbl>
              <a:tblPr/>
              <a:tblGrid>
                <a:gridCol w="773854"/>
                <a:gridCol w="625037"/>
                <a:gridCol w="625037"/>
                <a:gridCol w="625037"/>
                <a:gridCol w="98220"/>
                <a:gridCol w="625037"/>
                <a:gridCol w="625037"/>
                <a:gridCol w="625037"/>
                <a:gridCol w="98220"/>
                <a:gridCol w="625037"/>
                <a:gridCol w="625037"/>
                <a:gridCol w="625037"/>
                <a:gridCol w="98220"/>
                <a:gridCol w="625037"/>
                <a:gridCol w="625037"/>
                <a:gridCol w="625037"/>
              </a:tblGrid>
              <a:tr h="9457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89%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99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99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99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99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99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87%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99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900" dirty="0" err="1" smtClean="0">
                <a:solidFill>
                  <a:srgbClr val="0070C0"/>
                </a:solidFill>
              </a:rPr>
              <a:t>Quadtree</a:t>
            </a:r>
            <a:r>
              <a:rPr lang="en-CA" sz="2900" dirty="0" smtClean="0">
                <a:solidFill>
                  <a:srgbClr val="0070C0"/>
                </a:solidFill>
              </a:rPr>
              <a:t> plus binary tree (QTBT) block structure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466728" cy="4525963"/>
          </a:xfrm>
        </p:spPr>
        <p:txBody>
          <a:bodyPr/>
          <a:lstStyle/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Data provided by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MediaTek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lvl="1"/>
            <a:r>
              <a:rPr lang="en-US" altLang="ko-KR" dirty="0" smtClean="0">
                <a:latin typeface="Cambria Math" pitchFamily="18" charset="0"/>
                <a:ea typeface="Cambria Math" pitchFamily="18" charset="0"/>
              </a:rPr>
              <a:t>QTBT provides similar</a:t>
            </a:r>
            <a:r>
              <a:rPr lang="ko-KR" alt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ko-KR" dirty="0" smtClean="0">
                <a:latin typeface="Cambria Math" pitchFamily="18" charset="0"/>
                <a:ea typeface="Cambria Math" pitchFamily="18" charset="0"/>
              </a:rPr>
              <a:t>gain in presence of some JEM tools (based on our cross-check)</a:t>
            </a:r>
          </a:p>
          <a:p>
            <a:pPr lvl="1">
              <a:buNone/>
            </a:pPr>
            <a:endParaRPr lang="en-US" dirty="0" smtClean="0"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4427984" y="1196752"/>
          <a:ext cx="4176465" cy="5250915"/>
        </p:xfrm>
        <a:graphic>
          <a:graphicData uri="http://schemas.openxmlformats.org/drawingml/2006/table">
            <a:tbl>
              <a:tblPr/>
              <a:tblGrid>
                <a:gridCol w="1107421"/>
                <a:gridCol w="719149"/>
                <a:gridCol w="719149"/>
                <a:gridCol w="719149"/>
                <a:gridCol w="486185"/>
                <a:gridCol w="425412"/>
              </a:tblGrid>
              <a:tr h="16416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Main10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EncT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DecT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-4,08%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-10,94%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-12,67%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472%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-4,34%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-9,71%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-11,20%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511%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-3,58%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-8,53%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-9,68%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573%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-2,87%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-7,08%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-8,55%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578%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-6,20%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-13,17%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-16,05%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494%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-4,61%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-9,05%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-9,39%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515%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 (Ref)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-4,20%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-9,60%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-11,05%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523%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16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 10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-7,70%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-12,96%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-15,01%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166%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-6,33%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-11,82%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-13,38%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155%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-5,48%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-10,61%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-11,91%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167%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-4,35%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-8,77%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-9,88%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158%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-5,57%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-12,10%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-13,28%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131%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 (Ref)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-5,91%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-11,28%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-12,72%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155%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16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Main10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-6,58%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-12,29%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-13,92%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167%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-6,18%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-10,73%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-12,62%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168%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-4,75%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-7,28%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-7,79%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169%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-8,48%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-19,05%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-21,14%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124%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-6,22%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-14,72%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-15,73%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123%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 (Ref)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-6,35%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-12,48%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-13,88%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151%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Main10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-7,35%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-15,12%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-16,22%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152%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107%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-6,37%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-12,29%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-13,64%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154%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109%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-4,83%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-8,63%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-8,98%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153%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117%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-9,39%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-21,96%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-23,91%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115%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-6,07%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-14,86%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-16,49%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121%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 (Ref)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-6,70%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-14,23%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-15,46%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140%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107%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900" dirty="0" smtClean="0">
                <a:solidFill>
                  <a:srgbClr val="0070C0"/>
                </a:solidFill>
              </a:rPr>
              <a:t>Intra prediction improvement (1/4)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29600" cy="478112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2.3.1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Intra mode coding with 67 intra prediction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modes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Intra prediction directions: 33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65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3 MPM  6 MPM</a:t>
            </a:r>
          </a:p>
          <a:p>
            <a:pPr lvl="1"/>
            <a:r>
              <a:rPr lang="en-US" u="sng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Observation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: highest gain for Basketball (strong directions) and class E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CA" u="sng" dirty="0">
                <a:latin typeface="Cambria Math" pitchFamily="18" charset="0"/>
                <a:ea typeface="Cambria Math" pitchFamily="18" charset="0"/>
              </a:rPr>
              <a:t>2.3.2.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Four-tap intra interpolation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filter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Intra interpolation filter 2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4 taps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“</a:t>
            </a:r>
            <a:r>
              <a:rPr lang="en-US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sharpening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” filter for 4x4 and 8x8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“</a:t>
            </a:r>
            <a:r>
              <a:rPr lang="en-US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smooth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”  filter for large block</a:t>
            </a:r>
          </a:p>
          <a:p>
            <a:pPr lvl="1"/>
            <a:r>
              <a:rPr lang="en-US" u="sng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Observation: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classes C,D,E gain </a:t>
            </a:r>
          </a:p>
          <a:p>
            <a:pPr lvl="1">
              <a:buNone/>
            </a:pPr>
            <a:r>
              <a:rPr lang="en-US" b="1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twice higher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than classes A,B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CA" u="sng" dirty="0">
                <a:latin typeface="Cambria Math" pitchFamily="18" charset="0"/>
                <a:ea typeface="Cambria Math" pitchFamily="18" charset="0"/>
              </a:rPr>
              <a:t>2.3.3.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Boundary prediction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filters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Filtering with boundary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Only Luma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Filters are different from boundary filtering in HEVC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1 line (HEVC –like) or 4 lines are filtered </a:t>
            </a:r>
            <a:r>
              <a:rPr lang="en-US" dirty="0">
                <a:latin typeface="Cambria Math" pitchFamily="18" charset="0"/>
                <a:ea typeface="Cambria Math" pitchFamily="18" charset="0"/>
                <a:sym typeface="Wingdings" pitchFamily="2" charset="2"/>
              </a:rPr>
              <a:t>(BOUNDARY_FILTER_MULTI_LINE =0/1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)</a:t>
            </a:r>
          </a:p>
          <a:p>
            <a:pPr lvl="1"/>
            <a:r>
              <a:rPr lang="en-US" u="sng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Observation: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drop for  class F; 4 lines filtering </a:t>
            </a:r>
            <a:r>
              <a:rPr lang="en-US" b="1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doubles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 the gain (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vs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 1 line)</a:t>
            </a:r>
            <a:endParaRPr lang="en-CA" u="sng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996952"/>
            <a:ext cx="252028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원본">
  <a:themeElements>
    <a:clrScheme name="원본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원본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원본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4876</TotalTime>
  <Words>12918</Words>
  <Application>Microsoft Office PowerPoint</Application>
  <PresentationFormat>화면 슬라이드 쇼(4:3)</PresentationFormat>
  <Paragraphs>5084</Paragraphs>
  <Slides>35</Slides>
  <Notes>3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35</vt:i4>
      </vt:variant>
    </vt:vector>
  </HeadingPairs>
  <TitlesOfParts>
    <vt:vector size="38" baseType="lpstr">
      <vt:lpstr>원본</vt:lpstr>
      <vt:lpstr>Equation</vt:lpstr>
      <vt:lpstr>수식</vt:lpstr>
      <vt:lpstr>JVET-B0022: Performance of JEM1.0 tools analysis by Samsung</vt:lpstr>
      <vt:lpstr>List of JEM tools</vt:lpstr>
      <vt:lpstr>JEM1.0  tool-ON performance (1/2)</vt:lpstr>
      <vt:lpstr>JEM1.0  tool-ON performance (2/2)</vt:lpstr>
      <vt:lpstr>General comments</vt:lpstr>
      <vt:lpstr>Larger Coding Tree Block and Larger Transform Unit</vt:lpstr>
      <vt:lpstr>슬라이드 7</vt:lpstr>
      <vt:lpstr>Quadtree plus binary tree (QTBT) block structure</vt:lpstr>
      <vt:lpstr>Intra prediction improvement (1/4)</vt:lpstr>
      <vt:lpstr>슬라이드 10</vt:lpstr>
      <vt:lpstr>Intra prediction improvement (2/4)</vt:lpstr>
      <vt:lpstr>슬라이드 12</vt:lpstr>
      <vt:lpstr>Intra prediction improvement (3/4)</vt:lpstr>
      <vt:lpstr>Position dependent intra prediction combination (PDPC)</vt:lpstr>
      <vt:lpstr>슬라이드 15</vt:lpstr>
      <vt:lpstr>Intra prediction improvement (4/4)</vt:lpstr>
      <vt:lpstr>슬라이드 17</vt:lpstr>
      <vt:lpstr>Inter prediction improvement (1/5)</vt:lpstr>
      <vt:lpstr>슬라이드 19</vt:lpstr>
      <vt:lpstr>Inter prediction improvement (2/5)</vt:lpstr>
      <vt:lpstr>슬라이드 21</vt:lpstr>
      <vt:lpstr>Inter prediction improvement (3/5)</vt:lpstr>
      <vt:lpstr>Affine motion</vt:lpstr>
      <vt:lpstr>Inter prediction improvement (4/5)</vt:lpstr>
      <vt:lpstr>Pattern matched motion vector derivation  and additional MV precision</vt:lpstr>
      <vt:lpstr>Inter prediction improvement (5/5)</vt:lpstr>
      <vt:lpstr>2.5. Transform improvement (1/3)</vt:lpstr>
      <vt:lpstr>2.5. Transform improvement (2/3)</vt:lpstr>
      <vt:lpstr>ROT and NSST</vt:lpstr>
      <vt:lpstr>2.5. Transform improvement (3/3)</vt:lpstr>
      <vt:lpstr>2.6. Adaptive loop filter</vt:lpstr>
      <vt:lpstr>슬라이드 32</vt:lpstr>
      <vt:lpstr>Context adaptive binary arithmetic coding (CABAC)</vt:lpstr>
      <vt:lpstr>슬라이드 34</vt:lpstr>
      <vt:lpstr>Conclusion</vt:lpstr>
    </vt:vector>
  </TitlesOfParts>
  <Company>Samsung Electronics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JVET-B0022: Performance of JEM1.0 tools analysis by Samsung</dc:title>
  <dc:creator>sec</dc:creator>
  <cp:lastModifiedBy>sec</cp:lastModifiedBy>
  <cp:revision>456</cp:revision>
  <dcterms:created xsi:type="dcterms:W3CDTF">2016-02-02T09:09:43Z</dcterms:created>
  <dcterms:modified xsi:type="dcterms:W3CDTF">2016-02-17T10:57:47Z</dcterms:modified>
</cp:coreProperties>
</file>