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57" r:id="rId4"/>
    <p:sldId id="259" r:id="rId5"/>
    <p:sldId id="264" r:id="rId6"/>
    <p:sldId id="258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570"/>
    <p:restoredTop sz="94697"/>
  </p:normalViewPr>
  <p:slideViewPr>
    <p:cSldViewPr snapToGrid="0" snapToObjects="1">
      <p:cViewPr>
        <p:scale>
          <a:sx n="76" d="100"/>
          <a:sy n="76" d="100"/>
        </p:scale>
        <p:origin x="75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51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2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5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60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0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5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6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119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53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4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42319-01CC-CA4A-8DE0-EB264FDE7145}" type="datetimeFigureOut">
              <a:rPr lang="en-US" smtClean="0"/>
              <a:t>10/18/16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CBA9-D2D9-1B48-BC31-26BDEC249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16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phenix.int-evry.fr/jct/doc_end_user/current_document.php?id=10580" TargetMode="External"/><Relationship Id="rId3" Type="http://schemas.openxmlformats.org/officeDocument/2006/relationships/hyperlink" Target="http://phenix.int-evry.fr/mpeg/doc_end_user/current_document.php?id=56032&amp;id_meeting=16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Essential Omni-directional/360° video indication for AVC, HEVC elementary bitstreams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6451"/>
            <a:ext cx="9144000" cy="1655762"/>
          </a:xfrm>
        </p:spPr>
        <p:txBody>
          <a:bodyPr/>
          <a:lstStyle/>
          <a:p>
            <a:r>
              <a:rPr lang="en-US" dirty="0" smtClean="0"/>
              <a:t>JCTVC-</a:t>
            </a:r>
            <a:r>
              <a:rPr lang="en-US" dirty="0" smtClean="0">
                <a:hlinkClick r:id="rId2"/>
              </a:rPr>
              <a:t>Y0023</a:t>
            </a:r>
            <a:r>
              <a:rPr lang="en-US" dirty="0" smtClean="0"/>
              <a:t> / MPEG </a:t>
            </a:r>
            <a:r>
              <a:rPr lang="cs-CZ" dirty="0">
                <a:hlinkClick r:id="rId3"/>
              </a:rPr>
              <a:t>m38965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1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use of Omni/360 video in AVC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oversight:  Unlike 3D/stereo-vision, currently no means to indicate that the coded video stream is intended for </a:t>
            </a:r>
            <a:r>
              <a:rPr lang="en-US" dirty="0" err="1" smtClean="0"/>
              <a:t>omni</a:t>
            </a:r>
            <a:r>
              <a:rPr lang="en-US" dirty="0" smtClean="0"/>
              <a:t>/360 presentation</a:t>
            </a:r>
          </a:p>
          <a:p>
            <a:r>
              <a:rPr lang="en-US" dirty="0" smtClean="0"/>
              <a:t>Current </a:t>
            </a:r>
            <a:r>
              <a:rPr lang="en-US" dirty="0" err="1" smtClean="0"/>
              <a:t>omni</a:t>
            </a:r>
            <a:r>
              <a:rPr lang="en-US" dirty="0" smtClean="0"/>
              <a:t>/360 video applications apply AVC to code equi-rectangular (ERP) and cubic (CMP) video. </a:t>
            </a:r>
          </a:p>
          <a:p>
            <a:r>
              <a:rPr lang="en-US" dirty="0" smtClean="0"/>
              <a:t>Most products assume ERP. </a:t>
            </a:r>
          </a:p>
          <a:p>
            <a:r>
              <a:rPr lang="en-US" dirty="0" smtClean="0"/>
              <a:t>No metadata required for ERP in current applications other than what is already provided in sequence, VUI, and </a:t>
            </a:r>
            <a:r>
              <a:rPr lang="en-US" dirty="0" err="1" smtClean="0"/>
              <a:t>user_data</a:t>
            </a:r>
            <a:r>
              <a:rPr lang="en-US" dirty="0" smtClean="0"/>
              <a:t> bar data.</a:t>
            </a:r>
          </a:p>
          <a:p>
            <a:r>
              <a:rPr lang="en-US" dirty="0" smtClean="0"/>
              <a:t>Demonstrations of </a:t>
            </a:r>
            <a:r>
              <a:rPr lang="en-US" dirty="0" err="1" smtClean="0"/>
              <a:t>omni</a:t>
            </a:r>
            <a:r>
              <a:rPr lang="en-US" dirty="0" smtClean="0"/>
              <a:t>/360 HEVC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7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42889"/>
            <a:ext cx="12058649" cy="1690688"/>
          </a:xfrm>
        </p:spPr>
        <p:txBody>
          <a:bodyPr>
            <a:normAutofit fontScale="90000"/>
          </a:bodyPr>
          <a:lstStyle/>
          <a:p>
            <a:r>
              <a:rPr lang="en-US" smtClean="0"/>
              <a:t>Example current </a:t>
            </a:r>
            <a:r>
              <a:rPr lang="en-US" dirty="0" smtClean="0"/>
              <a:t>devices that understand equi-rectangular projection (ERP) for 360-degree video playback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7971680"/>
              </p:ext>
            </p:extLst>
          </p:nvPr>
        </p:nvGraphicFramePr>
        <p:xfrm>
          <a:off x="1023937" y="2397125"/>
          <a:ext cx="9877425" cy="3597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1033"/>
                <a:gridCol w="1816425"/>
                <a:gridCol w="619996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Platform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Since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How to engage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35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Sony </a:t>
                      </a:r>
                      <a:r>
                        <a:rPr lang="en-US" sz="2400" dirty="0" err="1" smtClean="0"/>
                        <a:t>Playstation</a:t>
                      </a:r>
                      <a:r>
                        <a:rPr lang="en-US" sz="2400" baseline="0" dirty="0" smtClean="0"/>
                        <a:t> 4 (PS4)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14</a:t>
                      </a:r>
                      <a:r>
                        <a:rPr lang="en-US" sz="2400" baseline="0" dirty="0" smtClean="0"/>
                        <a:t> Oct 2016 firmware update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User</a:t>
                      </a:r>
                      <a:r>
                        <a:rPr lang="en-US" sz="2400" baseline="0" dirty="0" smtClean="0"/>
                        <a:t> selects </a:t>
                      </a:r>
                      <a:r>
                        <a:rPr lang="en-US" sz="2400" dirty="0" smtClean="0"/>
                        <a:t>“VR mode” in Media Player.</a:t>
                      </a:r>
                      <a:r>
                        <a:rPr lang="en-US" sz="2400" baseline="0" dirty="0" smtClean="0"/>
                        <a:t> File formats supported for ERP: </a:t>
                      </a:r>
                      <a:r>
                        <a:rPr lang="en-US" sz="2400" dirty="0" smtClean="0"/>
                        <a:t>.</a:t>
                      </a:r>
                      <a:r>
                        <a:rPr lang="en-US" sz="2400" dirty="0" err="1" smtClean="0"/>
                        <a:t>mkv</a:t>
                      </a:r>
                      <a:r>
                        <a:rPr lang="en-US" sz="2400" dirty="0" smtClean="0"/>
                        <a:t>,</a:t>
                      </a:r>
                      <a:r>
                        <a:rPr lang="en-US" sz="2400" baseline="0" dirty="0" smtClean="0"/>
                        <a:t> .</a:t>
                      </a:r>
                      <a:r>
                        <a:rPr lang="en-US" sz="2400" baseline="0" dirty="0" err="1" smtClean="0"/>
                        <a:t>avi</a:t>
                      </a:r>
                      <a:r>
                        <a:rPr lang="en-US" sz="2400" baseline="0" dirty="0" smtClean="0"/>
                        <a:t>, .mp4, .m2ps, .m2ts, AVCHD, JPEG, BMP, PNG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GoPro player</a:t>
                      </a:r>
                    </a:p>
                    <a:p>
                      <a:r>
                        <a:rPr lang="en-US" sz="2400" dirty="0" smtClean="0"/>
                        <a:t>(JVET-D0177)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2016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Manual</a:t>
                      </a:r>
                      <a:r>
                        <a:rPr lang="en-US" sz="2400" baseline="0" dirty="0" smtClean="0"/>
                        <a:t> selection of VR type.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FaceBook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2016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Player under control of </a:t>
                      </a:r>
                      <a:r>
                        <a:rPr lang="en-US" sz="2400" dirty="0" err="1" smtClean="0"/>
                        <a:t>FaceBook</a:t>
                      </a:r>
                      <a:r>
                        <a:rPr lang="en-US" sz="2400" dirty="0" smtClean="0"/>
                        <a:t>.</a:t>
                      </a:r>
                      <a:r>
                        <a:rPr lang="en-US" sz="2400" baseline="0" dirty="0" smtClean="0"/>
                        <a:t> No metadata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YouTube</a:t>
                      </a:r>
                      <a:r>
                        <a:rPr lang="en-US" sz="2400" baseline="0" dirty="0" smtClean="0"/>
                        <a:t> VR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2015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Player under control of Google. </a:t>
                      </a:r>
                      <a:r>
                        <a:rPr lang="en-US" sz="2400" baseline="0" dirty="0" smtClean="0"/>
                        <a:t> No metadata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90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68275"/>
            <a:ext cx="10515600" cy="1325563"/>
          </a:xfrm>
        </p:spPr>
        <p:txBody>
          <a:bodyPr/>
          <a:lstStyle/>
          <a:p>
            <a:r>
              <a:rPr lang="en-US" dirty="0" smtClean="0"/>
              <a:t>Equi-rectangular projection (ERP)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6" y="968375"/>
            <a:ext cx="11320463" cy="5700711"/>
          </a:xfrm>
        </p:spPr>
        <p:txBody>
          <a:bodyPr>
            <a:normAutofit fontScale="85000" lnSpcReduction="20000"/>
          </a:bodyPr>
          <a:lstStyle/>
          <a:p>
            <a:r>
              <a:rPr lang="en-US" sz="2600" dirty="0" smtClean="0"/>
              <a:t>invented by </a:t>
            </a:r>
            <a:r>
              <a:rPr lang="en-US" sz="2600" dirty="0" err="1" smtClean="0"/>
              <a:t>Marinus</a:t>
            </a:r>
            <a:r>
              <a:rPr lang="en-US" sz="2600" dirty="0" smtClean="0"/>
              <a:t> of </a:t>
            </a:r>
            <a:r>
              <a:rPr lang="en-US" sz="2600" dirty="0" err="1" smtClean="0"/>
              <a:t>Tyre</a:t>
            </a:r>
            <a:r>
              <a:rPr lang="en-US" sz="2600" dirty="0" smtClean="0"/>
              <a:t> ~AD 100. (*)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600" dirty="0" smtClean="0"/>
              <a:t>(*):  document number unavailable due to Alexandria library fire in. Referred in [1]</a:t>
            </a:r>
          </a:p>
          <a:p>
            <a:pPr marL="0" indent="0">
              <a:buNone/>
            </a:pPr>
            <a:r>
              <a:rPr lang="en-US" sz="2600" dirty="0" smtClean="0"/>
              <a:t>-----------------------------------------------------------------</a:t>
            </a:r>
          </a:p>
          <a:p>
            <a:pPr marL="0" indent="0">
              <a:buNone/>
            </a:pPr>
            <a:r>
              <a:rPr lang="en-US" sz="2600" dirty="0" smtClean="0"/>
              <a:t>References</a:t>
            </a:r>
          </a:p>
          <a:p>
            <a:pPr marL="0" indent="0">
              <a:buNone/>
            </a:pPr>
            <a:r>
              <a:rPr lang="en-US" sz="2600" dirty="0" smtClean="0"/>
              <a:t>[1] </a:t>
            </a:r>
            <a:r>
              <a:rPr lang="en-US" sz="2600" dirty="0" err="1" smtClean="0"/>
              <a:t>Cladius</a:t>
            </a:r>
            <a:r>
              <a:rPr lang="en-US" sz="2600" dirty="0" smtClean="0"/>
              <a:t> </a:t>
            </a:r>
            <a:r>
              <a:rPr lang="en-US" sz="2600" dirty="0" err="1" smtClean="0"/>
              <a:t>Ptolmey</a:t>
            </a:r>
            <a:r>
              <a:rPr lang="en-US" sz="2600" dirty="0" smtClean="0"/>
              <a:t>, </a:t>
            </a:r>
            <a:r>
              <a:rPr lang="en-US" sz="2600" i="1" dirty="0" smtClean="0"/>
              <a:t>Geography</a:t>
            </a:r>
            <a:r>
              <a:rPr lang="en-US" sz="2600" dirty="0" smtClean="0"/>
              <a:t>, AD 150.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0733" y="1387213"/>
            <a:ext cx="7230533" cy="361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650066" y="765392"/>
            <a:ext cx="6832601" cy="6090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void 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cart_to_sph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(double x, double y, double z, S360_SPH_COORD  * 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){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lat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 = (float)RAD2DEG(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acos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(z));</a:t>
            </a:r>
          </a:p>
          <a:p>
            <a:pPr marL="0" indent="0">
              <a:buNone/>
            </a:pP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nl-NL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nl-NL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-&gt;lat &gt; 180) </a:t>
            </a:r>
            <a:r>
              <a:rPr lang="nl-NL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-&gt;lat = 180;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x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&lt; 0)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 180.0f -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float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)RAD2DEG(-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atan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y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/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x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));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else if (x == 0){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y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&lt; 0)</a:t>
            </a:r>
          </a:p>
          <a:p>
            <a:pPr marL="0" indent="0">
              <a:buNone/>
            </a:pP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			</a:t>
            </a:r>
            <a:r>
              <a:rPr lang="nl-NL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nl-NL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nl-NL" sz="1400" dirty="0" smtClean="0">
                <a:solidFill>
                  <a:srgbClr val="353535"/>
                </a:solidFill>
                <a:latin typeface="AppleSystemUIFont" charset="0"/>
              </a:rPr>
              <a:t> = 270;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	else if (y == 0)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	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z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&lt; 0 ? 270.0f : 90.0f);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	else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	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 90;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}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else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/*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x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&gt;0 */ {</a:t>
            </a:r>
          </a:p>
          <a:p>
            <a:pPr marL="0" indent="0">
              <a:buNone/>
            </a:pP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		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 = (float)RAD2DEG(</a:t>
            </a:r>
            <a:r>
              <a:rPr lang="en-US" sz="1400" dirty="0" err="1" smtClean="0">
                <a:solidFill>
                  <a:srgbClr val="353535"/>
                </a:solidFill>
                <a:latin typeface="AppleSystemUIFont" charset="0"/>
              </a:rPr>
              <a:t>atan</a:t>
            </a:r>
            <a:r>
              <a:rPr lang="en-US" sz="1400" dirty="0" smtClean="0">
                <a:solidFill>
                  <a:srgbClr val="353535"/>
                </a:solidFill>
                <a:latin typeface="AppleSystemUIFont" charset="0"/>
              </a:rPr>
              <a:t>(y / x));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&lt; 0)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+= 360;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}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== 0)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 0.01f;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	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if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(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== 360) 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coord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-&gt;</a:t>
            </a:r>
            <a:r>
              <a:rPr lang="mr-IN" sz="1400" dirty="0" err="1" smtClean="0">
                <a:solidFill>
                  <a:srgbClr val="353535"/>
                </a:solidFill>
                <a:latin typeface="AppleSystemUIFont" charset="0"/>
              </a:rPr>
              <a:t>lng</a:t>
            </a: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 = 359.99f;</a:t>
            </a:r>
          </a:p>
          <a:p>
            <a:pPr marL="0" indent="0">
              <a:buNone/>
            </a:pPr>
            <a:r>
              <a:rPr lang="mr-IN" sz="1400" dirty="0" smtClean="0">
                <a:solidFill>
                  <a:srgbClr val="353535"/>
                </a:solidFill>
                <a:latin typeface="AppleSystemUIFont" charset="0"/>
              </a:rPr>
              <a:t>}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380999" y="214677"/>
            <a:ext cx="70442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</a:t>
            </a:r>
            <a:r>
              <a:rPr lang="en-US" sz="1400" dirty="0" err="1"/>
              <a:t>github.com</a:t>
            </a:r>
            <a:r>
              <a:rPr lang="en-US" sz="1400" dirty="0"/>
              <a:t>/Samsung/360tools/blob/master/</a:t>
            </a:r>
            <a:r>
              <a:rPr lang="en-US" sz="1400" dirty="0" err="1"/>
              <a:t>src</a:t>
            </a:r>
            <a:r>
              <a:rPr lang="en-US" sz="1400" dirty="0"/>
              <a:t>/360tools.c</a:t>
            </a:r>
          </a:p>
        </p:txBody>
      </p:sp>
    </p:spTree>
    <p:extLst>
      <p:ext uri="{BB962C8B-B14F-4D97-AF65-F5344CB8AC3E}">
        <p14:creationId xmlns:p14="http://schemas.microsoft.com/office/powerpoint/2010/main" val="955755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solutions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Registered user data </a:t>
            </a:r>
          </a:p>
          <a:p>
            <a:endParaRPr lang="en-US" dirty="0" smtClean="0"/>
          </a:p>
          <a:p>
            <a:r>
              <a:rPr lang="en-US" dirty="0" smtClean="0"/>
              <a:t>new SEI, carry entries from CICP (Codec Independent Code Points)  / OMAF (Omni-Directional Application Format),</a:t>
            </a:r>
          </a:p>
          <a:p>
            <a:pPr lvl="1"/>
            <a:r>
              <a:rPr lang="en-US" dirty="0" smtClean="0"/>
              <a:t>Define entry now with basic ERP entry now to close open issue with existing applications.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Extend existing structure (VUI or SEI)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17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SEI syntax: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AVC, HEVC static indicator for 360 degree video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503114"/>
              </p:ext>
            </p:extLst>
          </p:nvPr>
        </p:nvGraphicFramePr>
        <p:xfrm>
          <a:off x="1468438" y="2854895"/>
          <a:ext cx="8678694" cy="1123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2365"/>
                <a:gridCol w="2456329"/>
              </a:tblGrid>
              <a:tr h="3918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dirty="0" err="1">
                          <a:effectLst/>
                        </a:rPr>
                        <a:t>vr_info</a:t>
                      </a:r>
                      <a:r>
                        <a:rPr lang="en-US" sz="2400" dirty="0">
                          <a:effectLst/>
                        </a:rPr>
                        <a:t> (</a:t>
                      </a:r>
                      <a:r>
                        <a:rPr lang="en-US" sz="2400" dirty="0" err="1">
                          <a:effectLst/>
                        </a:rPr>
                        <a:t>payloadSize</a:t>
                      </a:r>
                      <a:r>
                        <a:rPr lang="en-US" sz="2400" dirty="0">
                          <a:effectLst/>
                        </a:rPr>
                        <a:t>) {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Descriptor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dirty="0">
                          <a:effectLst/>
                        </a:rPr>
                        <a:t>		</a:t>
                      </a:r>
                      <a:r>
                        <a:rPr lang="en-US" sz="2400" dirty="0" err="1">
                          <a:effectLst/>
                        </a:rPr>
                        <a:t>vr_info_type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ue(v)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2400" dirty="0">
                          <a:effectLst/>
                        </a:rPr>
                        <a:t>}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25800" y="37496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5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SEI semantics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86030"/>
              </p:ext>
            </p:extLst>
          </p:nvPr>
        </p:nvGraphicFramePr>
        <p:xfrm>
          <a:off x="2398394" y="1552887"/>
          <a:ext cx="6374131" cy="1463040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966182"/>
                <a:gridCol w="4407949"/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 err="1">
                          <a:effectLst/>
                        </a:rPr>
                        <a:t>vr_info_type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effectLst/>
                        </a:rPr>
                        <a:t>Projection map format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effectLst/>
                        </a:rPr>
                        <a:t>0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effectLst/>
                        </a:rPr>
                        <a:t>undefined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effectLst/>
                        </a:rPr>
                        <a:t>Equi-rectangular: Legacy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effectLst/>
                        </a:rPr>
                        <a:t>2..255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effectLst/>
                        </a:rPr>
                        <a:t>Reserved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54763" y="3335584"/>
            <a:ext cx="1088247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This SEI message identifies the virtual reality projection mapping of the pictures of the CLVS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vr_info_type</a:t>
            </a:r>
            <a: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when not equal to 0, indicates the virtual reality projection mapping of the coded pictures of the CLVS</a:t>
            </a:r>
            <a:r>
              <a:rPr kumimoji="0" lang="en-US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NOTE: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The presence of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frame_packing_arrangement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 SEI and other indicators in the bitstream provide information for 3D (stereo view) presentation.</a:t>
            </a:r>
          </a:p>
        </p:txBody>
      </p:sp>
    </p:spTree>
    <p:extLst>
      <p:ext uri="{BB962C8B-B14F-4D97-AF65-F5344CB8AC3E}">
        <p14:creationId xmlns:p14="http://schemas.microsoft.com/office/powerpoint/2010/main" val="53275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0454" y="0"/>
            <a:ext cx="10515600" cy="1325563"/>
          </a:xfrm>
        </p:spPr>
        <p:txBody>
          <a:bodyPr/>
          <a:lstStyle/>
          <a:p>
            <a:r>
              <a:rPr lang="en-US" dirty="0" smtClean="0"/>
              <a:t>SEI semantics continued</a:t>
            </a:r>
            <a:r>
              <a:rPr lang="mr-IN" dirty="0" smtClean="0"/>
              <a:t>…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720394" y="1325563"/>
            <a:ext cx="8635720" cy="4327107"/>
            <a:chOff x="1899920" y="1740490"/>
            <a:chExt cx="8635720" cy="4327107"/>
          </a:xfrm>
        </p:grpSpPr>
        <p:grpSp>
          <p:nvGrpSpPr>
            <p:cNvPr id="9" name="Group 8"/>
            <p:cNvGrpSpPr/>
            <p:nvPr/>
          </p:nvGrpSpPr>
          <p:grpSpPr>
            <a:xfrm>
              <a:off x="1899920" y="1740490"/>
              <a:ext cx="7955279" cy="3745910"/>
              <a:chOff x="1899920" y="1740490"/>
              <a:chExt cx="7955279" cy="374591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1899920" y="1740490"/>
                <a:ext cx="7955279" cy="3745910"/>
                <a:chOff x="2281582" y="2683007"/>
                <a:chExt cx="7955279" cy="3745910"/>
              </a:xfrm>
            </p:grpSpPr>
            <p:sp>
              <p:nvSpPr>
                <p:cNvPr id="28" name="Rectangle 27"/>
                <p:cNvSpPr/>
                <p:nvPr/>
              </p:nvSpPr>
              <p:spPr>
                <a:xfrm>
                  <a:off x="2281582" y="2683007"/>
                  <a:ext cx="7955279" cy="3745910"/>
                </a:xfrm>
                <a:prstGeom prst="rect">
                  <a:avLst/>
                </a:prstGeom>
                <a:noFill/>
                <a:ln w="57150" cmpd="sng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2405628" y="2787687"/>
                  <a:ext cx="7721600" cy="3491664"/>
                </a:xfrm>
                <a:prstGeom prst="rect">
                  <a:avLst/>
                </a:prstGeom>
                <a:noFill/>
                <a:ln w="38100" cmpd="sng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TextBox 25"/>
              <p:cNvSpPr txBox="1"/>
              <p:nvPr/>
            </p:nvSpPr>
            <p:spPr>
              <a:xfrm>
                <a:off x="4026343" y="1874960"/>
                <a:ext cx="1655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 smtClean="0"/>
                  <a:t>croppedWidth</a:t>
                </a:r>
                <a:endParaRPr lang="en-US" i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 rot="5400000">
                <a:off x="1616739" y="3460210"/>
                <a:ext cx="17141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dirty="0"/>
                  <a:t>croppedHeight </a:t>
                </a:r>
                <a:endParaRPr lang="en-US" i="1" dirty="0">
                  <a:solidFill>
                    <a:srgbClr val="00B050"/>
                  </a:solidFill>
                </a:endParaRPr>
              </a:p>
            </p:txBody>
          </p:sp>
        </p:grpSp>
        <p:cxnSp>
          <p:nvCxnSpPr>
            <p:cNvPr id="10" name="Straight Arrow Connector 9"/>
            <p:cNvCxnSpPr/>
            <p:nvPr/>
          </p:nvCxnSpPr>
          <p:spPr>
            <a:xfrm flipH="1">
              <a:off x="2023966" y="2028039"/>
              <a:ext cx="2002377" cy="592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V="1">
              <a:off x="5775960" y="2059626"/>
              <a:ext cx="3969606" cy="403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2289153" y="3927527"/>
              <a:ext cx="0" cy="139086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2289155" y="1845170"/>
              <a:ext cx="1" cy="1367253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 flipV="1">
              <a:off x="1899920" y="5713748"/>
              <a:ext cx="3396673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6657108" y="5713748"/>
              <a:ext cx="3198091" cy="66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10031485" y="1740490"/>
              <a:ext cx="1" cy="136725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10010753" y="3971930"/>
              <a:ext cx="2" cy="151447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4540637" y="5698265"/>
              <a:ext cx="28921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mtClean="0">
                  <a:latin typeface="Times New Roman" charset="0"/>
                  <a:ea typeface="Malgun Gothic" charset="-127"/>
                </a:rPr>
                <a:t>pic_width_in_luma_samples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 rot="5400000">
              <a:off x="8879257" y="3460210"/>
              <a:ext cx="29434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 err="1">
                  <a:latin typeface="Times New Roman" charset="0"/>
                  <a:ea typeface="Malgun Gothic" charset="-127"/>
                </a:rPr>
                <a:t>pic_height_in_luma_samples</a:t>
              </a:r>
              <a:r>
                <a:rPr lang="en-US" dirty="0"/>
                <a:t> </a:t>
              </a:r>
            </a:p>
          </p:txBody>
        </p:sp>
        <p:sp>
          <p:nvSpPr>
            <p:cNvPr id="20" name="Cross 19"/>
            <p:cNvSpPr/>
            <p:nvPr/>
          </p:nvSpPr>
          <p:spPr>
            <a:xfrm>
              <a:off x="5681375" y="3408218"/>
              <a:ext cx="497752" cy="519309"/>
            </a:xfrm>
            <a:prstGeom prst="plus">
              <a:avLst>
                <a:gd name="adj" fmla="val 472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55306" y="4246353"/>
              <a:ext cx="1877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0</a:t>
              </a:r>
              <a:r>
                <a:rPr lang="en-US" smtClean="0">
                  <a:solidFill>
                    <a:srgbClr val="0070C0"/>
                  </a:solidFill>
                </a:rPr>
                <a:t>° horizontal</a:t>
              </a:r>
              <a:endParaRPr lang="en-US">
                <a:solidFill>
                  <a:srgbClr val="0070C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22117" y="3339642"/>
              <a:ext cx="1877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0° vertical</a:t>
              </a:r>
              <a:endParaRPr lang="en-US" dirty="0">
                <a:solidFill>
                  <a:srgbClr val="0070C0"/>
                </a:solidFill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5919629" y="1740490"/>
              <a:ext cx="0" cy="374591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899920" y="3651426"/>
              <a:ext cx="795527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580096" y="5785634"/>
            <a:ext cx="10916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CA" dirty="0" smtClean="0">
                <a:effectLst/>
                <a:latin typeface="Times New Roman" charset="0"/>
                <a:ea typeface="Times New Roman" charset="0"/>
              </a:rPr>
              <a:t>The output frame is centered at the 0-degree horizontal and 0-degree vertical virtual sphere location. Nominally, the full 360 degree sphere is mapped to the </a:t>
            </a:r>
            <a:r>
              <a:rPr lang="en-US" dirty="0" err="1" smtClean="0">
                <a:effectLst/>
                <a:latin typeface="Times New Roman" charset="0"/>
                <a:ea typeface="Times New Roman" charset="0"/>
              </a:rPr>
              <a:t>croppedWidth</a:t>
            </a:r>
            <a:r>
              <a:rPr lang="en-US" dirty="0" smtClean="0">
                <a:effectLst/>
                <a:latin typeface="Times New Roman" charset="0"/>
                <a:ea typeface="Times New Roman" charset="0"/>
              </a:rPr>
              <a:t> </a:t>
            </a:r>
            <a:r>
              <a:rPr lang="en-CA" dirty="0" smtClean="0">
                <a:effectLst/>
                <a:latin typeface="Times New Roman" charset="0"/>
                <a:ea typeface="Times New Roman" charset="0"/>
              </a:rPr>
              <a:t>and </a:t>
            </a:r>
            <a:r>
              <a:rPr lang="en-US" dirty="0" err="1" smtClean="0">
                <a:effectLst/>
                <a:latin typeface="Times New Roman" charset="0"/>
                <a:ea typeface="Times New Roman" charset="0"/>
              </a:rPr>
              <a:t>croppedHeight</a:t>
            </a:r>
            <a:r>
              <a:rPr lang="en-US" dirty="0" smtClean="0">
                <a:effectLst/>
                <a:latin typeface="Times New Roman" charset="0"/>
                <a:ea typeface="Times New Roman" charset="0"/>
              </a:rPr>
              <a:t> portions of the coded pictures.</a:t>
            </a:r>
            <a:endParaRPr lang="en-US" dirty="0">
              <a:effectLst/>
              <a:latin typeface="Times New Roman" charset="0"/>
              <a:ea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446</Words>
  <Application>Microsoft Macintosh PowerPoint</Application>
  <PresentationFormat>Widescreen</PresentationFormat>
  <Paragraphs>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AppleSystemUIFont</vt:lpstr>
      <vt:lpstr>Calibri</vt:lpstr>
      <vt:lpstr>Calibri Light</vt:lpstr>
      <vt:lpstr>Malgun Gothic</vt:lpstr>
      <vt:lpstr>Mangal</vt:lpstr>
      <vt:lpstr>Times New Roman</vt:lpstr>
      <vt:lpstr>Arial</vt:lpstr>
      <vt:lpstr>Office Theme</vt:lpstr>
      <vt:lpstr>Essential Omni-directional/360° video indication for AVC, HEVC elementary bitstreams</vt:lpstr>
      <vt:lpstr>Current use of Omni/360 video in AVC</vt:lpstr>
      <vt:lpstr>Example current devices that understand equi-rectangular projection (ERP) for 360-degree video playback </vt:lpstr>
      <vt:lpstr>Equi-rectangular projection (ERP)</vt:lpstr>
      <vt:lpstr>PowerPoint Presentation</vt:lpstr>
      <vt:lpstr>Possible solutions…</vt:lpstr>
      <vt:lpstr>SEI syntax:   AVC, HEVC static indicator for 360 degree video</vt:lpstr>
      <vt:lpstr>SEI semantics</vt:lpstr>
      <vt:lpstr>SEI semantics continued…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Essential 360 video indicators for AVC, HEVC</dc:title>
  <dc:creator>Chad Fogg</dc:creator>
  <cp:lastModifiedBy>Chad Fogg</cp:lastModifiedBy>
  <cp:revision>19</cp:revision>
  <dcterms:created xsi:type="dcterms:W3CDTF">2016-10-17T01:10:41Z</dcterms:created>
  <dcterms:modified xsi:type="dcterms:W3CDTF">2016-10-18T06:03:32Z</dcterms:modified>
</cp:coreProperties>
</file>