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12"/>
  </p:notesMasterIdLst>
  <p:handoutMasterIdLst>
    <p:handoutMasterId r:id="rId13"/>
  </p:handoutMasterIdLst>
  <p:sldIdLst>
    <p:sldId id="277" r:id="rId2"/>
    <p:sldId id="625" r:id="rId3"/>
    <p:sldId id="619" r:id="rId4"/>
    <p:sldId id="620" r:id="rId5"/>
    <p:sldId id="624" r:id="rId6"/>
    <p:sldId id="572" r:id="rId7"/>
    <p:sldId id="548" r:id="rId8"/>
    <p:sldId id="549" r:id="rId9"/>
    <p:sldId id="577" r:id="rId10"/>
    <p:sldId id="537" r:id="rId11"/>
  </p:sldIdLst>
  <p:sldSz cx="9144000" cy="6858000" type="screen4x3"/>
  <p:notesSz cx="6797675" cy="987266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99FF99"/>
    <a:srgbClr val="0000FF"/>
    <a:srgbClr val="0033CC"/>
    <a:srgbClr val="12B3C4"/>
    <a:srgbClr val="008000"/>
    <a:srgbClr val="FF0000"/>
    <a:srgbClr val="FF33CC"/>
    <a:srgbClr val="FFFF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96" autoAdjust="0"/>
  </p:normalViewPr>
  <p:slideViewPr>
    <p:cSldViewPr snapToGrid="0">
      <p:cViewPr varScale="1">
        <p:scale>
          <a:sx n="62" d="100"/>
          <a:sy n="62" d="100"/>
        </p:scale>
        <p:origin x="900" y="60"/>
      </p:cViewPr>
      <p:guideLst>
        <p:guide orient="horz" pos="2160"/>
        <p:guide pos="3007"/>
      </p:guideLst>
    </p:cSldViewPr>
  </p:slideViewPr>
  <p:outlineViewPr>
    <p:cViewPr>
      <p:scale>
        <a:sx n="33" d="100"/>
        <a:sy n="33" d="100"/>
      </p:scale>
      <p:origin x="0" y="-75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3972" y="-78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08851C5-B51F-4A23-A585-209AFFFCF4EC}" type="datetimeFigureOut">
              <a:rPr lang="zh-TW" altLang="en-US"/>
              <a:pPr>
                <a:defRPr/>
              </a:pPr>
              <a:t>2015/2/11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CEEA245E-BD5E-4DFE-9FB3-43E4482DC64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87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647F4327-81D2-476E-8273-FB0153F7F9A6}" type="datetimeFigureOut">
              <a:rPr lang="zh-TW" altLang="en-US"/>
              <a:pPr>
                <a:defRPr/>
              </a:pPr>
              <a:t>2015/2/11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1"/>
            <a:r>
              <a:rPr lang="en-US" altLang="zh-TW" noProof="0" smtClean="0"/>
              <a:t>Second level</a:t>
            </a:r>
          </a:p>
          <a:p>
            <a:pPr lvl="2"/>
            <a:r>
              <a:rPr lang="en-US" altLang="zh-TW" noProof="0" smtClean="0"/>
              <a:t>Third level</a:t>
            </a:r>
          </a:p>
          <a:p>
            <a:pPr lvl="3"/>
            <a:r>
              <a:rPr lang="en-US" altLang="zh-TW" noProof="0" smtClean="0"/>
              <a:t>Fourth level</a:t>
            </a:r>
          </a:p>
          <a:p>
            <a:pPr lvl="4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DF75199-CDF2-43BF-9BE6-8FA80D4ED6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0171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Comparing the difference between the current pixel and every color group average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If the minimum difference is less than the error limit based on the quantization step size</a:t>
            </a:r>
          </a:p>
          <a:p>
            <a:pPr lvl="2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Adding 1 to the corresponding color group pixel number</a:t>
            </a:r>
          </a:p>
          <a:p>
            <a:pPr lvl="2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Recalculating the color group average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Otherwise, the current pixel forms a new color group</a:t>
            </a:r>
          </a:p>
          <a:p>
            <a:pPr lvl="2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new group pixel number is 1</a:t>
            </a:r>
          </a:p>
          <a:p>
            <a:pPr lvl="2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new group average is the current pixel value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Major colors are chosen from the color group averages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F75199-CDF2-43BF-9BE6-8FA80D4ED60D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6620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Initial point selection affects K-means method performance much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Current initial color groups all have zero pixel number and zero average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F75199-CDF2-43BF-9BE6-8FA80D4ED60D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6895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 eaLnBrk="1" hangingPunct="1"/>
            <a:endParaRPr lang="en-US" altLang="zh-TW" sz="2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F75199-CDF2-43BF-9BE6-8FA80D4ED60D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9910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1288"/>
            <a:ext cx="403066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dirty="0" smtClean="0"/>
              <a:t>Click to edit Master subtitle style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9180C-978D-4251-8722-88B4E4DC4D3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2E9456-99A0-49A9-8C6C-2254EAD9693F}" type="datetimeFigureOut">
              <a:rPr lang="zh-TW" altLang="en-US"/>
              <a:pPr>
                <a:defRPr/>
              </a:pPr>
              <a:t>2015/2/11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6312" y="6492875"/>
            <a:ext cx="5476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CEC43-D1A0-440A-820D-513FFB4ABA7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1288"/>
            <a:ext cx="403066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6A694-D87D-4F54-AA25-C8AB8FB64C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A1D3D-17E5-4DEA-9C0B-6F51AD2AD1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  <a:p>
            <a:pPr lvl="1"/>
            <a:r>
              <a:rPr lang="en-US" altLang="zh-TW" dirty="0" smtClean="0"/>
              <a:t>Second level</a:t>
            </a:r>
          </a:p>
          <a:p>
            <a:pPr lvl="2"/>
            <a:r>
              <a:rPr lang="en-US" altLang="zh-TW" dirty="0" smtClean="0"/>
              <a:t>Third level</a:t>
            </a:r>
          </a:p>
          <a:p>
            <a:pPr lvl="3"/>
            <a:r>
              <a:rPr lang="en-US" altLang="zh-TW" dirty="0" smtClean="0"/>
              <a:t>Fourth level</a:t>
            </a:r>
          </a:p>
          <a:p>
            <a:pPr lvl="4"/>
            <a:r>
              <a:rPr lang="en-US" altLang="zh-TW" dirty="0" smtClean="0"/>
              <a:t>Fifth level</a:t>
            </a:r>
            <a:endParaRPr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  <a:p>
            <a:pPr lvl="1"/>
            <a:r>
              <a:rPr lang="en-US" altLang="zh-TW" dirty="0" smtClean="0"/>
              <a:t>Second level</a:t>
            </a:r>
          </a:p>
          <a:p>
            <a:pPr lvl="2"/>
            <a:r>
              <a:rPr lang="en-US" altLang="zh-TW" dirty="0" smtClean="0"/>
              <a:t>Third level</a:t>
            </a:r>
          </a:p>
          <a:p>
            <a:pPr lvl="3"/>
            <a:r>
              <a:rPr lang="en-US" altLang="zh-TW" dirty="0" smtClean="0"/>
              <a:t>Fourth level</a:t>
            </a:r>
          </a:p>
          <a:p>
            <a:pPr lvl="4"/>
            <a:r>
              <a:rPr lang="en-US" altLang="zh-TW" dirty="0" smtClean="0"/>
              <a:t>Fifth level</a:t>
            </a:r>
            <a:endParaRPr lang="zh-TW" alt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D8D37-5DA9-47F7-9BF1-959D6A3C9C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58667-935C-49A9-BA02-06203D3895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07788-3665-4E52-9243-C14CAE2107A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7561E-0EC8-4324-B0DB-D98726A8F6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597900" y="6492875"/>
            <a:ext cx="54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86436-5257-4E4B-9024-BFF5D04C5CF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14813" y="6202361"/>
            <a:ext cx="54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635A6C38-BC12-4881-A664-68B9A14E4B4C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pic>
        <p:nvPicPr>
          <p:cNvPr id="1030" name="Picture 9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148387"/>
            <a:ext cx="150018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版面配置區 2"/>
          <p:cNvSpPr>
            <a:spLocks noGrp="1"/>
          </p:cNvSpPr>
          <p:nvPr>
            <p:ph type="dt" sz="half" idx="2"/>
          </p:nvPr>
        </p:nvSpPr>
        <p:spPr>
          <a:xfrm>
            <a:off x="7007225" y="62023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05C21CB1-D795-49DD-9E46-30FADDFED284}" type="datetimeFigureOut">
              <a:rPr lang="zh-TW" altLang="en-US"/>
              <a:pPr>
                <a:defRPr/>
              </a:pPr>
              <a:t>2015/2/11</a:t>
            </a:fld>
            <a:endParaRPr lang="en-US" altLang="zh-TW" dirty="0"/>
          </a:p>
          <a:p>
            <a:pPr>
              <a:defRPr/>
            </a:pPr>
            <a:r>
              <a:rPr lang="en-US" altLang="zh-TW" dirty="0"/>
              <a:t>Chao-</a:t>
            </a:r>
            <a:r>
              <a:rPr lang="en-US" altLang="zh-TW" dirty="0" err="1"/>
              <a:t>Hsiung</a:t>
            </a:r>
            <a:r>
              <a:rPr lang="en-US" altLang="zh-TW" dirty="0"/>
              <a:t> Hung</a:t>
            </a:r>
            <a:endParaRPr lang="zh-TW" altLang="en-US" dirty="0"/>
          </a:p>
        </p:txBody>
      </p:sp>
      <p:sp>
        <p:nvSpPr>
          <p:cNvPr id="8" name="Text Box 48"/>
          <p:cNvSpPr txBox="1">
            <a:spLocks noChangeArrowheads="1"/>
          </p:cNvSpPr>
          <p:nvPr userDrawn="1"/>
        </p:nvSpPr>
        <p:spPr bwMode="auto">
          <a:xfrm>
            <a:off x="0" y="6609556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2"/>
          <p:cNvSpPr>
            <a:spLocks noGrp="1"/>
          </p:cNvSpPr>
          <p:nvPr>
            <p:ph type="ctrTitle"/>
          </p:nvPr>
        </p:nvSpPr>
        <p:spPr>
          <a:xfrm>
            <a:off x="152400" y="1514474"/>
            <a:ext cx="8820150" cy="3667126"/>
          </a:xfrm>
        </p:spPr>
        <p:txBody>
          <a:bodyPr/>
          <a:lstStyle/>
          <a:p>
            <a:r>
              <a:rPr lang="en-CA" altLang="zh-TW" dirty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JCTVC-T0087</a:t>
            </a:r>
            <a:br>
              <a:rPr lang="en-CA" altLang="zh-TW" dirty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</a:br>
            <a:r>
              <a:rPr lang="en-CA" altLang="zh-TW" dirty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Improved Palette Table </a:t>
            </a:r>
            <a:r>
              <a:rPr lang="en-CA" altLang="zh-TW" dirty="0" smtClean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Generation</a:t>
            </a:r>
            <a:r>
              <a:rPr lang="en-CA" altLang="zh-TW" dirty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/>
            </a:r>
            <a:br>
              <a:rPr lang="en-CA" altLang="zh-TW" dirty="0">
                <a:solidFill>
                  <a:srgbClr val="0000FF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</a:br>
            <a:endParaRPr lang="zh-TW" altLang="en-US" sz="2400" dirty="0" smtClean="0">
              <a:solidFill>
                <a:srgbClr val="0000FF"/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13314" name="Subtitle 3"/>
          <p:cNvSpPr>
            <a:spLocks noGrp="1"/>
          </p:cNvSpPr>
          <p:nvPr>
            <p:ph type="subTitle" idx="1"/>
          </p:nvPr>
        </p:nvSpPr>
        <p:spPr>
          <a:xfrm>
            <a:off x="152399" y="5105400"/>
            <a:ext cx="8791575" cy="762000"/>
          </a:xfrm>
        </p:spPr>
        <p:txBody>
          <a:bodyPr/>
          <a:lstStyle/>
          <a:p>
            <a:r>
              <a:rPr lang="en-CA" altLang="zh-TW" sz="2000" dirty="0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C. –H. Hung</a:t>
            </a:r>
            <a:r>
              <a:rPr lang="en-US" altLang="zh-TW" sz="2000" dirty="0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en-US" altLang="zh-TW" sz="2000" dirty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C. –L. </a:t>
            </a:r>
            <a:r>
              <a:rPr lang="en-US" altLang="zh-TW" sz="2000" dirty="0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Lin, Y. –J. </a:t>
            </a:r>
            <a:r>
              <a:rPr lang="en-US" altLang="zh-TW" sz="2000" dirty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Chang</a:t>
            </a:r>
            <a:r>
              <a:rPr lang="en-US" altLang="zh-TW" sz="2000" dirty="0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C. –C. Lin, J. –S. </a:t>
            </a:r>
            <a:r>
              <a:rPr lang="en-US" altLang="zh-TW" sz="2000" dirty="0" err="1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Tu</a:t>
            </a:r>
            <a:endParaRPr lang="en-US" altLang="zh-TW" sz="2000" dirty="0" smtClean="0">
              <a:solidFill>
                <a:srgbClr val="0033CC"/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US" altLang="zh-TW" sz="2000" dirty="0" smtClean="0">
                <a:solidFill>
                  <a:srgbClr val="0033CC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ITRI International</a:t>
            </a:r>
          </a:p>
          <a:p>
            <a:endParaRPr lang="zh-TW" altLang="zh-TW" sz="2000" dirty="0" smtClean="0">
              <a:solidFill>
                <a:srgbClr val="0033CC"/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17C74D9-F1FE-41E6-A97C-B14A9E71994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1433966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Thank you for your attention</a:t>
            </a:r>
            <a:r>
              <a:rPr lang="en-US" altLang="zh-TW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!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10</a:t>
            </a:fld>
            <a:endParaRPr lang="zh-TW" alt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09600" y="321514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r>
              <a:rPr kumimoji="0" lang="en-US" altLang="zh-TW" sz="32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Any questions?</a:t>
            </a:r>
            <a:endParaRPr kumimoji="0" lang="zh-TW" altLang="en-US" sz="32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95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sz="36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Current Palette Table Generation </a:t>
            </a:r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(1/2)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2</a:t>
            </a:fld>
            <a:endParaRPr lang="zh-TW" altLang="en-US" dirty="0"/>
          </a:p>
        </p:txBody>
      </p:sp>
      <p:sp>
        <p:nvSpPr>
          <p:cNvPr id="4" name="橢圓 3"/>
          <p:cNvSpPr/>
          <p:nvPr/>
        </p:nvSpPr>
        <p:spPr>
          <a:xfrm>
            <a:off x="1281600" y="47076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橢圓 30"/>
          <p:cNvSpPr/>
          <p:nvPr/>
        </p:nvSpPr>
        <p:spPr>
          <a:xfrm>
            <a:off x="1072800" y="4563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橢圓 31"/>
          <p:cNvSpPr/>
          <p:nvPr/>
        </p:nvSpPr>
        <p:spPr>
          <a:xfrm>
            <a:off x="872400" y="4860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橢圓 38"/>
          <p:cNvSpPr/>
          <p:nvPr/>
        </p:nvSpPr>
        <p:spPr>
          <a:xfrm>
            <a:off x="1432800" y="4860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1484400" y="4485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726000" y="4322400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3180000" y="46512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2971200" y="4651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2925600" y="4956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橢圓 45"/>
          <p:cNvSpPr/>
          <p:nvPr/>
        </p:nvSpPr>
        <p:spPr>
          <a:xfrm>
            <a:off x="3331200" y="4803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橢圓 47"/>
          <p:cNvSpPr/>
          <p:nvPr/>
        </p:nvSpPr>
        <p:spPr>
          <a:xfrm>
            <a:off x="3382800" y="4429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橢圓 48"/>
          <p:cNvSpPr/>
          <p:nvPr/>
        </p:nvSpPr>
        <p:spPr>
          <a:xfrm>
            <a:off x="2624400" y="4266000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橢圓 49"/>
          <p:cNvSpPr/>
          <p:nvPr/>
        </p:nvSpPr>
        <p:spPr>
          <a:xfrm>
            <a:off x="4932000" y="46932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橢圓 50"/>
          <p:cNvSpPr/>
          <p:nvPr/>
        </p:nvSpPr>
        <p:spPr>
          <a:xfrm>
            <a:off x="4908000" y="4426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橢圓 51"/>
          <p:cNvSpPr/>
          <p:nvPr/>
        </p:nvSpPr>
        <p:spPr>
          <a:xfrm>
            <a:off x="4707600" y="4723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3" name="橢圓 52"/>
          <p:cNvSpPr/>
          <p:nvPr/>
        </p:nvSpPr>
        <p:spPr>
          <a:xfrm>
            <a:off x="5268000" y="4723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4" name="橢圓 53"/>
          <p:cNvSpPr/>
          <p:nvPr/>
        </p:nvSpPr>
        <p:spPr>
          <a:xfrm>
            <a:off x="5319600" y="4348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橢圓 54"/>
          <p:cNvSpPr/>
          <p:nvPr/>
        </p:nvSpPr>
        <p:spPr>
          <a:xfrm>
            <a:off x="4561200" y="4185600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6" name="橢圓 55"/>
          <p:cNvSpPr/>
          <p:nvPr/>
        </p:nvSpPr>
        <p:spPr>
          <a:xfrm>
            <a:off x="2960400" y="4420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" name="橢圓 56"/>
          <p:cNvSpPr/>
          <p:nvPr/>
        </p:nvSpPr>
        <p:spPr>
          <a:xfrm>
            <a:off x="5043600" y="4812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橢圓 57"/>
          <p:cNvSpPr/>
          <p:nvPr/>
        </p:nvSpPr>
        <p:spPr>
          <a:xfrm>
            <a:off x="5187600" y="4564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SCM 3.0 adopts K-means method</a:t>
            </a:r>
            <a:endParaRPr lang="en-US" altLang="zh-TW" sz="2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Classify the pixel to the most suitable color group</a:t>
            </a:r>
          </a:p>
        </p:txBody>
      </p:sp>
      <p:sp>
        <p:nvSpPr>
          <p:cNvPr id="60" name="橢圓 59"/>
          <p:cNvSpPr/>
          <p:nvPr/>
        </p:nvSpPr>
        <p:spPr>
          <a:xfrm>
            <a:off x="3180000" y="242760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文字方塊 60"/>
          <p:cNvSpPr txBox="1"/>
          <p:nvPr/>
        </p:nvSpPr>
        <p:spPr>
          <a:xfrm>
            <a:off x="2514172" y="5236800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G2</a:t>
            </a:r>
          </a:p>
          <a:p>
            <a:r>
              <a:rPr lang="en-US" altLang="zh-TW" sz="1200" dirty="0" smtClean="0"/>
              <a:t>Average A2</a:t>
            </a:r>
          </a:p>
          <a:p>
            <a:r>
              <a:rPr lang="en-US" altLang="zh-TW" sz="1200" dirty="0" smtClean="0"/>
              <a:t>Pixel number P2</a:t>
            </a:r>
            <a:endParaRPr lang="zh-TW" altLang="en-US" sz="12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4460613" y="5176800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G3</a:t>
            </a:r>
          </a:p>
          <a:p>
            <a:r>
              <a:rPr lang="en-US" altLang="zh-TW" sz="1200" dirty="0" smtClean="0"/>
              <a:t>Average A3</a:t>
            </a:r>
          </a:p>
          <a:p>
            <a:r>
              <a:rPr lang="en-US" altLang="zh-TW" sz="1200" dirty="0" smtClean="0"/>
              <a:t>Pixel number P3</a:t>
            </a:r>
            <a:endParaRPr lang="zh-TW" altLang="en-US" sz="1200" dirty="0"/>
          </a:p>
        </p:txBody>
      </p:sp>
      <p:cxnSp>
        <p:nvCxnSpPr>
          <p:cNvPr id="10" name="直線單箭頭接點 9"/>
          <p:cNvCxnSpPr>
            <a:stCxn id="60" idx="4"/>
            <a:endCxn id="4" idx="0"/>
          </p:cNvCxnSpPr>
          <p:nvPr/>
        </p:nvCxnSpPr>
        <p:spPr>
          <a:xfrm flipH="1">
            <a:off x="1353600" y="2571600"/>
            <a:ext cx="1898400" cy="213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/>
          <p:cNvCxnSpPr>
            <a:stCxn id="60" idx="4"/>
            <a:endCxn id="41" idx="0"/>
          </p:cNvCxnSpPr>
          <p:nvPr/>
        </p:nvCxnSpPr>
        <p:spPr>
          <a:xfrm>
            <a:off x="3252000" y="2571600"/>
            <a:ext cx="0" cy="207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單箭頭接點 64"/>
          <p:cNvCxnSpPr>
            <a:stCxn id="60" idx="4"/>
            <a:endCxn id="50" idx="1"/>
          </p:cNvCxnSpPr>
          <p:nvPr/>
        </p:nvCxnSpPr>
        <p:spPr>
          <a:xfrm>
            <a:off x="3252000" y="2571600"/>
            <a:ext cx="1701088" cy="2142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橢圓 75"/>
          <p:cNvSpPr/>
          <p:nvPr/>
        </p:nvSpPr>
        <p:spPr>
          <a:xfrm>
            <a:off x="5107200" y="432240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文字方塊 76"/>
          <p:cNvSpPr txBox="1"/>
          <p:nvPr/>
        </p:nvSpPr>
        <p:spPr>
          <a:xfrm>
            <a:off x="4460613" y="5176434"/>
            <a:ext cx="1484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G3</a:t>
            </a:r>
          </a:p>
          <a:p>
            <a:r>
              <a:rPr lang="en-US" altLang="zh-TW" sz="1200" dirty="0" smtClean="0"/>
              <a:t>Average </a:t>
            </a:r>
            <a:r>
              <a:rPr lang="en-US" altLang="zh-TW" sz="1200" dirty="0" smtClean="0">
                <a:solidFill>
                  <a:srgbClr val="FF0000"/>
                </a:solidFill>
              </a:rPr>
              <a:t>A3’</a:t>
            </a:r>
          </a:p>
          <a:p>
            <a:r>
              <a:rPr lang="en-US" altLang="zh-TW" sz="1200" dirty="0" smtClean="0"/>
              <a:t>Pixel number </a:t>
            </a:r>
            <a:r>
              <a:rPr lang="en-US" altLang="zh-TW" sz="1200" dirty="0" smtClean="0">
                <a:solidFill>
                  <a:srgbClr val="FF0000"/>
                </a:solidFill>
              </a:rPr>
              <a:t>P3+1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  <p:cxnSp>
        <p:nvCxnSpPr>
          <p:cNvPr id="78" name="直線單箭頭接點 77"/>
          <p:cNvCxnSpPr>
            <a:stCxn id="60" idx="6"/>
            <a:endCxn id="83" idx="2"/>
          </p:cNvCxnSpPr>
          <p:nvPr/>
        </p:nvCxnSpPr>
        <p:spPr>
          <a:xfrm>
            <a:off x="3324000" y="2499600"/>
            <a:ext cx="3564000" cy="215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橢圓 82"/>
          <p:cNvSpPr/>
          <p:nvPr/>
        </p:nvSpPr>
        <p:spPr>
          <a:xfrm>
            <a:off x="6888000" y="457920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4" name="橢圓 83"/>
          <p:cNvSpPr/>
          <p:nvPr/>
        </p:nvSpPr>
        <p:spPr>
          <a:xfrm>
            <a:off x="6380400" y="4185600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1" name="文字方塊 90"/>
          <p:cNvSpPr txBox="1"/>
          <p:nvPr/>
        </p:nvSpPr>
        <p:spPr>
          <a:xfrm>
            <a:off x="6343109" y="5118000"/>
            <a:ext cx="2576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G4</a:t>
            </a:r>
          </a:p>
          <a:p>
            <a:r>
              <a:rPr lang="en-US" altLang="zh-TW" sz="1200" dirty="0" smtClean="0"/>
              <a:t>Average A4</a:t>
            </a:r>
          </a:p>
          <a:p>
            <a:r>
              <a:rPr lang="en-US" altLang="zh-TW" sz="1200" dirty="0" smtClean="0"/>
              <a:t>A4 = current processing pixel value</a:t>
            </a:r>
          </a:p>
          <a:p>
            <a:r>
              <a:rPr lang="en-US" altLang="zh-TW" sz="1200" dirty="0" smtClean="0"/>
              <a:t>Pixel number 1</a:t>
            </a:r>
            <a:endParaRPr lang="zh-TW" altLang="en-US" sz="1200" dirty="0"/>
          </a:p>
        </p:txBody>
      </p:sp>
      <p:sp>
        <p:nvSpPr>
          <p:cNvPr id="42" name="橢圓 41"/>
          <p:cNvSpPr/>
          <p:nvPr/>
        </p:nvSpPr>
        <p:spPr>
          <a:xfrm>
            <a:off x="2552400" y="593076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文字方塊 43"/>
          <p:cNvSpPr txBox="1"/>
          <p:nvPr/>
        </p:nvSpPr>
        <p:spPr>
          <a:xfrm>
            <a:off x="2728638" y="5867530"/>
            <a:ext cx="18373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Current processing pixel</a:t>
            </a:r>
            <a:endParaRPr lang="zh-TW" altLang="en-US" sz="1200" dirty="0"/>
          </a:p>
        </p:txBody>
      </p:sp>
      <p:sp>
        <p:nvSpPr>
          <p:cNvPr id="47" name="橢圓 46"/>
          <p:cNvSpPr/>
          <p:nvPr/>
        </p:nvSpPr>
        <p:spPr>
          <a:xfrm>
            <a:off x="2552400" y="6144529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文字方塊 63"/>
          <p:cNvSpPr txBox="1"/>
          <p:nvPr/>
        </p:nvSpPr>
        <p:spPr>
          <a:xfrm>
            <a:off x="2728638" y="6078029"/>
            <a:ext cx="1811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Previous classified pixel</a:t>
            </a:r>
            <a:endParaRPr lang="zh-TW" altLang="en-US" sz="1200" dirty="0"/>
          </a:p>
        </p:txBody>
      </p:sp>
      <p:sp>
        <p:nvSpPr>
          <p:cNvPr id="66" name="橢圓 65"/>
          <p:cNvSpPr/>
          <p:nvPr/>
        </p:nvSpPr>
        <p:spPr>
          <a:xfrm>
            <a:off x="2552400" y="6356228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7" name="文字方塊 66"/>
          <p:cNvSpPr txBox="1"/>
          <p:nvPr/>
        </p:nvSpPr>
        <p:spPr>
          <a:xfrm>
            <a:off x="2728638" y="6289728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Group average</a:t>
            </a:r>
            <a:endParaRPr lang="zh-TW" altLang="en-US" sz="12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676972" y="5236799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G1</a:t>
            </a:r>
          </a:p>
          <a:p>
            <a:r>
              <a:rPr lang="en-US" altLang="zh-TW" sz="1200" dirty="0" smtClean="0"/>
              <a:t>Average A1</a:t>
            </a:r>
          </a:p>
          <a:p>
            <a:r>
              <a:rPr lang="en-US" altLang="zh-TW" sz="1200" dirty="0" smtClean="0"/>
              <a:t>Pixel number P1 </a:t>
            </a:r>
            <a:endParaRPr lang="zh-TW" altLang="en-US" sz="1200" dirty="0"/>
          </a:p>
        </p:txBody>
      </p:sp>
      <p:sp>
        <p:nvSpPr>
          <p:cNvPr id="72" name="文字方塊 71"/>
          <p:cNvSpPr txBox="1"/>
          <p:nvPr/>
        </p:nvSpPr>
        <p:spPr>
          <a:xfrm>
            <a:off x="6031325" y="3723157"/>
            <a:ext cx="1830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The current pixel </a:t>
            </a:r>
          </a:p>
          <a:p>
            <a:pPr algn="ctr"/>
            <a:r>
              <a:rPr lang="en-US" altLang="zh-TW" sz="1200" dirty="0" smtClean="0"/>
              <a:t>forms a new color group</a:t>
            </a:r>
            <a:endParaRPr lang="zh-TW" altLang="en-US" sz="1200" dirty="0"/>
          </a:p>
        </p:txBody>
      </p:sp>
      <p:sp>
        <p:nvSpPr>
          <p:cNvPr id="73" name="橢圓 72"/>
          <p:cNvSpPr/>
          <p:nvPr/>
        </p:nvSpPr>
        <p:spPr>
          <a:xfrm>
            <a:off x="5052000" y="45636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/>
          <p:cNvSpPr txBox="1"/>
          <p:nvPr/>
        </p:nvSpPr>
        <p:spPr>
          <a:xfrm>
            <a:off x="2172794" y="3412111"/>
            <a:ext cx="2158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Calculate difference between</a:t>
            </a:r>
          </a:p>
          <a:p>
            <a:pPr algn="ctr"/>
            <a:r>
              <a:rPr lang="en-US" altLang="zh-TW" sz="1200" dirty="0"/>
              <a:t>e</a:t>
            </a:r>
            <a:r>
              <a:rPr lang="en-US" altLang="zh-TW" sz="1200" dirty="0" smtClean="0"/>
              <a:t>ach color group average</a:t>
            </a:r>
          </a:p>
        </p:txBody>
      </p:sp>
      <p:sp>
        <p:nvSpPr>
          <p:cNvPr id="75" name="文字方塊 74"/>
          <p:cNvSpPr txBox="1"/>
          <p:nvPr/>
        </p:nvSpPr>
        <p:spPr>
          <a:xfrm>
            <a:off x="3214661" y="3059224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If the most suitable </a:t>
            </a:r>
          </a:p>
          <a:p>
            <a:pPr algn="ctr"/>
            <a:r>
              <a:rPr lang="en-US" altLang="zh-TW" sz="1200" dirty="0" smtClean="0"/>
              <a:t>color group exists</a:t>
            </a:r>
            <a:endParaRPr lang="zh-TW" altLang="en-US" sz="1200" dirty="0"/>
          </a:p>
        </p:txBody>
      </p:sp>
      <p:sp>
        <p:nvSpPr>
          <p:cNvPr id="81" name="文字方塊 80"/>
          <p:cNvSpPr txBox="1"/>
          <p:nvPr/>
        </p:nvSpPr>
        <p:spPr>
          <a:xfrm>
            <a:off x="3733669" y="3723158"/>
            <a:ext cx="27446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Classify the current pixel to this group</a:t>
            </a:r>
          </a:p>
          <a:p>
            <a:pPr algn="ctr"/>
            <a:r>
              <a:rPr lang="en-US" altLang="zh-TW" sz="1200" dirty="0"/>
              <a:t>a</a:t>
            </a:r>
            <a:r>
              <a:rPr lang="en-US" altLang="zh-TW" sz="1200" dirty="0" smtClean="0"/>
              <a:t>nd update the group</a:t>
            </a:r>
            <a:endParaRPr lang="zh-TW" altLang="en-US" sz="1200" dirty="0"/>
          </a:p>
        </p:txBody>
      </p:sp>
      <p:sp>
        <p:nvSpPr>
          <p:cNvPr id="82" name="文字方塊 81"/>
          <p:cNvSpPr txBox="1"/>
          <p:nvPr/>
        </p:nvSpPr>
        <p:spPr>
          <a:xfrm>
            <a:off x="2108897" y="2648713"/>
            <a:ext cx="2286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Otherwise, if the most </a:t>
            </a:r>
            <a:r>
              <a:rPr lang="en-US" altLang="zh-TW" sz="1200" dirty="0"/>
              <a:t>suitable </a:t>
            </a:r>
            <a:endParaRPr lang="en-US" altLang="zh-TW" sz="1200" dirty="0" smtClean="0"/>
          </a:p>
          <a:p>
            <a:pPr algn="ctr"/>
            <a:r>
              <a:rPr lang="en-US" altLang="zh-TW" sz="1200" dirty="0" smtClean="0"/>
              <a:t>color group does not exist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0170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60" grpId="0" animBg="1"/>
      <p:bldP spid="60" grpId="1" animBg="1"/>
      <p:bldP spid="62" grpId="0"/>
      <p:bldP spid="62" grpId="1"/>
      <p:bldP spid="76" grpId="0" animBg="1"/>
      <p:bldP spid="76" grpId="1" animBg="1"/>
      <p:bldP spid="77" grpId="0"/>
      <p:bldP spid="77" grpId="1"/>
      <p:bldP spid="83" grpId="0" animBg="1"/>
      <p:bldP spid="84" grpId="0" animBg="1"/>
      <p:bldP spid="91" grpId="0"/>
      <p:bldP spid="72" grpId="0"/>
      <p:bldP spid="73" grpId="0" animBg="1"/>
      <p:bldP spid="73" grpId="1" animBg="1"/>
      <p:bldP spid="74" grpId="0"/>
      <p:bldP spid="74" grpId="1"/>
      <p:bldP spid="75" grpId="0"/>
      <p:bldP spid="75" grpId="1"/>
      <p:bldP spid="81" grpId="0"/>
      <p:bldP spid="81" grpId="1"/>
      <p:bldP spid="82" grpId="0"/>
      <p:bldP spid="8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Current Palette Table Generation (2/2)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Problems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complexity may be high</a:t>
            </a:r>
            <a:endParaRPr lang="en-US" altLang="zh-TW" sz="8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color group average will drift due to new classified pixels</a:t>
            </a:r>
            <a:endParaRPr lang="en-US" altLang="zh-TW" sz="20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Generated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major colors may be far away from original significant 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colors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3</a:t>
            </a:fld>
            <a:endParaRPr lang="zh-TW" altLang="en-US" dirty="0"/>
          </a:p>
        </p:txBody>
      </p:sp>
      <p:sp>
        <p:nvSpPr>
          <p:cNvPr id="6" name="橢圓 5"/>
          <p:cNvSpPr/>
          <p:nvPr/>
        </p:nvSpPr>
        <p:spPr>
          <a:xfrm>
            <a:off x="5285400" y="4762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5213400" y="5211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7136400" y="5044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5213400" y="4944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5357400" y="5082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5413800" y="4915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7089600" y="4668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7089600" y="48924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7089600" y="5205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橢圓 16"/>
          <p:cNvSpPr/>
          <p:nvPr/>
        </p:nvSpPr>
        <p:spPr>
          <a:xfrm>
            <a:off x="6946800" y="4960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6945600" y="4785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5139000" y="4756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6900000" y="51216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1513200" y="48864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/>
        </p:nvSpPr>
        <p:spPr>
          <a:xfrm>
            <a:off x="1231200" y="4906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/>
        </p:nvSpPr>
        <p:spPr>
          <a:xfrm>
            <a:off x="1016400" y="4417200"/>
            <a:ext cx="2706000" cy="11856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1092000" y="4950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橢圓 31"/>
          <p:cNvSpPr/>
          <p:nvPr/>
        </p:nvSpPr>
        <p:spPr>
          <a:xfrm>
            <a:off x="2664000" y="5143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橢圓 33"/>
          <p:cNvSpPr/>
          <p:nvPr/>
        </p:nvSpPr>
        <p:spPr>
          <a:xfrm>
            <a:off x="1144800" y="47628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橢圓 34"/>
          <p:cNvSpPr/>
          <p:nvPr/>
        </p:nvSpPr>
        <p:spPr>
          <a:xfrm>
            <a:off x="2057700" y="50712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橢圓 35"/>
          <p:cNvSpPr/>
          <p:nvPr/>
        </p:nvSpPr>
        <p:spPr>
          <a:xfrm>
            <a:off x="3000000" y="4668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橢圓 36"/>
          <p:cNvSpPr/>
          <p:nvPr/>
        </p:nvSpPr>
        <p:spPr>
          <a:xfrm>
            <a:off x="3410400" y="5124000"/>
            <a:ext cx="144000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橢圓 37"/>
          <p:cNvSpPr/>
          <p:nvPr/>
        </p:nvSpPr>
        <p:spPr>
          <a:xfrm>
            <a:off x="1818000" y="48864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橢圓 38"/>
          <p:cNvSpPr/>
          <p:nvPr/>
        </p:nvSpPr>
        <p:spPr>
          <a:xfrm>
            <a:off x="2297400" y="48864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" name="直線單箭頭接點 3"/>
          <p:cNvCxnSpPr>
            <a:stCxn id="21" idx="6"/>
            <a:endCxn id="38" idx="2"/>
          </p:cNvCxnSpPr>
          <p:nvPr/>
        </p:nvCxnSpPr>
        <p:spPr>
          <a:xfrm>
            <a:off x="1657200" y="4958400"/>
            <a:ext cx="160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>
            <a:stCxn id="38" idx="6"/>
            <a:endCxn id="39" idx="2"/>
          </p:cNvCxnSpPr>
          <p:nvPr/>
        </p:nvCxnSpPr>
        <p:spPr>
          <a:xfrm>
            <a:off x="1962000" y="4958400"/>
            <a:ext cx="33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橢圓 32"/>
          <p:cNvSpPr/>
          <p:nvPr/>
        </p:nvSpPr>
        <p:spPr>
          <a:xfrm>
            <a:off x="4854000" y="4417200"/>
            <a:ext cx="2706000" cy="11856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6135600" y="4950000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797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33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4</a:t>
            </a:fld>
            <a:endParaRPr lang="zh-TW" altLang="en-US" dirty="0"/>
          </a:p>
        </p:txBody>
      </p:sp>
      <p:sp>
        <p:nvSpPr>
          <p:cNvPr id="4" name="橢圓 3"/>
          <p:cNvSpPr/>
          <p:nvPr/>
        </p:nvSpPr>
        <p:spPr>
          <a:xfrm>
            <a:off x="1281600" y="4830512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726000" y="4445312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3180000" y="4774112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橢圓 48"/>
          <p:cNvSpPr/>
          <p:nvPr/>
        </p:nvSpPr>
        <p:spPr>
          <a:xfrm>
            <a:off x="2624400" y="4388912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橢圓 49"/>
          <p:cNvSpPr/>
          <p:nvPr/>
        </p:nvSpPr>
        <p:spPr>
          <a:xfrm>
            <a:off x="5044052" y="4736912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橢圓 54"/>
          <p:cNvSpPr/>
          <p:nvPr/>
        </p:nvSpPr>
        <p:spPr>
          <a:xfrm>
            <a:off x="4561200" y="4308512"/>
            <a:ext cx="1132800" cy="914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Select several significant colors as initial color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groups</a:t>
            </a:r>
          </a:p>
          <a:p>
            <a:pPr lvl="1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Create the histogram of the current CU pixels</a:t>
            </a:r>
          </a:p>
          <a:p>
            <a:pPr lvl="1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Select </a:t>
            </a:r>
            <a:r>
              <a:rPr lang="en-US" altLang="zh-TW" sz="16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several significant colors as initial color groups from the histogram</a:t>
            </a:r>
          </a:p>
          <a:p>
            <a:pPr lvl="1" algn="just" eaLnBrk="1" hangingPunct="1"/>
            <a:r>
              <a:rPr lang="en-US" altLang="zh-TW" sz="16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Each initial color group has only one pixel value and large pixel </a:t>
            </a:r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number</a:t>
            </a:r>
          </a:p>
          <a:p>
            <a:pPr lvl="1" algn="just" eaLnBrk="1" hangingPunct="1"/>
            <a:r>
              <a:rPr lang="en-US" altLang="zh-TW" sz="1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Put all the initial pixel values in the initial pixel table</a:t>
            </a:r>
            <a:endParaRPr lang="en-US" altLang="zh-TW" sz="16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60" name="橢圓 59"/>
          <p:cNvSpPr/>
          <p:nvPr/>
        </p:nvSpPr>
        <p:spPr>
          <a:xfrm>
            <a:off x="3180000" y="2550512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615772" y="5407346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Initial G1</a:t>
            </a:r>
          </a:p>
          <a:p>
            <a:r>
              <a:rPr lang="en-US" altLang="zh-TW" sz="1200" dirty="0" smtClean="0"/>
              <a:t>Average A1</a:t>
            </a:r>
          </a:p>
          <a:p>
            <a:r>
              <a:rPr lang="en-US" altLang="zh-TW" sz="1200" dirty="0" smtClean="0"/>
              <a:t>Pixel number P1 </a:t>
            </a:r>
            <a:endParaRPr lang="zh-TW" altLang="en-US" sz="1200" dirty="0"/>
          </a:p>
        </p:txBody>
      </p:sp>
      <p:sp>
        <p:nvSpPr>
          <p:cNvPr id="61" name="文字方塊 60"/>
          <p:cNvSpPr txBox="1"/>
          <p:nvPr/>
        </p:nvSpPr>
        <p:spPr>
          <a:xfrm>
            <a:off x="2514172" y="5359712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Initial G2</a:t>
            </a:r>
          </a:p>
          <a:p>
            <a:r>
              <a:rPr lang="en-US" altLang="zh-TW" sz="1200" dirty="0" smtClean="0"/>
              <a:t>Average A2</a:t>
            </a:r>
          </a:p>
          <a:p>
            <a:r>
              <a:rPr lang="en-US" altLang="zh-TW" sz="1200" dirty="0" smtClean="0"/>
              <a:t>Pixel number P2</a:t>
            </a:r>
            <a:endParaRPr lang="zh-TW" altLang="en-US" sz="12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4460613" y="5299712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Initial G3</a:t>
            </a:r>
          </a:p>
          <a:p>
            <a:r>
              <a:rPr lang="en-US" altLang="zh-TW" sz="1200" dirty="0" smtClean="0"/>
              <a:t>Average A3</a:t>
            </a:r>
          </a:p>
          <a:p>
            <a:r>
              <a:rPr lang="en-US" altLang="zh-TW" sz="1200" dirty="0" smtClean="0"/>
              <a:t>Pixel number P3</a:t>
            </a:r>
            <a:endParaRPr lang="zh-TW" altLang="en-US" sz="1200" dirty="0"/>
          </a:p>
        </p:txBody>
      </p:sp>
      <p:cxnSp>
        <p:nvCxnSpPr>
          <p:cNvPr id="10" name="直線單箭頭接點 9"/>
          <p:cNvCxnSpPr>
            <a:stCxn id="60" idx="4"/>
            <a:endCxn id="4" idx="0"/>
          </p:cNvCxnSpPr>
          <p:nvPr/>
        </p:nvCxnSpPr>
        <p:spPr>
          <a:xfrm flipH="1">
            <a:off x="1353600" y="2694512"/>
            <a:ext cx="1898400" cy="213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/>
          <p:cNvCxnSpPr>
            <a:stCxn id="60" idx="4"/>
            <a:endCxn id="41" idx="0"/>
          </p:cNvCxnSpPr>
          <p:nvPr/>
        </p:nvCxnSpPr>
        <p:spPr>
          <a:xfrm>
            <a:off x="3252000" y="2694512"/>
            <a:ext cx="0" cy="207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單箭頭接點 64"/>
          <p:cNvCxnSpPr>
            <a:stCxn id="60" idx="4"/>
            <a:endCxn id="50" idx="1"/>
          </p:cNvCxnSpPr>
          <p:nvPr/>
        </p:nvCxnSpPr>
        <p:spPr>
          <a:xfrm>
            <a:off x="3252000" y="2694512"/>
            <a:ext cx="1813140" cy="2063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橢圓 17"/>
          <p:cNvSpPr/>
          <p:nvPr/>
        </p:nvSpPr>
        <p:spPr>
          <a:xfrm>
            <a:off x="2619600" y="605440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2795838" y="5991173"/>
            <a:ext cx="18373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Current processing pixel</a:t>
            </a:r>
            <a:endParaRPr lang="zh-TW" altLang="en-US" sz="1200" dirty="0"/>
          </a:p>
        </p:txBody>
      </p:sp>
      <p:sp>
        <p:nvSpPr>
          <p:cNvPr id="20" name="橢圓 19"/>
          <p:cNvSpPr/>
          <p:nvPr/>
        </p:nvSpPr>
        <p:spPr>
          <a:xfrm>
            <a:off x="2619600" y="6268172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2795838" y="6201672"/>
            <a:ext cx="45079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Initial color group average = the corresponding initial pixel value</a:t>
            </a:r>
            <a:endParaRPr lang="zh-TW" altLang="en-US" sz="1200" dirty="0"/>
          </a:p>
        </p:txBody>
      </p:sp>
      <p:sp>
        <p:nvSpPr>
          <p:cNvPr id="22" name="矩形 21"/>
          <p:cNvSpPr/>
          <p:nvPr/>
        </p:nvSpPr>
        <p:spPr>
          <a:xfrm>
            <a:off x="61312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64888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68584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/>
          <p:cNvSpPr/>
          <p:nvPr/>
        </p:nvSpPr>
        <p:spPr>
          <a:xfrm>
            <a:off x="72184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75784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7945652" y="2442512"/>
            <a:ext cx="360000" cy="36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文字方塊 27"/>
          <p:cNvSpPr txBox="1"/>
          <p:nvPr/>
        </p:nvSpPr>
        <p:spPr>
          <a:xfrm>
            <a:off x="6285992" y="2856646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Initial pixel table</a:t>
            </a:r>
            <a:endParaRPr lang="zh-TW" altLang="en-US" dirty="0"/>
          </a:p>
        </p:txBody>
      </p:sp>
      <p:cxnSp>
        <p:nvCxnSpPr>
          <p:cNvPr id="29" name="直線單箭頭接點 28"/>
          <p:cNvCxnSpPr>
            <a:stCxn id="60" idx="6"/>
            <a:endCxn id="22" idx="1"/>
          </p:cNvCxnSpPr>
          <p:nvPr/>
        </p:nvCxnSpPr>
        <p:spPr>
          <a:xfrm>
            <a:off x="3324000" y="2622512"/>
            <a:ext cx="28072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字方塊 32"/>
          <p:cNvSpPr txBox="1"/>
          <p:nvPr/>
        </p:nvSpPr>
        <p:spPr>
          <a:xfrm>
            <a:off x="3546311" y="2625813"/>
            <a:ext cx="2362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Check whether the current pixel</a:t>
            </a:r>
          </a:p>
          <a:p>
            <a:r>
              <a:rPr lang="en-US" altLang="zh-TW" sz="1200" dirty="0"/>
              <a:t>i</a:t>
            </a:r>
            <a:r>
              <a:rPr lang="en-US" altLang="zh-TW" sz="1200" dirty="0" smtClean="0"/>
              <a:t>n the initial pixel table or not</a:t>
            </a:r>
            <a:endParaRPr lang="zh-TW" altLang="en-US" sz="1200" dirty="0"/>
          </a:p>
        </p:txBody>
      </p:sp>
      <p:sp>
        <p:nvSpPr>
          <p:cNvPr id="34" name="文字方塊 33"/>
          <p:cNvSpPr txBox="1"/>
          <p:nvPr/>
        </p:nvSpPr>
        <p:spPr>
          <a:xfrm>
            <a:off x="1700934" y="3092964"/>
            <a:ext cx="3102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/>
              <a:t>If the current pixel is in the initial pixel table</a:t>
            </a:r>
          </a:p>
          <a:p>
            <a:pPr algn="ctr"/>
            <a:r>
              <a:rPr lang="en-US" altLang="zh-TW" sz="1200" dirty="0" smtClean="0"/>
              <a:t>skip classifying it to other color groups</a:t>
            </a:r>
            <a:endParaRPr lang="zh-TW" altLang="en-US" sz="1200" dirty="0"/>
          </a:p>
        </p:txBody>
      </p:sp>
      <p:sp>
        <p:nvSpPr>
          <p:cNvPr id="36" name="文字方塊 35"/>
          <p:cNvSpPr txBox="1"/>
          <p:nvPr/>
        </p:nvSpPr>
        <p:spPr>
          <a:xfrm>
            <a:off x="1858800" y="3554629"/>
            <a:ext cx="2803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Otherwise, classifying the current pixel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8796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1" grpId="0" animBg="1"/>
      <p:bldP spid="49" grpId="0" animBg="1"/>
      <p:bldP spid="50" grpId="0" animBg="1"/>
      <p:bldP spid="55" grpId="0" animBg="1"/>
      <p:bldP spid="60" grpId="0" animBg="1"/>
      <p:bldP spid="8" grpId="0"/>
      <p:bldP spid="61" grpId="0"/>
      <p:bldP spid="62" grpId="0"/>
      <p:bldP spid="18" grpId="0" animBg="1"/>
      <p:bldP spid="19" grpId="0"/>
      <p:bldP spid="20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33" grpId="0"/>
      <p:bldP spid="33" grpId="1"/>
      <p:bldP spid="34" grpId="0"/>
      <p:bldP spid="34" grpId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3175"/>
            <a:ext cx="9144000" cy="604157"/>
          </a:xfrm>
        </p:spPr>
        <p:txBody>
          <a:bodyPr/>
          <a:lstStyle/>
          <a:p>
            <a:pPr eaLnBrk="1" hangingPunct="1"/>
            <a:r>
              <a:rPr lang="en-US" altLang="zh-TW" sz="36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Lossy</a:t>
            </a:r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results of JCTVC-T0087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5</a:t>
            </a:fld>
            <a:endParaRPr lang="zh-TW" altLang="en-US" dirty="0"/>
          </a:p>
        </p:txBody>
      </p:sp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4" y="2028825"/>
            <a:ext cx="9002409" cy="287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89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3175"/>
            <a:ext cx="9144000" cy="604157"/>
          </a:xfrm>
        </p:spPr>
        <p:txBody>
          <a:bodyPr/>
          <a:lstStyle/>
          <a:p>
            <a:pPr eaLnBrk="1" hangingPunct="1"/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All Intra </a:t>
            </a:r>
            <a:r>
              <a:rPr lang="en-US" altLang="zh-TW" sz="36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Lossy</a:t>
            </a:r>
            <a:r>
              <a:rPr lang="en-US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results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6</a:t>
            </a:fld>
            <a:endParaRPr lang="zh-TW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4" y="2005649"/>
            <a:ext cx="9002408" cy="287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2812557" y="928800"/>
            <a:ext cx="35106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Test 1: T0087</a:t>
            </a:r>
          </a:p>
          <a:p>
            <a:r>
              <a:rPr lang="en-US" altLang="zh-TW" dirty="0" smtClean="0"/>
              <a:t>Test 2: T0087 &amp; T0169 version 1</a:t>
            </a:r>
          </a:p>
          <a:p>
            <a:r>
              <a:rPr lang="en-US" altLang="zh-TW" dirty="0" smtClean="0"/>
              <a:t>Test 3: T0087 &amp; T0169 version 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0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Conclusions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sz="24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An improved major color generation method is proposed.</a:t>
            </a:r>
          </a:p>
          <a:p>
            <a:pPr algn="just" eaLnBrk="1" hangingPunct="1"/>
            <a:endParaRPr lang="en-US" sz="2400" dirty="0" smtClean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  <a:p>
            <a:pPr algn="just" eaLnBrk="1" hangingPunct="1"/>
            <a:r>
              <a:rPr lang="en-US" sz="24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Proposed method could be easily combined with T0169 for coding efficiency improvement.</a:t>
            </a:r>
          </a:p>
          <a:p>
            <a:pPr algn="just" eaLnBrk="1" hangingPunct="1"/>
            <a:endParaRPr lang="en-US" altLang="zh-TW" sz="2400" dirty="0" smtClean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  <a:p>
            <a:pPr algn="just" eaLnBrk="1" hangingPunct="1"/>
            <a:r>
              <a:rPr lang="en-US" altLang="zh-TW" sz="24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For </a:t>
            </a:r>
            <a:r>
              <a:rPr lang="en-US" altLang="zh-TW" sz="2400" dirty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“RGB, text &amp; graphics with motion, 1080p &amp; 720p” and “YUV, text &amp; graphics with motion, 1080p &amp; </a:t>
            </a:r>
            <a:r>
              <a:rPr lang="en-US" altLang="zh-TW" sz="24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720p” all intra </a:t>
            </a:r>
            <a:r>
              <a:rPr lang="en-US" altLang="zh-TW" sz="2400" dirty="0" err="1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lossy</a:t>
            </a:r>
            <a:r>
              <a:rPr lang="en-US" altLang="zh-TW" sz="24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 condition, the coding gain are:</a:t>
            </a:r>
            <a:endParaRPr lang="en-US" altLang="zh-TW" sz="2400" dirty="0"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Test1: T0087: -0.2% and -0.5%</a:t>
            </a: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Test2: T0087 &amp; T0169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version 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1: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-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0.3%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and -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0.5%</a:t>
            </a:r>
            <a:endParaRPr lang="en-US" altLang="zh-TW" sz="20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lvl="1" algn="just" eaLnBrk="1" hangingPunct="1"/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Test3: T0087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&amp; 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T0169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version 2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: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-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0.5% </a:t>
            </a:r>
            <a:r>
              <a:rPr lang="en-US" altLang="zh-TW" sz="20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and -0.6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%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576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Recommendation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We recommend to adopt the combination of JCTVC-T0087 &amp; JCTVC-T0169 for Screen Content Coding</a:t>
            </a:r>
            <a:endParaRPr lang="en-US" altLang="zh-TW" sz="28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marL="0" indent="0" algn="just" eaLnBrk="1" hangingPunct="1">
              <a:buNone/>
            </a:pPr>
            <a:endParaRPr lang="en-US" altLang="zh-TW" sz="2800" dirty="0" smtClean="0">
              <a:solidFill>
                <a:srgbClr val="FF0000"/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855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464"/>
            <a:ext cx="8229600" cy="604157"/>
          </a:xfrm>
        </p:spPr>
        <p:txBody>
          <a:bodyPr/>
          <a:lstStyle/>
          <a:p>
            <a:pPr eaLnBrk="1" hangingPunct="1"/>
            <a:r>
              <a:rPr lang="en-US" altLang="zh-TW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Acknowledgement</a:t>
            </a:r>
            <a:endParaRPr lang="en-US" altLang="zh-TW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44929" y="791936"/>
            <a:ext cx="8694963" cy="5527221"/>
          </a:xfrm>
        </p:spPr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We </a:t>
            </a:r>
            <a:r>
              <a:rPr lang="en-US" altLang="zh-TW" sz="2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thank </a:t>
            </a:r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Qualcomm </a:t>
            </a:r>
            <a:r>
              <a:rPr lang="en-US" altLang="zh-TW" sz="2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for </a:t>
            </a:r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crosschecking our proposal.</a:t>
            </a:r>
            <a:endParaRPr lang="en-US" altLang="zh-TW" sz="28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marL="0" indent="0" algn="just" eaLnBrk="1" hangingPunct="1">
              <a:buNone/>
            </a:pPr>
            <a:endParaRPr lang="en-US" altLang="zh-TW" sz="2800" dirty="0" smtClean="0">
              <a:solidFill>
                <a:srgbClr val="FF0000"/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776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20284</TotalTime>
  <Pages>0</Pages>
  <Words>580</Words>
  <Characters>0</Characters>
  <Application>Microsoft Office PowerPoint</Application>
  <DocSecurity>0</DocSecurity>
  <PresentationFormat>如螢幕大小 (4:3)</PresentationFormat>
  <Lines>0</Lines>
  <Paragraphs>106</Paragraphs>
  <Slides>10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6" baseType="lpstr">
      <vt:lpstr>Arial Unicode MS</vt:lpstr>
      <vt:lpstr>新細明體</vt:lpstr>
      <vt:lpstr>Arial</vt:lpstr>
      <vt:lpstr>Calibri</vt:lpstr>
      <vt:lpstr>Times New Roman</vt:lpstr>
      <vt:lpstr>Custom Design</vt:lpstr>
      <vt:lpstr>JCTVC-T0087 Improved Palette Table Generation </vt:lpstr>
      <vt:lpstr>Current Palette Table Generation (1/2)</vt:lpstr>
      <vt:lpstr>Current Palette Table Generation (2/2)</vt:lpstr>
      <vt:lpstr>Proposed Algorithm </vt:lpstr>
      <vt:lpstr>Lossy results of JCTVC-T0087</vt:lpstr>
      <vt:lpstr>All Intra Lossy results</vt:lpstr>
      <vt:lpstr>Conclusions</vt:lpstr>
      <vt:lpstr>Recommendation</vt:lpstr>
      <vt:lpstr>Acknowledgement</vt:lpstr>
      <vt:lpstr>Thank you for your attention!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ITRI Jack</cp:lastModifiedBy>
  <cp:revision>1280</cp:revision>
  <cp:lastPrinted>2013-05-17T00:59:36Z</cp:lastPrinted>
  <dcterms:created xsi:type="dcterms:W3CDTF">2009-04-27T03:22:15Z</dcterms:created>
  <dcterms:modified xsi:type="dcterms:W3CDTF">2015-02-11T08:27:54Z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