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4"/>
  </p:notesMasterIdLst>
  <p:sldIdLst>
    <p:sldId id="257" r:id="rId2"/>
    <p:sldId id="398" r:id="rId3"/>
    <p:sldId id="372" r:id="rId4"/>
    <p:sldId id="402" r:id="rId5"/>
    <p:sldId id="406" r:id="rId6"/>
    <p:sldId id="399" r:id="rId7"/>
    <p:sldId id="411" r:id="rId8"/>
    <p:sldId id="410" r:id="rId9"/>
    <p:sldId id="407" r:id="rId10"/>
    <p:sldId id="408" r:id="rId11"/>
    <p:sldId id="395" r:id="rId12"/>
    <p:sldId id="37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8757" autoAdjust="0"/>
  </p:normalViewPr>
  <p:slideViewPr>
    <p:cSldViewPr>
      <p:cViewPr>
        <p:scale>
          <a:sx n="70" d="100"/>
          <a:sy n="70" d="100"/>
        </p:scale>
        <p:origin x="-1890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7/28/2013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/>
              <a:t>Non-RCE2: On </a:t>
            </a:r>
            <a:r>
              <a:rPr lang="en-US" sz="3200" dirty="0"/>
              <a:t>sample adaptive intra </a:t>
            </a:r>
            <a:endParaRPr lang="en-US" sz="3200" dirty="0" smtClean="0"/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/>
              <a:t>prediction </a:t>
            </a:r>
            <a:r>
              <a:rPr lang="en-US" sz="3200" dirty="0"/>
              <a:t>for </a:t>
            </a:r>
            <a:r>
              <a:rPr lang="en-US" sz="3200" dirty="0" smtClean="0"/>
              <a:t>oblique </a:t>
            </a:r>
            <a:r>
              <a:rPr lang="en-US" sz="3200" dirty="0"/>
              <a:t>modes in lossless </a:t>
            </a:r>
            <a:r>
              <a:rPr lang="en-US" sz="3200" dirty="0" smtClean="0"/>
              <a:t>coding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dirty="0" smtClean="0">
                <a:solidFill>
                  <a:srgbClr val="000000"/>
                </a:solidFill>
                <a:ea typeface="HY견고딕" pitchFamily="18" charset="-127"/>
              </a:rPr>
              <a:t>JCTVC-N0176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b="1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Haoming Chen, 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7 angular modes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67200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47562" y="889828"/>
            <a:ext cx="4792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5: SAP for 7 angular modes on 4×4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057400" y="3782704"/>
            <a:ext cx="5774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6: SAP for 7 angular modes on 4x4 and 8×8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083271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686800" cy="688975"/>
          </a:xfrm>
        </p:spPr>
        <p:txBody>
          <a:bodyPr/>
          <a:lstStyle/>
          <a:p>
            <a:r>
              <a:rPr lang="en-US" dirty="0" smtClean="0"/>
              <a:t>Complexity for parallel decoding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1DFC300D-6968-4E8E-95C4-9D6D499BAED6}" type="slidenum">
              <a:rPr lang="en-US" altLang="ko-KR" smtClean="0"/>
              <a:pPr algn="ctr">
                <a:defRPr/>
              </a:pPr>
              <a:t>11</a:t>
            </a:fld>
            <a:endParaRPr lang="en-US" altLang="ko-K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88251"/>
              </p:ext>
            </p:extLst>
          </p:nvPr>
        </p:nvGraphicFramePr>
        <p:xfrm>
          <a:off x="228600" y="1143000"/>
          <a:ext cx="8763000" cy="4413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2600"/>
                <a:gridCol w="1447800"/>
                <a:gridCol w="2057400"/>
                <a:gridCol w="1447800"/>
                <a:gridCol w="2057400"/>
              </a:tblGrid>
              <a:tr h="7395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4×4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8×8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95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Additional Complexity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Additions/Sample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Additional Complexity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Additions/Sample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395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</a:rPr>
                        <a:t>Strictly Diagonal Modes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0.875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140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2.1875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395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</a:rPr>
                        <a:t>Pseudo-Diagonal Modes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6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0.375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84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1.3125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2326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</a:rPr>
                        <a:t>H</a:t>
                      </a:r>
                      <a:r>
                        <a:rPr lang="en-CA" sz="1800" baseline="0" dirty="0" smtClean="0">
                          <a:solidFill>
                            <a:schemeClr val="tx1"/>
                          </a:solidFill>
                          <a:effectLst/>
                        </a:rPr>
                        <a:t> or </a:t>
                      </a: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</a:rPr>
                        <a:t>V mode already in HEVC-Range Extensions software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24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224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3.5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56388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Additional complexity for SAP for oblique modes is even less than complexity of SAP for horizontal and vertical modes.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630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78325"/>
          </a:xfrm>
        </p:spPr>
        <p:txBody>
          <a:bodyPr/>
          <a:lstStyle/>
          <a:p>
            <a:r>
              <a:rPr lang="en-US" sz="2400" dirty="0" smtClean="0"/>
              <a:t>Proposed SAP for 7 oblique modes for lossless coding.</a:t>
            </a:r>
          </a:p>
          <a:p>
            <a:endParaRPr lang="en-US" sz="2400" dirty="0" smtClean="0"/>
          </a:p>
          <a:p>
            <a:r>
              <a:rPr lang="en-US" sz="2400" dirty="0" smtClean="0"/>
              <a:t>SAP for these 7 modes is fully parallel at both the encoder and decoder</a:t>
            </a:r>
          </a:p>
          <a:p>
            <a:endParaRPr lang="en-US" sz="2400" dirty="0"/>
          </a:p>
          <a:p>
            <a:r>
              <a:rPr lang="en-US" sz="2400" dirty="0" smtClean="0"/>
              <a:t>Gains of  2.1% for screen content RGB; 1.8 % for screen content YUV; and 0.8 % for Class F. </a:t>
            </a:r>
          </a:p>
          <a:p>
            <a:endParaRPr lang="en-US" sz="2400" dirty="0" smtClean="0"/>
          </a:p>
          <a:p>
            <a:r>
              <a:rPr lang="en-US" sz="2400" dirty="0" smtClean="0"/>
              <a:t>Recommend to adopt proposed SAP for 7 oblique modes in HEVC-Range Extensions WD/CD at PU sizes 4x4 and 8x8.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12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Motivation and Prior Work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r>
              <a:rPr lang="en-US" sz="2000" dirty="0" smtClean="0"/>
              <a:t>Sample Adaptive Prediction (SAP) from JCTVC-M0056 for horizontal and vertical modes was adopted in HEVC Range Extensions Working Draft in April 2013 JCTVC meeting. </a:t>
            </a:r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It was asserted that SAP for other modes (oblique modes) is not fully parallel.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Also, SAP on oblique modes was actually providing less gains for SAP on H+V modes for screen content.</a:t>
            </a:r>
          </a:p>
          <a:p>
            <a:pPr lvl="1"/>
            <a:r>
              <a:rPr lang="en-US" sz="2200" dirty="0" smtClean="0">
                <a:solidFill>
                  <a:srgbClr val="00B0F0"/>
                </a:solidFill>
              </a:rPr>
              <a:t>Propose to solve these 2 problems in this proposal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SAP in HM10.1+RExt3.0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000" dirty="0" smtClean="0"/>
              <a:t>Current SAP for Horizontal and Vertical Modes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Proposal: We propose SAP for 7 additional oblique modes </a:t>
            </a:r>
          </a:p>
          <a:p>
            <a:pPr lvl="1"/>
            <a:r>
              <a:rPr lang="en-US" sz="2000" dirty="0" smtClean="0"/>
              <a:t>3 strictly diagonal + 4 pseudo-diagonal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Fully parallel at the encoder and decoder.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2.1% bit-rate reduction for Screen Content Coding RGB;  1.8 % for Screen Content YUV; 0.8 % for Class F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35" y="1600200"/>
            <a:ext cx="2283064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2286001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SAP: (a) 3 diagonal modes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18252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18252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9600" y="51816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Fully parallel at 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both the 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encoder and decoder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FF0000"/>
                </a:solidFill>
                <a:latin typeface="Arial"/>
                <a:ea typeface="굴림"/>
              </a:rPr>
              <a:t>Additional number of operations even less than Horizontal and Vertical SAP in HM.</a:t>
            </a:r>
            <a:endParaRPr kumimoji="1" lang="en-US" sz="2000" kern="0" dirty="0">
              <a:solidFill>
                <a:srgbClr val="FF0000"/>
              </a:solidFill>
              <a:latin typeface="Arial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129417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Proposed SAP (b) 4 pseudo diagonal modes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1060836"/>
            <a:ext cx="1905000" cy="206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76600"/>
            <a:ext cx="1752600" cy="175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60836"/>
            <a:ext cx="2060714" cy="206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853" y="3276600"/>
            <a:ext cx="1752601" cy="175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9600" y="54102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Fully parallel at 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both the 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encoder and decoder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FF0000"/>
                </a:solidFill>
                <a:latin typeface="Arial"/>
                <a:ea typeface="굴림"/>
              </a:rPr>
              <a:t>Additional number of operations even less than Horizontal and Vertical SAP in HM.</a:t>
            </a:r>
            <a:endParaRPr kumimoji="1" lang="en-US" sz="2000" kern="0" dirty="0">
              <a:solidFill>
                <a:srgbClr val="FF0000"/>
              </a:solidFill>
              <a:latin typeface="Arial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436362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Experiments</a:t>
            </a:r>
            <a:endParaRPr lang="en-US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50601"/>
              </p:ext>
            </p:extLst>
          </p:nvPr>
        </p:nvGraphicFramePr>
        <p:xfrm>
          <a:off x="533400" y="25908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All PU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sizes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Only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4×4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4×4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and 8×8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 diagonal modes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</a:t>
                      </a:r>
                      <a:r>
                        <a:rPr lang="en-US" baseline="0" dirty="0" smtClean="0"/>
                        <a:t>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All 7 modes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6</a:t>
            </a:fld>
            <a:endParaRPr lang="en-US" altLang="ko-KR" dirty="0"/>
          </a:p>
        </p:txBody>
      </p:sp>
      <p:sp>
        <p:nvSpPr>
          <p:cNvPr id="8" name="TextBox 7"/>
          <p:cNvSpPr txBox="1"/>
          <p:nvPr/>
        </p:nvSpPr>
        <p:spPr>
          <a:xfrm>
            <a:off x="457199" y="4495800"/>
            <a:ext cx="7315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Thanks to Texas Instruments for cross-checking the results</a:t>
            </a:r>
          </a:p>
          <a:p>
            <a:r>
              <a:rPr lang="en-US" sz="2000" dirty="0" smtClean="0"/>
              <a:t> in JCTVC-N0319.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457200" y="9906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Anchor : HM10.1 +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RExt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 3.0 in Lossless setting according to stipulated test conditions in RCE 2</a:t>
            </a:r>
            <a:endParaRPr kumimoji="1" lang="en-US" sz="2000" kern="0" dirty="0">
              <a:solidFill>
                <a:srgbClr val="FF0000"/>
              </a:solidFill>
              <a:latin typeface="Arial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0377459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(on all block sizes)</a:t>
            </a:r>
            <a:endParaRPr 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68" y="1250698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05105" y="838200"/>
            <a:ext cx="4053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1: SAP  for 3 diagonal modes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805105" y="3657600"/>
            <a:ext cx="3952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</a:t>
            </a:r>
            <a:r>
              <a:rPr lang="en-US" sz="2000" dirty="0"/>
              <a:t>2</a:t>
            </a:r>
            <a:r>
              <a:rPr lang="en-US" sz="2000" dirty="0" smtClean="0"/>
              <a:t>: SAP for  7 angular modes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22" y="4067145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9621" y="6400800"/>
            <a:ext cx="856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Encoding/Decoding for All Intra Tests 1 and 2 on heterogeneous cluster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316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across Maximum Block Size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41" y="2209800"/>
            <a:ext cx="4486042" cy="246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383" y="2209800"/>
            <a:ext cx="4486045" cy="246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1563469"/>
            <a:ext cx="331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 diagonal modes with different size limitation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06770" y="1563468"/>
            <a:ext cx="331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All 7 angular modes with different size limitation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2068" y="5223020"/>
            <a:ext cx="7315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SAP for 4x4 and 8x8 blocks provide most of the gains.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236409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3 diagonal modes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9" y="4267200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71305" y="838200"/>
            <a:ext cx="4907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3: SAP for 3 diagonal modes on 4×4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737505" y="3714690"/>
            <a:ext cx="5975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4: SAP for 3 diagonal modes on 4×4 and 8×8</a:t>
            </a:r>
            <a:endParaRPr lang="en-US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9" y="1266743"/>
            <a:ext cx="8525463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5238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26274</TotalTime>
  <Words>554</Words>
  <Application>Microsoft Office PowerPoint</Application>
  <PresentationFormat>On-screen Show (4:3)</PresentationFormat>
  <Paragraphs>107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1_Template_Sample</vt:lpstr>
      <vt:lpstr>PowerPoint Presentation</vt:lpstr>
      <vt:lpstr>Motivation and Prior Work</vt:lpstr>
      <vt:lpstr>Overview of SAP in HM10.1+RExt3.0</vt:lpstr>
      <vt:lpstr>Proposed SAP: (a) 3 diagonal modes</vt:lpstr>
      <vt:lpstr>Proposed SAP (b) 4 pseudo diagonal modes</vt:lpstr>
      <vt:lpstr>Experiments</vt:lpstr>
      <vt:lpstr>Results (on all block sizes)</vt:lpstr>
      <vt:lpstr>Comparison across Maximum Block Size</vt:lpstr>
      <vt:lpstr>Results for 3 diagonal modes</vt:lpstr>
      <vt:lpstr>Results for 7 angular modes</vt:lpstr>
      <vt:lpstr>Complexity for parallel decoding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258</cp:revision>
  <dcterms:created xsi:type="dcterms:W3CDTF">2010-08-16T21:00:57Z</dcterms:created>
  <dcterms:modified xsi:type="dcterms:W3CDTF">2013-07-28T09:23:14Z</dcterms:modified>
</cp:coreProperties>
</file>