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3">
  <p:sldMasterIdLst>
    <p:sldMasterId id="2147483648" r:id="rId4"/>
    <p:sldMasterId id="2147483664" r:id="rId5"/>
  </p:sldMasterIdLst>
  <p:notesMasterIdLst>
    <p:notesMasterId r:id="rId12"/>
  </p:notesMasterIdLst>
  <p:sldIdLst>
    <p:sldId id="256" r:id="rId6"/>
    <p:sldId id="257" r:id="rId7"/>
    <p:sldId id="272" r:id="rId8"/>
    <p:sldId id="274" r:id="rId9"/>
    <p:sldId id="270" r:id="rId10"/>
    <p:sldId id="269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6C21"/>
    <a:srgbClr val="716C6B"/>
    <a:srgbClr val="00AEEF"/>
    <a:srgbClr val="D94D20"/>
    <a:srgbClr val="6C6864"/>
    <a:srgbClr val="63615D"/>
    <a:srgbClr val="54524E"/>
    <a:srgbClr val="0087C3"/>
    <a:srgbClr val="C6D742"/>
    <a:srgbClr val="44A43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798" autoAdjust="0"/>
    <p:restoredTop sz="94656" autoAdjust="0"/>
  </p:normalViewPr>
  <p:slideViewPr>
    <p:cSldViewPr snapToObjects="1">
      <p:cViewPr>
        <p:scale>
          <a:sx n="100" d="100"/>
          <a:sy n="100" d="100"/>
        </p:scale>
        <p:origin x="-798" y="49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theme" Target="theme/theme1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A91834-3F34-4B40-8735-EA115B05FDDA}" type="datetimeFigureOut">
              <a:rPr lang="en-US" smtClean="0"/>
              <a:pPr/>
              <a:t>10/10/2012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8F7F6D-8A3B-DB4E-AE49-8696C0E84EF1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24948" y="3495675"/>
            <a:ext cx="5029200" cy="381000"/>
          </a:xfrm>
        </p:spPr>
        <p:txBody>
          <a:bodyPr anchor="t"/>
          <a:lstStyle>
            <a:lvl1pPr marL="0" indent="0" algn="l">
              <a:buNone/>
              <a:defRPr sz="2000" b="0" i="0">
                <a:solidFill>
                  <a:srgbClr val="00AEEF"/>
                </a:solidFill>
                <a:latin typeface="Arial"/>
                <a:cs typeface="Arial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Date</a:t>
            </a:r>
          </a:p>
        </p:txBody>
      </p:sp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424948" y="1447800"/>
            <a:ext cx="6737852" cy="1895475"/>
          </a:xfrm>
          <a:prstGeom prst="rect">
            <a:avLst/>
          </a:prstGeom>
        </p:spPr>
        <p:txBody>
          <a:bodyPr anchor="b"/>
          <a:lstStyle>
            <a:lvl1pPr algn="l">
              <a:defRPr sz="2600" b="1" i="0" cap="all">
                <a:solidFill>
                  <a:srgbClr val="F36C21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pic>
        <p:nvPicPr>
          <p:cNvPr id="7" name="Picture 6" descr="InterDigital_logo_RGB_HiRes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62600" y="304800"/>
            <a:ext cx="3372860" cy="375717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 userDrawn="1"/>
        </p:nvSpPr>
        <p:spPr>
          <a:xfrm>
            <a:off x="0" y="6324600"/>
            <a:ext cx="9144000" cy="457200"/>
          </a:xfrm>
          <a:prstGeom prst="rect">
            <a:avLst/>
          </a:prstGeom>
        </p:spPr>
        <p:txBody>
          <a:bodyPr anchor="b"/>
          <a:lstStyle>
            <a:lvl1pPr algn="l">
              <a:defRPr sz="2600" b="1" i="0" cap="all">
                <a:solidFill>
                  <a:srgbClr val="F36C21"/>
                </a:solidFill>
                <a:latin typeface="Arial"/>
                <a:cs typeface="Arial"/>
              </a:defRPr>
            </a:lvl1pPr>
          </a:lstStyle>
          <a:p>
            <a:pPr algn="ctr" rtl="0"/>
            <a:r>
              <a:rPr lang="en-US" sz="800" b="0" i="0" kern="1200" cap="none" baseline="0" dirty="0" smtClean="0">
                <a:solidFill>
                  <a:srgbClr val="716C6B"/>
                </a:solidFill>
                <a:latin typeface="Arial"/>
                <a:ea typeface="+mn-ea"/>
                <a:cs typeface="Arial"/>
              </a:rPr>
              <a:t>© 2012 InterDigital, Inc. All rights reserved.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92802" y="274638"/>
            <a:ext cx="8470198" cy="563562"/>
          </a:xfrm>
        </p:spPr>
        <p:txBody>
          <a:bodyPr/>
          <a:lstStyle>
            <a:lvl1pPr>
              <a:defRPr sz="26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371600"/>
            <a:ext cx="8229600" cy="4876800"/>
          </a:xfr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  <a:lvl2pPr>
              <a:defRPr b="0" i="0">
                <a:latin typeface="Arial"/>
                <a:cs typeface="Arial"/>
              </a:defRPr>
            </a:lvl2pPr>
            <a:lvl3pPr>
              <a:defRPr b="0" i="0">
                <a:latin typeface="Arial"/>
                <a:cs typeface="Arial"/>
              </a:defRPr>
            </a:lvl3pPr>
            <a:lvl4pPr>
              <a:defRPr b="0" i="0">
                <a:latin typeface="Arial"/>
                <a:cs typeface="Arial"/>
              </a:defRPr>
            </a:lvl4pPr>
            <a:lvl5pPr>
              <a:defRPr b="0" i="0">
                <a:latin typeface="Arial"/>
                <a:cs typeface="Arial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19200"/>
            <a:ext cx="8229600" cy="1219200"/>
          </a:xfrm>
        </p:spPr>
        <p:txBody>
          <a:bodyPr/>
          <a:lstStyle>
            <a:lvl1pPr>
              <a:buFontTx/>
              <a:buNone/>
              <a:defRPr b="0" i="0">
                <a:latin typeface="Arial"/>
                <a:cs typeface="Arial"/>
              </a:defRPr>
            </a:lvl1pPr>
            <a:lvl2pPr>
              <a:defRPr b="0" i="0">
                <a:latin typeface="Arial"/>
                <a:cs typeface="Arial"/>
              </a:defRPr>
            </a:lvl2pPr>
            <a:lvl3pPr>
              <a:defRPr b="0" i="0">
                <a:latin typeface="Arial"/>
                <a:cs typeface="Arial"/>
              </a:defRPr>
            </a:lvl3pPr>
            <a:lvl4pPr>
              <a:defRPr b="0" i="0">
                <a:latin typeface="Arial"/>
                <a:cs typeface="Arial"/>
              </a:defRPr>
            </a:lvl4pPr>
            <a:lvl5pPr>
              <a:defRPr b="0" i="0">
                <a:latin typeface="Arial"/>
                <a:cs typeface="Arial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381000" y="2590800"/>
            <a:ext cx="8229600" cy="3657600"/>
          </a:xfr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  <a:lvl2pPr>
              <a:defRPr b="0" i="0">
                <a:latin typeface="Arial"/>
                <a:cs typeface="Arial"/>
              </a:defRPr>
            </a:lvl2pPr>
            <a:lvl3pPr>
              <a:defRPr b="0" i="0">
                <a:latin typeface="Arial"/>
                <a:cs typeface="Arial"/>
              </a:defRPr>
            </a:lvl3pPr>
            <a:lvl4pPr>
              <a:defRPr b="0" i="0">
                <a:latin typeface="Arial"/>
                <a:cs typeface="Arial"/>
              </a:defRPr>
            </a:lvl4pPr>
            <a:lvl5pPr>
              <a:defRPr b="0" i="0">
                <a:latin typeface="Arial"/>
                <a:cs typeface="Arial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95400"/>
            <a:ext cx="4038600" cy="4525963"/>
          </a:xfrm>
        </p:spPr>
        <p:txBody>
          <a:bodyPr/>
          <a:lstStyle>
            <a:lvl1pPr>
              <a:defRPr sz="2800" b="0" i="0">
                <a:latin typeface="Arial"/>
                <a:cs typeface="Arial"/>
              </a:defRPr>
            </a:lvl1pPr>
            <a:lvl2pPr>
              <a:defRPr sz="2400" b="0" i="0">
                <a:latin typeface="Arial"/>
                <a:cs typeface="Arial"/>
              </a:defRPr>
            </a:lvl2pPr>
            <a:lvl3pPr>
              <a:defRPr sz="2000" b="0" i="0">
                <a:latin typeface="Arial"/>
                <a:cs typeface="Arial"/>
              </a:defRPr>
            </a:lvl3pPr>
            <a:lvl4pPr>
              <a:defRPr sz="1800" b="0" i="0">
                <a:latin typeface="Arial"/>
                <a:cs typeface="Arial"/>
              </a:defRPr>
            </a:lvl4pPr>
            <a:lvl5pPr>
              <a:defRPr sz="1800" b="0" i="0">
                <a:latin typeface="Arial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4038600" cy="4525963"/>
          </a:xfrm>
        </p:spPr>
        <p:txBody>
          <a:bodyPr/>
          <a:lstStyle>
            <a:lvl1pPr>
              <a:defRPr sz="2800" b="0" i="0">
                <a:latin typeface="Arial"/>
                <a:cs typeface="Arial"/>
              </a:defRPr>
            </a:lvl1pPr>
            <a:lvl2pPr>
              <a:defRPr sz="2400" b="0" i="0">
                <a:latin typeface="Arial"/>
                <a:cs typeface="Arial"/>
              </a:defRPr>
            </a:lvl2pPr>
            <a:lvl3pPr>
              <a:defRPr sz="2000" b="0" i="0">
                <a:latin typeface="Arial"/>
                <a:cs typeface="Arial"/>
              </a:defRPr>
            </a:lvl3pPr>
            <a:lvl4pPr>
              <a:defRPr sz="1800" b="0" i="0">
                <a:latin typeface="Arial"/>
                <a:cs typeface="Arial"/>
              </a:defRPr>
            </a:lvl4pPr>
            <a:lvl5pPr>
              <a:defRPr sz="1800" b="0" i="0">
                <a:latin typeface="Arial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292802" y="274638"/>
            <a:ext cx="8470198" cy="563562"/>
          </a:xfrm>
        </p:spPr>
        <p:txBody>
          <a:bodyPr/>
          <a:lstStyle>
            <a:lvl1pPr>
              <a:defRPr sz="26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92802" y="274638"/>
            <a:ext cx="8470198" cy="563562"/>
          </a:xfrm>
        </p:spPr>
        <p:txBody>
          <a:bodyPr/>
          <a:lstStyle>
            <a:lvl1pPr>
              <a:defRPr sz="26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tx1"/>
        </a:buClr>
        <a:buFont typeface="Arial"/>
        <a:buChar char="•"/>
        <a:defRPr sz="3000" kern="1200">
          <a:solidFill>
            <a:srgbClr val="716C6B"/>
          </a:solidFill>
          <a:latin typeface="Arial"/>
          <a:ea typeface="+mn-ea"/>
          <a:cs typeface="Arial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tx1"/>
        </a:buClr>
        <a:buFont typeface="Arial"/>
        <a:buChar char="–"/>
        <a:defRPr sz="2600" kern="1200">
          <a:solidFill>
            <a:srgbClr val="716C6B"/>
          </a:solidFill>
          <a:latin typeface="Arial"/>
          <a:ea typeface="+mn-ea"/>
          <a:cs typeface="Arial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tx1"/>
        </a:buClr>
        <a:buFont typeface="Arial"/>
        <a:buChar char="•"/>
        <a:defRPr sz="2300" kern="1200">
          <a:solidFill>
            <a:srgbClr val="716C6B"/>
          </a:solidFill>
          <a:latin typeface="Arial"/>
          <a:ea typeface="+mn-ea"/>
          <a:cs typeface="Arial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tx1"/>
        </a:buClr>
        <a:buFont typeface="Arial"/>
        <a:buChar char="–"/>
        <a:defRPr sz="1800" kern="1200">
          <a:solidFill>
            <a:srgbClr val="716C6B"/>
          </a:solidFill>
          <a:latin typeface="Arial"/>
          <a:ea typeface="+mn-ea"/>
          <a:cs typeface="Arial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tx1"/>
        </a:buClr>
        <a:buFont typeface="Arial"/>
        <a:buChar char="»"/>
        <a:defRPr sz="1600" kern="1200">
          <a:solidFill>
            <a:srgbClr val="716C6B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99672" y="274638"/>
            <a:ext cx="8229600" cy="5635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371600"/>
            <a:ext cx="8229600" cy="4754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9144000" cy="98446"/>
          </a:xfrm>
          <a:prstGeom prst="rect">
            <a:avLst/>
          </a:prstGeom>
          <a:solidFill>
            <a:srgbClr val="716C6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716C6B"/>
              </a:solidFill>
            </a:endParaRPr>
          </a:p>
        </p:txBody>
      </p:sp>
      <p:sp>
        <p:nvSpPr>
          <p:cNvPr id="8" name="Slide Number Placeholder 5"/>
          <p:cNvSpPr txBox="1">
            <a:spLocks/>
          </p:cNvSpPr>
          <p:nvPr userDrawn="1"/>
        </p:nvSpPr>
        <p:spPr>
          <a:xfrm>
            <a:off x="228600" y="64770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44A436"/>
                </a:solidFill>
                <a:latin typeface="Arial"/>
                <a:cs typeface="Arial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7D5CFB-22F2-3C47-9198-8923B31E7A3C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AEE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00" b="0" i="0" u="none" strike="noStrike" kern="1200" cap="none" spc="0" normalizeH="0" baseline="0" noProof="0" dirty="0" smtClean="0">
              <a:ln>
                <a:noFill/>
              </a:ln>
              <a:solidFill>
                <a:srgbClr val="00AEEF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2" name="Title 1"/>
          <p:cNvSpPr txBox="1">
            <a:spLocks/>
          </p:cNvSpPr>
          <p:nvPr userDrawn="1"/>
        </p:nvSpPr>
        <p:spPr>
          <a:xfrm>
            <a:off x="0" y="6324600"/>
            <a:ext cx="9144000" cy="457200"/>
          </a:xfrm>
          <a:prstGeom prst="rect">
            <a:avLst/>
          </a:prstGeom>
        </p:spPr>
        <p:txBody>
          <a:bodyPr anchor="b"/>
          <a:lstStyle>
            <a:lvl1pPr algn="l">
              <a:defRPr sz="2600" b="1" i="0" cap="all">
                <a:solidFill>
                  <a:srgbClr val="F36C21"/>
                </a:solidFill>
                <a:latin typeface="Arial"/>
                <a:cs typeface="Arial"/>
              </a:defRPr>
            </a:lvl1pPr>
          </a:lstStyle>
          <a:p>
            <a:pPr algn="ctr" rtl="0"/>
            <a:r>
              <a:rPr lang="en-US" sz="800" b="0" i="0" kern="1200" cap="none" baseline="0" dirty="0" smtClean="0">
                <a:solidFill>
                  <a:srgbClr val="716C6B"/>
                </a:solidFill>
                <a:latin typeface="Arial"/>
                <a:ea typeface="+mn-ea"/>
                <a:cs typeface="Arial"/>
              </a:rPr>
              <a:t>© 2012 InterDigital, Inc. All rights reserved.</a:t>
            </a:r>
          </a:p>
        </p:txBody>
      </p:sp>
      <p:pic>
        <p:nvPicPr>
          <p:cNvPr id="9" name="Picture 8" descr="InterDigital_logo_RGB_HiRes.jpg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6934200" y="6495288"/>
            <a:ext cx="1905000" cy="21220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9" r:id="rId2"/>
    <p:sldLayoutId id="2147483668" r:id="rId3"/>
    <p:sldLayoutId id="2147483670" r:id="rId4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2600" b="1" kern="1200" cap="none">
          <a:solidFill>
            <a:srgbClr val="F36C21"/>
          </a:solidFill>
          <a:latin typeface="Arial"/>
          <a:ea typeface="+mj-ea"/>
          <a:cs typeface="Arial"/>
        </a:defRPr>
      </a:lvl1pPr>
    </p:titleStyle>
    <p:bodyStyle>
      <a:lvl1pPr marL="341313" indent="-341313" algn="l" defTabSz="457200" rtl="0" eaLnBrk="1" latinLnBrk="0" hangingPunct="1">
        <a:spcBef>
          <a:spcPct val="20000"/>
        </a:spcBef>
        <a:buClr>
          <a:srgbClr val="00B0F0"/>
        </a:buClr>
        <a:buSzPct val="120000"/>
        <a:buFont typeface="Arial" pitchFamily="34" charset="0"/>
        <a:buChar char="•"/>
        <a:tabLst/>
        <a:defRPr sz="2600" b="0" i="0" kern="1200">
          <a:solidFill>
            <a:srgbClr val="716C6B"/>
          </a:solidFill>
          <a:latin typeface="Arial"/>
          <a:ea typeface="+mn-ea"/>
          <a:cs typeface="Arial"/>
        </a:defRPr>
      </a:lvl1pPr>
      <a:lvl2pPr marL="573088" indent="-231775" algn="l" defTabSz="457200" rtl="0" eaLnBrk="1" latinLnBrk="0" hangingPunct="1">
        <a:spcBef>
          <a:spcPts val="300"/>
        </a:spcBef>
        <a:buClr>
          <a:srgbClr val="00B0F0"/>
        </a:buClr>
        <a:buFont typeface="Arial" pitchFamily="34" charset="0"/>
        <a:buChar char="•"/>
        <a:defRPr sz="2400" b="0" i="0" kern="1200">
          <a:solidFill>
            <a:srgbClr val="716C6B"/>
          </a:solidFill>
          <a:latin typeface="Arial"/>
          <a:ea typeface="+mn-ea"/>
          <a:cs typeface="Arial"/>
        </a:defRPr>
      </a:lvl2pPr>
      <a:lvl3pPr marL="682625" indent="-109538" algn="l" defTabSz="457200" rtl="0" eaLnBrk="1" latinLnBrk="0" hangingPunct="1">
        <a:spcBef>
          <a:spcPts val="0"/>
        </a:spcBef>
        <a:buClr>
          <a:schemeClr val="tx1">
            <a:lumMod val="50000"/>
            <a:lumOff val="50000"/>
          </a:schemeClr>
        </a:buClr>
        <a:buFont typeface="Arial"/>
        <a:buChar char="•"/>
        <a:defRPr sz="2000" b="0" i="0" kern="1200">
          <a:solidFill>
            <a:srgbClr val="716C6B"/>
          </a:solidFill>
          <a:latin typeface="Arial"/>
          <a:ea typeface="+mn-ea"/>
          <a:cs typeface="Arial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tx1"/>
        </a:buClr>
        <a:buFont typeface="Arial"/>
        <a:buChar char="–"/>
        <a:defRPr sz="1800" b="0" i="0" kern="1200">
          <a:solidFill>
            <a:srgbClr val="716C6B"/>
          </a:solidFill>
          <a:latin typeface="Arial"/>
          <a:ea typeface="+mn-ea"/>
          <a:cs typeface="Arial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tx1"/>
        </a:buClr>
        <a:buFont typeface="Arial"/>
        <a:buChar char="»"/>
        <a:defRPr sz="1600" b="0" i="0" kern="1200">
          <a:solidFill>
            <a:srgbClr val="716C6B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idx="1"/>
          </p:nvPr>
        </p:nvSpPr>
        <p:spPr>
          <a:xfrm>
            <a:off x="424948" y="3495674"/>
            <a:ext cx="5442452" cy="1304926"/>
          </a:xfrm>
        </p:spPr>
        <p:txBody>
          <a:bodyPr>
            <a:noAutofit/>
          </a:bodyPr>
          <a:lstStyle/>
          <a:p>
            <a:r>
              <a:rPr lang="en-US" dirty="0" smtClean="0"/>
              <a:t>Eun-Seok Ryu, Yan Ye, Yuwen He, Yong He</a:t>
            </a:r>
          </a:p>
          <a:p>
            <a:r>
              <a:rPr lang="en-US" dirty="0" err="1" smtClean="0"/>
              <a:t>InterDigital</a:t>
            </a:r>
            <a:r>
              <a:rPr lang="en-US" dirty="0" smtClean="0"/>
              <a:t> Communications, LLC</a:t>
            </a:r>
          </a:p>
          <a:p>
            <a:r>
              <a:rPr lang="en-US" dirty="0" smtClean="0"/>
              <a:t>11</a:t>
            </a:r>
            <a:r>
              <a:rPr lang="en-US" baseline="30000" dirty="0" smtClean="0"/>
              <a:t>th</a:t>
            </a:r>
            <a:r>
              <a:rPr lang="en-US" dirty="0" smtClean="0"/>
              <a:t> JCT-VC meeting, October 10-19, 2012</a:t>
            </a: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24948" y="1447801"/>
            <a:ext cx="7347452" cy="1524000"/>
          </a:xfrm>
        </p:spPr>
        <p:txBody>
          <a:bodyPr/>
          <a:lstStyle/>
          <a:p>
            <a:r>
              <a:rPr lang="en-US" dirty="0" smtClean="0"/>
              <a:t>JCTVC-K0262</a:t>
            </a:r>
            <a:br>
              <a:rPr lang="en-US" dirty="0" smtClean="0"/>
            </a:br>
            <a:r>
              <a:rPr lang="en-US" dirty="0" smtClean="0"/>
              <a:t>AHG9: NAL Unit Priority SEI Message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 statement 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685800" y="876300"/>
            <a:ext cx="7696200" cy="3543300"/>
          </a:xfrm>
        </p:spPr>
        <p:txBody>
          <a:bodyPr>
            <a:noAutofit/>
          </a:bodyPr>
          <a:lstStyle/>
          <a:p>
            <a:pPr marL="341313" lvl="1" indent="-341313">
              <a:spcBef>
                <a:spcPct val="20000"/>
              </a:spcBef>
              <a:buSzPct val="120000"/>
            </a:pPr>
            <a:r>
              <a:rPr lang="en-CA" sz="1800" dirty="0" smtClean="0"/>
              <a:t>NAL unit priority information is essential for </a:t>
            </a:r>
            <a:r>
              <a:rPr lang="en-US" sz="1800" dirty="0" err="1" smtClean="0"/>
              <a:t>QoS</a:t>
            </a:r>
            <a:r>
              <a:rPr lang="en-US" sz="1800" dirty="0" smtClean="0"/>
              <a:t> handling for video applications such as streaming</a:t>
            </a:r>
            <a:endParaRPr lang="en-CA" sz="1800" dirty="0" smtClean="0"/>
          </a:p>
          <a:p>
            <a:pPr lvl="1"/>
            <a:r>
              <a:rPr lang="en-US" sz="1800" dirty="0" smtClean="0"/>
              <a:t>Unequal Error Protection </a:t>
            </a:r>
          </a:p>
          <a:p>
            <a:pPr lvl="1"/>
            <a:r>
              <a:rPr lang="en-US" sz="1800" dirty="0" smtClean="0"/>
              <a:t>Packet dropping for bandwidth adaptation </a:t>
            </a:r>
          </a:p>
          <a:p>
            <a:pPr lvl="1"/>
            <a:r>
              <a:rPr lang="en-US" sz="1800" dirty="0" smtClean="0"/>
              <a:t>Differentiated service by smart router, etc</a:t>
            </a:r>
          </a:p>
          <a:p>
            <a:r>
              <a:rPr lang="en-CA" sz="1800" dirty="0" smtClean="0"/>
              <a:t>Currently in WD8, NAL header </a:t>
            </a:r>
            <a:r>
              <a:rPr lang="en-US" sz="1800" dirty="0" smtClean="0"/>
              <a:t>NAL header has some priority indication: </a:t>
            </a:r>
            <a:r>
              <a:rPr lang="en-US" sz="1600" dirty="0" smtClean="0"/>
              <a:t>3-bit </a:t>
            </a:r>
            <a:r>
              <a:rPr lang="en-US" sz="1600" dirty="0" err="1" smtClean="0"/>
              <a:t>temporal_id</a:t>
            </a:r>
            <a:endParaRPr lang="en-US" sz="1600" dirty="0" smtClean="0"/>
          </a:p>
          <a:p>
            <a:r>
              <a:rPr lang="en-CA" sz="1800" dirty="0" smtClean="0"/>
              <a:t>Observation: </a:t>
            </a:r>
          </a:p>
          <a:p>
            <a:pPr lvl="1"/>
            <a:r>
              <a:rPr lang="en-US" sz="1800" dirty="0" smtClean="0"/>
              <a:t>video streaming server and media-aware router need high-level syntax to indicate NALU priority of encoded bitstream</a:t>
            </a:r>
            <a:endParaRPr lang="en-CA" sz="1800" dirty="0" smtClean="0"/>
          </a:p>
          <a:p>
            <a:pPr lvl="1"/>
            <a:r>
              <a:rPr lang="en-CA" sz="1800" dirty="0" smtClean="0"/>
              <a:t>pictures in the same temporal level can still have different priorities </a:t>
            </a:r>
          </a:p>
          <a:p>
            <a:pPr lvl="1"/>
            <a:r>
              <a:rPr lang="en-CA" sz="1800" dirty="0" smtClean="0">
                <a:solidFill>
                  <a:srgbClr val="FF0000"/>
                </a:solidFill>
              </a:rPr>
              <a:t>Need for further priority differentiation</a:t>
            </a: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1143000" y="4724400"/>
          <a:ext cx="5638800" cy="1828800"/>
        </p:xfrm>
        <a:graphic>
          <a:graphicData uri="http://schemas.openxmlformats.org/drawingml/2006/table">
            <a:tbl>
              <a:tblPr/>
              <a:tblGrid>
                <a:gridCol w="4486787"/>
                <a:gridCol w="1152013"/>
              </a:tblGrid>
              <a:tr h="3048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 err="1">
                          <a:latin typeface="Times New Roman"/>
                          <a:ea typeface="맑은 고딕"/>
                          <a:cs typeface="Times New Roman"/>
                        </a:rPr>
                        <a:t>nal_unit_header</a:t>
                      </a:r>
                      <a:r>
                        <a:rPr lang="en-GB" sz="1600" dirty="0">
                          <a:latin typeface="Times New Roman"/>
                          <a:ea typeface="맑은 고딕"/>
                          <a:cs typeface="Times New Roman"/>
                        </a:rPr>
                        <a:t>( ) {</a:t>
                      </a:r>
                      <a:endParaRPr lang="en-US" sz="1600" dirty="0">
                        <a:latin typeface="Times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600" b="1" dirty="0">
                          <a:latin typeface="Times New Roman"/>
                          <a:ea typeface="맑은 고딕"/>
                          <a:cs typeface="Times New Roman"/>
                        </a:rPr>
                        <a:t>Descriptor</a:t>
                      </a:r>
                      <a:endParaRPr lang="en-US" sz="1600" b="1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 dirty="0">
                          <a:latin typeface="Times New Roman"/>
                          <a:ea typeface="맑은 고딕"/>
                          <a:cs typeface="Times New Roman"/>
                        </a:rPr>
                        <a:t>	</a:t>
                      </a:r>
                      <a:r>
                        <a:rPr lang="en-GB" sz="1600" b="1" dirty="0" err="1">
                          <a:latin typeface="Times New Roman"/>
                          <a:ea typeface="맑은 고딕"/>
                          <a:cs typeface="Times New Roman"/>
                        </a:rPr>
                        <a:t>forbidden_zero_bit</a:t>
                      </a:r>
                      <a:endParaRPr lang="en-US" sz="1600" dirty="0">
                        <a:latin typeface="Times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600" dirty="0">
                          <a:latin typeface="Times New Roman"/>
                          <a:ea typeface="맑은 고딕"/>
                          <a:cs typeface="Times New Roman"/>
                        </a:rPr>
                        <a:t>f(1)</a:t>
                      </a:r>
                      <a:endParaRPr lang="en-US" sz="16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 dirty="0">
                          <a:latin typeface="Times New Roman"/>
                          <a:ea typeface="맑은 고딕"/>
                          <a:cs typeface="Times New Roman"/>
                        </a:rPr>
                        <a:t>	</a:t>
                      </a:r>
                      <a:r>
                        <a:rPr lang="en-GB" sz="1600" b="1" dirty="0" err="1">
                          <a:latin typeface="Times New Roman"/>
                          <a:ea typeface="맑은 고딕"/>
                          <a:cs typeface="Times New Roman"/>
                        </a:rPr>
                        <a:t>nal_unit_type</a:t>
                      </a:r>
                      <a:endParaRPr lang="en-US" sz="1600" dirty="0">
                        <a:latin typeface="Times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600" dirty="0">
                          <a:latin typeface="Times New Roman"/>
                          <a:ea typeface="맑은 고딕"/>
                          <a:cs typeface="Times New Roman"/>
                        </a:rPr>
                        <a:t>u(6)</a:t>
                      </a:r>
                      <a:endParaRPr lang="en-US" sz="16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 dirty="0">
                          <a:latin typeface="Times New Roman"/>
                          <a:ea typeface="맑은 고딕"/>
                          <a:cs typeface="Times New Roman"/>
                        </a:rPr>
                        <a:t>	nuh_reserved_zero_6bits</a:t>
                      </a:r>
                      <a:endParaRPr lang="en-US" sz="1600" dirty="0">
                        <a:latin typeface="Times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600" dirty="0">
                          <a:latin typeface="Times New Roman"/>
                          <a:ea typeface="맑은 고딕"/>
                          <a:cs typeface="Times New Roman"/>
                        </a:rPr>
                        <a:t>u(6)</a:t>
                      </a:r>
                      <a:endParaRPr lang="en-US" sz="16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latin typeface="Times New Roman"/>
                          <a:ea typeface="맑은 고딕"/>
                          <a:cs typeface="Times New Roman"/>
                        </a:rPr>
                        <a:t>	</a:t>
                      </a:r>
                      <a:r>
                        <a:rPr lang="en-GB" sz="1600" b="1" dirty="0">
                          <a:latin typeface="Times New Roman"/>
                          <a:ea typeface="맑은 고딕"/>
                          <a:cs typeface="Times New Roman"/>
                        </a:rPr>
                        <a:t>nuh_temporal_id_plus1</a:t>
                      </a:r>
                      <a:endParaRPr lang="en-US" sz="1600" dirty="0">
                        <a:latin typeface="Times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600" b="0" dirty="0">
                          <a:latin typeface="Times New Roman"/>
                          <a:ea typeface="맑은 고딕"/>
                          <a:cs typeface="Times New Roman"/>
                        </a:rPr>
                        <a:t>u(3)</a:t>
                      </a:r>
                      <a:endParaRPr lang="en-US" sz="1600" b="1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latin typeface="Times New Roman"/>
                          <a:ea typeface="맑은 고딕"/>
                          <a:cs typeface="Times New Roman"/>
                        </a:rPr>
                        <a:t>}</a:t>
                      </a:r>
                      <a:endParaRPr lang="en-US" sz="1600" dirty="0">
                        <a:latin typeface="Times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600" b="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Hierarchical B prediction 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685800" y="3962400"/>
            <a:ext cx="8077200" cy="9144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000" dirty="0" smtClean="0"/>
              <a:t>In one intra period of 32 pictures, </a:t>
            </a:r>
            <a:r>
              <a:rPr lang="en-US" sz="2000" dirty="0" smtClean="0">
                <a:solidFill>
                  <a:schemeClr val="accent3">
                    <a:lumMod val="75000"/>
                  </a:schemeClr>
                </a:solidFill>
              </a:rPr>
              <a:t>Position A </a:t>
            </a:r>
            <a:r>
              <a:rPr lang="en-US" sz="2000" dirty="0" smtClean="0"/>
              <a:t>pictures are referenced </a:t>
            </a:r>
            <a:r>
              <a:rPr lang="en-US" sz="2000" dirty="0" smtClean="0">
                <a:solidFill>
                  <a:srgbClr val="0070C0"/>
                </a:solidFill>
              </a:rPr>
              <a:t>12 </a:t>
            </a:r>
            <a:r>
              <a:rPr lang="en-US" sz="2000" dirty="0" smtClean="0"/>
              <a:t>times, while </a:t>
            </a:r>
            <a:r>
              <a:rPr lang="en-US" sz="2000" dirty="0" smtClean="0">
                <a:solidFill>
                  <a:srgbClr val="C00000"/>
                </a:solidFill>
              </a:rPr>
              <a:t>Position B</a:t>
            </a:r>
            <a:r>
              <a:rPr lang="en-US" sz="20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n-US" sz="2000" dirty="0" smtClean="0"/>
              <a:t>pictures are referenced </a:t>
            </a:r>
            <a:r>
              <a:rPr lang="en-US" sz="2000" dirty="0" smtClean="0">
                <a:solidFill>
                  <a:srgbClr val="C00000"/>
                </a:solidFill>
              </a:rPr>
              <a:t>16</a:t>
            </a:r>
            <a:r>
              <a:rPr lang="en-US" sz="2000" dirty="0" smtClean="0"/>
              <a:t> times</a:t>
            </a:r>
          </a:p>
        </p:txBody>
      </p:sp>
      <p:sp>
        <p:nvSpPr>
          <p:cNvPr id="9" name="Content Placeholder 5"/>
          <p:cNvSpPr txBox="1">
            <a:spLocks/>
          </p:cNvSpPr>
          <p:nvPr/>
        </p:nvSpPr>
        <p:spPr>
          <a:xfrm>
            <a:off x="1676400" y="5257800"/>
            <a:ext cx="6096000" cy="762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1313" marR="0" lvl="0" indent="-34131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B0F0"/>
              </a:buClr>
              <a:buSzPct val="120000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16C6B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Packet loss at Position A and at Position B has different implication on error propagation 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716C6B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0" name="Down Arrow 9"/>
          <p:cNvSpPr/>
          <p:nvPr/>
        </p:nvSpPr>
        <p:spPr>
          <a:xfrm>
            <a:off x="4572000" y="4648200"/>
            <a:ext cx="228600" cy="685800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7800" y="1066800"/>
            <a:ext cx="6469380" cy="2777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Simulation Results</a:t>
            </a:r>
            <a:endParaRPr lang="en-US" dirty="0"/>
          </a:p>
        </p:txBody>
      </p:sp>
      <p:sp>
        <p:nvSpPr>
          <p:cNvPr id="10" name="Content Placeholder 5"/>
          <p:cNvSpPr>
            <a:spLocks noGrp="1"/>
          </p:cNvSpPr>
          <p:nvPr>
            <p:ph idx="1"/>
          </p:nvPr>
        </p:nvSpPr>
        <p:spPr>
          <a:xfrm>
            <a:off x="4724400" y="3736936"/>
            <a:ext cx="4038600" cy="2628900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n-US" u="sng" dirty="0" smtClean="0"/>
              <a:t>Test settings</a:t>
            </a:r>
          </a:p>
          <a:p>
            <a:r>
              <a:rPr lang="en-US" dirty="0" smtClean="0"/>
              <a:t>RA in common test condition</a:t>
            </a:r>
          </a:p>
          <a:p>
            <a:r>
              <a:rPr lang="en-US" dirty="0" smtClean="0"/>
              <a:t>Drop 1 picture per intra period</a:t>
            </a:r>
          </a:p>
          <a:p>
            <a:r>
              <a:rPr lang="en-US" dirty="0" smtClean="0"/>
              <a:t>HM6.1</a:t>
            </a:r>
          </a:p>
          <a:p>
            <a:pPr>
              <a:buNone/>
            </a:pPr>
            <a:r>
              <a:rPr lang="en-US" u="sng" dirty="0" smtClean="0"/>
              <a:t>Observation </a:t>
            </a:r>
          </a:p>
          <a:p>
            <a:r>
              <a:rPr lang="en-US" dirty="0" smtClean="0"/>
              <a:t>Clear difference in performance between packet loss at Position A and at Position B </a:t>
            </a:r>
          </a:p>
          <a:p>
            <a:r>
              <a:rPr lang="en-US" dirty="0" smtClean="0"/>
              <a:t>As much as 3dB</a:t>
            </a:r>
            <a:endParaRPr lang="en-CA" dirty="0" smtClean="0"/>
          </a:p>
        </p:txBody>
      </p:sp>
      <p:pic>
        <p:nvPicPr>
          <p:cNvPr id="1026" name="Picture 2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990600"/>
            <a:ext cx="3730625" cy="2631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2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24400" y="990600"/>
            <a:ext cx="3730625" cy="2631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2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5800" y="3736936"/>
            <a:ext cx="3730625" cy="2631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SEI Message Syntax for NAL Unit Priority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685800" y="2057400"/>
            <a:ext cx="4876800" cy="3048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1800" dirty="0" smtClean="0"/>
              <a:t>SEI payload syntax</a:t>
            </a:r>
          </a:p>
          <a:p>
            <a:pPr>
              <a:buNone/>
            </a:pPr>
            <a:endParaRPr lang="en-US" sz="1800" dirty="0" smtClean="0"/>
          </a:p>
          <a:p>
            <a:pPr>
              <a:buNone/>
            </a:pPr>
            <a:endParaRPr lang="en-US" sz="1800" dirty="0" smtClean="0"/>
          </a:p>
          <a:p>
            <a:pPr>
              <a:buNone/>
            </a:pPr>
            <a:endParaRPr lang="en-US" sz="1800" dirty="0" smtClean="0"/>
          </a:p>
          <a:p>
            <a:pPr>
              <a:buNone/>
            </a:pPr>
            <a:endParaRPr lang="en-US" sz="1800" dirty="0" smtClean="0"/>
          </a:p>
          <a:p>
            <a:pPr>
              <a:buNone/>
            </a:pPr>
            <a:endParaRPr lang="en-US" sz="1800" dirty="0" smtClean="0"/>
          </a:p>
          <a:p>
            <a:pPr>
              <a:buNone/>
            </a:pPr>
            <a:endParaRPr lang="en-US" sz="1800" dirty="0" smtClean="0"/>
          </a:p>
          <a:p>
            <a:pPr>
              <a:buNone/>
            </a:pPr>
            <a:endParaRPr lang="en-US" sz="1800" dirty="0" smtClean="0"/>
          </a:p>
          <a:p>
            <a:pPr>
              <a:buNone/>
            </a:pPr>
            <a:r>
              <a:rPr lang="en-US" sz="1800" dirty="0" smtClean="0"/>
              <a:t>Definition of a </a:t>
            </a:r>
            <a:r>
              <a:rPr lang="en-US" sz="1800" dirty="0" err="1" smtClean="0"/>
              <a:t>priority_info</a:t>
            </a:r>
            <a:r>
              <a:rPr lang="en-US" sz="1800" dirty="0" smtClean="0"/>
              <a:t> for SEI</a:t>
            </a:r>
          </a:p>
        </p:txBody>
      </p:sp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685800" y="1066800"/>
            <a:ext cx="7531802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marL="341313" lvl="0" indent="-341313">
              <a:spcBef>
                <a:spcPct val="20000"/>
              </a:spcBef>
              <a:buClr>
                <a:srgbClr val="00B0F0"/>
              </a:buClr>
              <a:buSzPct val="120000"/>
              <a:buFont typeface="Arial" pitchFamily="34" charset="0"/>
              <a:buChar char="•"/>
            </a:pPr>
            <a:r>
              <a:rPr lang="en-CA" dirty="0" smtClean="0">
                <a:solidFill>
                  <a:srgbClr val="716C6B"/>
                </a:solidFill>
                <a:latin typeface="Arial"/>
                <a:cs typeface="Arial"/>
              </a:rPr>
              <a:t>Indicates the priority of following NAL units until the next NALU priority SEI message is present</a:t>
            </a:r>
            <a:endParaRPr lang="en-US" altLang="ko-KR" dirty="0" smtClean="0">
              <a:latin typeface="Times New Roman" pitchFamily="18" charset="0"/>
              <a:ea typeface="Malgun Gothic"/>
              <a:cs typeface="Times New Roman" pitchFamily="18" charset="0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1219200" y="2438400"/>
          <a:ext cx="5791200" cy="1960245"/>
        </p:xfrm>
        <a:graphic>
          <a:graphicData uri="http://schemas.openxmlformats.org/drawingml/2006/table">
            <a:tbl>
              <a:tblPr/>
              <a:tblGrid>
                <a:gridCol w="4357615"/>
                <a:gridCol w="1433585"/>
              </a:tblGrid>
              <a:tr h="25137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dirty="0" err="1"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sei_payload</a:t>
                      </a:r>
                      <a:r>
                        <a:rPr lang="en-GB" sz="1800" dirty="0"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( </a:t>
                      </a:r>
                      <a:r>
                        <a:rPr lang="en-GB" sz="1800" dirty="0" err="1"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payloadType</a:t>
                      </a:r>
                      <a:r>
                        <a:rPr lang="en-GB" sz="1800" dirty="0"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, </a:t>
                      </a:r>
                      <a:r>
                        <a:rPr lang="en-GB" sz="1800" dirty="0" err="1"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payloadSize</a:t>
                      </a:r>
                      <a:r>
                        <a:rPr lang="en-GB" sz="1800" dirty="0"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 ) {</a:t>
                      </a:r>
                      <a:r>
                        <a:rPr lang="en-US" sz="1800" dirty="0"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68580" marR="68580" marT="571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b="1"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Descriptor</a:t>
                      </a:r>
                      <a:endParaRPr lang="en-US" sz="1800"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68580" marR="68580" marT="571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60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dirty="0"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	if( </a:t>
                      </a:r>
                      <a:r>
                        <a:rPr lang="en-GB" sz="1800" dirty="0" err="1"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payloadType</a:t>
                      </a:r>
                      <a:r>
                        <a:rPr lang="en-GB" sz="1800" dirty="0"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  = =  0 )</a:t>
                      </a:r>
                      <a:r>
                        <a:rPr lang="en-US" sz="1800" dirty="0"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68580" marR="68580" marT="571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800"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68580" marR="68580" marT="571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60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		buffering_period( payloadSize )</a:t>
                      </a:r>
                      <a:r>
                        <a:rPr lang="en-US" sz="1800"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68580" marR="68580" marT="571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800"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68580" marR="68580" marT="571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60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b="1"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………..</a:t>
                      </a:r>
                      <a:r>
                        <a:rPr lang="en-US" sz="1800"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68580" marR="68580" marT="571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68580" marR="68580" marT="571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60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>
                          <a:solidFill>
                            <a:srgbClr val="FF0000"/>
                          </a:solidFill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	else if( payloadType  = =  133)</a:t>
                      </a:r>
                      <a:r>
                        <a:rPr lang="en-US" sz="1800">
                          <a:solidFill>
                            <a:srgbClr val="FF0000"/>
                          </a:solidFill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 </a:t>
                      </a:r>
                      <a:endParaRPr lang="en-US" sz="1800"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68580" marR="68580" marT="571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800"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68580" marR="68580" marT="571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60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		</a:t>
                      </a:r>
                      <a:r>
                        <a:rPr lang="en-GB" sz="1800" dirty="0" err="1">
                          <a:solidFill>
                            <a:srgbClr val="FF0000"/>
                          </a:solidFill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priority_info</a:t>
                      </a:r>
                      <a:r>
                        <a:rPr lang="en-GB" sz="1800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( </a:t>
                      </a:r>
                      <a:r>
                        <a:rPr lang="en-GB" sz="1800" dirty="0" err="1">
                          <a:solidFill>
                            <a:srgbClr val="FF0000"/>
                          </a:solidFill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payloadSize</a:t>
                      </a:r>
                      <a:r>
                        <a:rPr lang="en-GB" sz="1800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 )</a:t>
                      </a:r>
                      <a:r>
                        <a:rPr lang="en-US" sz="1800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 </a:t>
                      </a:r>
                      <a:endParaRPr lang="en-US" sz="1800" dirty="0"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68580" marR="68580" marT="571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800"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68580" marR="68580" marT="571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60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b="1" dirty="0"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………..</a:t>
                      </a:r>
                      <a:r>
                        <a:rPr lang="en-US" sz="1800" dirty="0"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68580" marR="68580" marT="571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68580" marR="68580" marT="571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1219200" y="5105400"/>
          <a:ext cx="5791200" cy="1120140"/>
        </p:xfrm>
        <a:graphic>
          <a:graphicData uri="http://schemas.openxmlformats.org/drawingml/2006/table">
            <a:tbl>
              <a:tblPr/>
              <a:tblGrid>
                <a:gridCol w="4348480"/>
                <a:gridCol w="1442720"/>
              </a:tblGrid>
              <a:tr h="21392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dirty="0" err="1">
                          <a:solidFill>
                            <a:srgbClr val="FF0000"/>
                          </a:solidFill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priority_info</a:t>
                      </a:r>
                      <a:r>
                        <a:rPr lang="en-GB" sz="1800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 </a:t>
                      </a:r>
                      <a:r>
                        <a:rPr lang="en-US" sz="1800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(</a:t>
                      </a:r>
                      <a:r>
                        <a:rPr lang="en-US" sz="1800" dirty="0" err="1">
                          <a:solidFill>
                            <a:srgbClr val="FF0000"/>
                          </a:solidFill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payloadSize</a:t>
                      </a:r>
                      <a:r>
                        <a:rPr lang="en-US" sz="1800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 ) { </a:t>
                      </a:r>
                      <a:endParaRPr lang="en-US" sz="1800" dirty="0"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68580" marR="68580" marT="571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 b="1" dirty="0"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Descriptor</a:t>
                      </a:r>
                      <a:endParaRPr lang="en-US" sz="1800" dirty="0"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68580" marR="68580" marT="571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920">
                <a:tc>
                  <a:txBody>
                    <a:bodyPr/>
                    <a:lstStyle/>
                    <a:p>
                      <a:pPr marL="22860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>
                          <a:solidFill>
                            <a:srgbClr val="FF0000"/>
                          </a:solidFill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priority_id</a:t>
                      </a:r>
                      <a:r>
                        <a:rPr lang="en-US" sz="1800">
                          <a:solidFill>
                            <a:srgbClr val="FF0000"/>
                          </a:solidFill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 </a:t>
                      </a:r>
                      <a:endParaRPr lang="en-US" sz="1800"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68580" marR="68580" marT="571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>
                          <a:solidFill>
                            <a:srgbClr val="FF0000"/>
                          </a:solidFill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u(4)</a:t>
                      </a:r>
                      <a:endParaRPr lang="en-US" sz="1800"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68580" marR="68580" marT="571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920">
                <a:tc>
                  <a:txBody>
                    <a:bodyPr/>
                    <a:lstStyle/>
                    <a:p>
                      <a:pPr marL="22860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>
                          <a:solidFill>
                            <a:srgbClr val="FF0000"/>
                          </a:solidFill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Reserved</a:t>
                      </a:r>
                      <a:endParaRPr lang="en-US" sz="1800"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68580" marR="68580" marT="571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>
                          <a:solidFill>
                            <a:srgbClr val="FF0000"/>
                          </a:solidFill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u(4)</a:t>
                      </a:r>
                      <a:endParaRPr lang="en-US" sz="1800"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68580" marR="68580" marT="571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53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} </a:t>
                      </a:r>
                      <a:endParaRPr lang="en-US" sz="1800" dirty="0"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68580" marR="68580" marT="571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68580" marR="68580" marT="571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Observation: </a:t>
            </a:r>
          </a:p>
          <a:p>
            <a:pPr lvl="1"/>
            <a:r>
              <a:rPr lang="en-US" dirty="0" smtClean="0"/>
              <a:t>Video streaming server and media-aware router need high-level syntax to indicate NALU priority without parsing video bitstream</a:t>
            </a:r>
          </a:p>
          <a:p>
            <a:pPr lvl="1"/>
            <a:r>
              <a:rPr lang="en-US" dirty="0" smtClean="0"/>
              <a:t>There is need to differentiate packet priorities within the same temporal layer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Proposed SEI message syntax for NAL unit priority</a:t>
            </a:r>
          </a:p>
          <a:p>
            <a:r>
              <a:rPr lang="en-US" dirty="0" smtClean="0"/>
              <a:t>Recommend to adopt 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dirty="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InterDigital">
      <a:dk1>
        <a:sysClr val="windowText" lastClr="000000"/>
      </a:dk1>
      <a:lt1>
        <a:sysClr val="window" lastClr="FFFFFF"/>
      </a:lt1>
      <a:dk2>
        <a:srgbClr val="1F497D"/>
      </a:dk2>
      <a:lt2>
        <a:srgbClr val="FFFFFF"/>
      </a:lt2>
      <a:accent1>
        <a:srgbClr val="D94D20"/>
      </a:accent1>
      <a:accent2>
        <a:srgbClr val="54524E"/>
      </a:accent2>
      <a:accent3>
        <a:srgbClr val="009EEA"/>
      </a:accent3>
      <a:accent4>
        <a:srgbClr val="BEB1AD"/>
      </a:accent4>
      <a:accent5>
        <a:srgbClr val="9ABD61"/>
      </a:accent5>
      <a:accent6>
        <a:srgbClr val="ABABA7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7E5B7B99B1F9E44A0E0E8F35F63D231" ma:contentTypeVersion="7" ma:contentTypeDescription="Create a new document." ma:contentTypeScope="" ma:versionID="d9da98699e014801aae66624a5e6fc1f">
  <xsd:schema xmlns:xsd="http://www.w3.org/2001/XMLSchema" xmlns:p="http://schemas.microsoft.com/office/2006/metadata/properties" xmlns:ns2="721ffc36-e7e7-4057-adae-2ba1f63c0f40" targetNamespace="http://schemas.microsoft.com/office/2006/metadata/properties" ma:root="true" ma:fieldsID="7c211813880f4e9bbbcbdd4465c136b3" ns2:_="">
    <xsd:import namespace="721ffc36-e7e7-4057-adae-2ba1f63c0f40"/>
    <xsd:element name="properties">
      <xsd:complexType>
        <xsd:sequence>
          <xsd:element name="documentManagement">
            <xsd:complexType>
              <xsd:all>
                <xsd:element ref="ns2:Dept"/>
                <xsd:element ref="ns2:Document_x0020_Number" minOccurs="0"/>
                <xsd:element ref="ns2:Document_x0020_Type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721ffc36-e7e7-4057-adae-2ba1f63c0f40" elementFormDefault="qualified">
    <xsd:import namespace="http://schemas.microsoft.com/office/2006/documentManagement/types"/>
    <xsd:element name="Dept" ma:index="8" ma:displayName="Dept" ma:default="Advanced Products" ma:format="Dropdown" ma:internalName="Dept">
      <xsd:simpleType>
        <xsd:restriction base="dms:Choice">
          <xsd:enumeration value="Advanced Products"/>
          <xsd:enumeration value="Chief Executive Office"/>
          <xsd:enumeration value="Corporate"/>
          <xsd:enumeration value="Corporate Compliance (QUALITY)"/>
          <xsd:enumeration value="Corporate Strategy"/>
          <xsd:enumeration value="Facilities"/>
          <xsd:enumeration value="Finance"/>
          <xsd:enumeration value="Human Resources"/>
          <xsd:enumeration value="Information Technology"/>
          <xsd:enumeration value="Investor Relations"/>
          <xsd:enumeration value="IP Sales"/>
          <xsd:enumeration value="Legal"/>
          <xsd:enumeration value="Patents and Licensing"/>
          <xsd:enumeration value="Public Relations and Corporate Communications"/>
          <xsd:enumeration value="Purchasing"/>
          <xsd:enumeration value="R and D"/>
          <xsd:enumeration value="Standards"/>
        </xsd:restriction>
      </xsd:simpleType>
    </xsd:element>
    <xsd:element name="Document_x0020_Number" ma:index="9" nillable="true" ma:displayName="Document Number" ma:internalName="Document_x0020_Number">
      <xsd:simpleType>
        <xsd:restriction base="dms:Text">
          <xsd:maxLength value="255"/>
        </xsd:restriction>
      </xsd:simpleType>
    </xsd:element>
    <xsd:element name="Document_x0020_Type" ma:index="10" ma:displayName="Document Type" ma:default="Deviation/Waiver" ma:format="Dropdown" ma:internalName="Document_x0020_Type">
      <xsd:simpleType>
        <xsd:restriction base="dms:Choice">
          <xsd:enumeration value="Deviation/Waiver"/>
          <xsd:enumeration value="Form/Checklist"/>
          <xsd:enumeration value="Guideline"/>
          <xsd:enumeration value="Manual"/>
          <xsd:enumeration value="Policy"/>
          <xsd:enumeration value="SOP"/>
          <xsd:enumeration value="Standard"/>
          <xsd:enumeration value="Table"/>
          <xsd:enumeration value="Template"/>
          <xsd:enumeration value="Work Instruction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p:properties xmlns:p="http://schemas.microsoft.com/office/2006/metadata/properties" xmlns:xsi="http://www.w3.org/2001/XMLSchema-instance">
  <documentManagement>
    <Document_x0020_Number xmlns="721ffc36-e7e7-4057-adae-2ba1f63c0f40">9048</Document_x0020_Number>
    <Document_x0020_Type xmlns="721ffc36-e7e7-4057-adae-2ba1f63c0f40">Template</Document_x0020_Type>
    <Dept xmlns="721ffc36-e7e7-4057-adae-2ba1f63c0f40">Public Relations and Corporate Communications</Dept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E13C78F-73B1-4A00-B345-3B12C919362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21ffc36-e7e7-4057-adae-2ba1f63c0f40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97755A8B-04C8-4131-A0B3-79C640392FF3}">
  <ds:schemaRefs>
    <ds:schemaRef ds:uri="http://schemas.microsoft.com/office/2006/metadata/properties"/>
    <ds:schemaRef ds:uri="721ffc36-e7e7-4057-adae-2ba1f63c0f40"/>
  </ds:schemaRefs>
</ds:datastoreItem>
</file>

<file path=customXml/itemProps3.xml><?xml version="1.0" encoding="utf-8"?>
<ds:datastoreItem xmlns:ds="http://schemas.openxmlformats.org/officeDocument/2006/customXml" ds:itemID="{A01E55F1-0F71-4CA7-BC3D-3567FF4BB34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3563</TotalTime>
  <Words>293</Words>
  <Application>Microsoft Office PowerPoint</Application>
  <PresentationFormat>On-screen Show (4:3)</PresentationFormat>
  <Paragraphs>69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8" baseType="lpstr">
      <vt:lpstr>Office Theme</vt:lpstr>
      <vt:lpstr>Office Theme</vt:lpstr>
      <vt:lpstr>JCTVC-K0262 AHG9: NAL Unit Priority SEI Message</vt:lpstr>
      <vt:lpstr>Problem statement </vt:lpstr>
      <vt:lpstr>Hierarchical B prediction </vt:lpstr>
      <vt:lpstr>Simulation Results</vt:lpstr>
      <vt:lpstr>Proposed SEI Message Syntax for NAL Unit Priority</vt:lpstr>
      <vt:lpstr>Conclusions</vt:lpstr>
    </vt:vector>
  </TitlesOfParts>
  <Company>Garfield Group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External Public Presentation Template</dc:title>
  <dc:subject>InterDigital External Public Template</dc:subject>
  <dc:creator>David Lachowicz</dc:creator>
  <cp:keywords>DocNum:9048</cp:keywords>
  <dc:description>Jack Indekeu provided/approved update 5/14/12 (work done by outside supplier).
Rev F</dc:description>
  <cp:lastModifiedBy>Eun-Seok Ryu</cp:lastModifiedBy>
  <cp:revision>92</cp:revision>
  <dcterms:created xsi:type="dcterms:W3CDTF">2012-05-10T18:03:06Z</dcterms:created>
  <dcterms:modified xsi:type="dcterms:W3CDTF">2012-10-10T18:48:59Z</dcterms:modified>
  <cp:contentType>Document</cp:contentTyp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0x01010067E5B7B99B1F9E44A0E0E8F35F63D231</vt:lpwstr>
  </property>
</Properties>
</file>