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1B92D-EAC9-4FE2-9C97-95931029B1D7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4EBB2-076A-4FDB-91D9-9C15E1C446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1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F0F4E-957A-413D-B671-F943C2C4B1BA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0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8759-5FBE-4C2F-8A4C-ED49D9F6203F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9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4B2-4D81-4862-8002-1637B833567B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189B-9F5A-4DA2-9FD5-635F9768875E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3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62F2-8047-40FF-9EE7-83C91D802715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7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AC9C0-E6B7-4E7D-93F6-04E676050BCA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0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DA507-9CF1-4339-B75F-08A836D365E0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9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667C3-F02A-444B-AB95-FC902815EF3E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5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66D5-7585-4C0D-BDCA-DD4D4EC82F2B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4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DBAE-4702-4FB8-88AE-F8693FF3DA6C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07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C9F5-3BBC-4A50-B89A-A6EB6A057279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1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229CD-4D14-4F7E-BD49-9CB5E87AE073}" type="datetime1">
              <a:rPr lang="zh-CN" altLang="en-US" smtClean="0"/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2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ipbt.hhi.fraunhofer.de/mantis/view.php?id=22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en-CA" altLang="zh-CN" sz="3600" b="1" dirty="0"/>
              <a:t>Comparison of Compression Performance of HEVC Draft 7 with AVC High Profile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Bin Li, Gary J. Sullivan, </a:t>
            </a:r>
            <a:r>
              <a:rPr lang="en-US" altLang="zh-CN" sz="2400" dirty="0" err="1" smtClean="0"/>
              <a:t>Jizheng</a:t>
            </a:r>
            <a:r>
              <a:rPr lang="en-US" altLang="zh-CN" sz="2400" dirty="0" smtClean="0"/>
              <a:t> Xu</a:t>
            </a:r>
            <a:br>
              <a:rPr lang="en-US" altLang="zh-CN" sz="2400" dirty="0" smtClean="0"/>
            </a:br>
            <a:endParaRPr lang="en-US" altLang="zh-CN" sz="2400" dirty="0" smtClean="0"/>
          </a:p>
          <a:p>
            <a:r>
              <a:rPr lang="en-US" altLang="zh-CN" sz="2400" dirty="0" smtClean="0"/>
              <a:t>University of Science and Technology of China</a:t>
            </a:r>
          </a:p>
          <a:p>
            <a:r>
              <a:rPr lang="en-US" altLang="zh-CN" sz="2400" dirty="0" smtClean="0"/>
              <a:t>Microsoft Corp.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Y BD-Rate of fast encoding algorithms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640561"/>
              </p:ext>
            </p:extLst>
          </p:nvPr>
        </p:nvGraphicFramePr>
        <p:xfrm>
          <a:off x="611560" y="1412776"/>
          <a:ext cx="8136903" cy="3312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9283"/>
                <a:gridCol w="1025610"/>
                <a:gridCol w="1025610"/>
                <a:gridCol w="1206600"/>
                <a:gridCol w="1206600"/>
                <a:gridCol w="1206600"/>
                <a:gridCol w="1206600"/>
              </a:tblGrid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LD-Main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LD-HE10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A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Overall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Enc.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62%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60%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Dec.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99%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3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Comparison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HEVC Draft 7 (HM-7.0)</a:t>
            </a:r>
          </a:p>
          <a:p>
            <a:pPr lvl="1"/>
            <a:r>
              <a:rPr lang="en-US" altLang="zh-CN" dirty="0" smtClean="0"/>
              <a:t>HM-7.0 Main</a:t>
            </a:r>
          </a:p>
          <a:p>
            <a:r>
              <a:rPr lang="en-US" altLang="zh-CN" dirty="0" smtClean="0"/>
              <a:t>AVC High Profile (JM-18.3)</a:t>
            </a:r>
          </a:p>
          <a:p>
            <a:pPr lvl="1"/>
            <a:r>
              <a:rPr lang="en-US" altLang="zh-CN" dirty="0" smtClean="0"/>
              <a:t>Identical to those used in JCTVC-I0409</a:t>
            </a:r>
          </a:p>
          <a:p>
            <a:r>
              <a:rPr lang="en-US" altLang="zh-CN" dirty="0" smtClean="0"/>
              <a:t>PNSR based objective measurement</a:t>
            </a:r>
          </a:p>
          <a:p>
            <a:endParaRPr lang="en-US" altLang="zh-CN" dirty="0"/>
          </a:p>
          <a:p>
            <a:r>
              <a:rPr lang="en-US" altLang="zh-CN" dirty="0" smtClean="0"/>
              <a:t>Further study of JCTVC-G399, JCTVC-H0360, JCTVC-I409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621233"/>
              </p:ext>
            </p:extLst>
          </p:nvPr>
        </p:nvGraphicFramePr>
        <p:xfrm>
          <a:off x="899592" y="4437112"/>
          <a:ext cx="5976664" cy="477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公式" r:id="rId3" imgW="2400300" imgH="203200" progId="Equation.3">
                  <p:embed/>
                </p:oleObj>
              </mc:Choice>
              <mc:Fallback>
                <p:oleObj name="公式" r:id="rId3" imgW="24003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437112"/>
                        <a:ext cx="5976664" cy="4770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03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AVC High Profile vs. HEVC Draft 7 Main Profile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644236"/>
              </p:ext>
            </p:extLst>
          </p:nvPr>
        </p:nvGraphicFramePr>
        <p:xfrm>
          <a:off x="611560" y="1628800"/>
          <a:ext cx="8064895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992221"/>
                <a:gridCol w="1992221"/>
                <a:gridCol w="1992221"/>
              </a:tblGrid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All Intra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Random Access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Low Delay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A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−23.4%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−36.9%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−22.8%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−39.5%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−41.1%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−20.3%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−30.4%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−16.9%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−28.2%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−42.9%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−26.0%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−29.9%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−35.1%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Average without F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−34.1%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−36.4%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2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Lossless Coding Performance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AVC lossless coding setting</a:t>
            </a:r>
          </a:p>
          <a:p>
            <a:pPr lvl="1"/>
            <a:r>
              <a:rPr lang="en-US" altLang="zh-CN" dirty="0" smtClean="0"/>
              <a:t>High 4:4:4 Predictive Profile (244)</a:t>
            </a:r>
          </a:p>
          <a:p>
            <a:pPr lvl="1"/>
            <a:r>
              <a:rPr lang="en-US" altLang="zh-CN" dirty="0" smtClean="0"/>
              <a:t>Set </a:t>
            </a:r>
            <a:r>
              <a:rPr lang="en-US" altLang="zh-CN" dirty="0" err="1" smtClean="0"/>
              <a:t>LosslessCoding</a:t>
            </a:r>
            <a:r>
              <a:rPr lang="en-US" altLang="zh-CN" dirty="0" smtClean="0"/>
              <a:t> to 1 in </a:t>
            </a:r>
            <a:r>
              <a:rPr lang="en-US" altLang="zh-CN" dirty="0" err="1" smtClean="0"/>
              <a:t>cfg</a:t>
            </a:r>
            <a:r>
              <a:rPr lang="en-US" altLang="zh-CN" dirty="0" smtClean="0"/>
              <a:t> file of JM</a:t>
            </a:r>
          </a:p>
          <a:p>
            <a:pPr lvl="1"/>
            <a:r>
              <a:rPr lang="en-US" altLang="zh-CN" dirty="0" smtClean="0"/>
              <a:t>Set all QPs to 0</a:t>
            </a:r>
          </a:p>
          <a:p>
            <a:r>
              <a:rPr lang="en-US" altLang="zh-CN" dirty="0" smtClean="0"/>
              <a:t>Two issues</a:t>
            </a:r>
          </a:p>
          <a:p>
            <a:pPr lvl="1"/>
            <a:r>
              <a:rPr lang="en-US" altLang="zh-CN" dirty="0" smtClean="0"/>
              <a:t>For lossless coding AVC reports PSNR in a strange way</a:t>
            </a:r>
          </a:p>
          <a:p>
            <a:pPr lvl="1"/>
            <a:r>
              <a:rPr lang="en-US" altLang="zh-CN" dirty="0" smtClean="0"/>
              <a:t>Mismatch for U and V as reported in </a:t>
            </a:r>
            <a:r>
              <a:rPr lang="en-US" altLang="zh-CN" u="sng" dirty="0">
                <a:hlinkClick r:id="rId2"/>
              </a:rPr>
              <a:t>https://</a:t>
            </a:r>
            <a:r>
              <a:rPr lang="en-US" altLang="zh-CN" u="sng" dirty="0" smtClean="0">
                <a:hlinkClick r:id="rId2"/>
              </a:rPr>
              <a:t>ipbt.hhi.fraunhofer.de/mantis/view.php?id=228</a:t>
            </a:r>
            <a:endParaRPr lang="en-US" altLang="zh-CN" u="sng" dirty="0" smtClean="0"/>
          </a:p>
          <a:p>
            <a:pPr lvl="2"/>
            <a:r>
              <a:rPr lang="en-US" altLang="zh-CN" u="sng" dirty="0" smtClean="0"/>
              <a:t>We apply the solution provided at that link</a:t>
            </a:r>
            <a:endParaRPr lang="en-US" altLang="zh-CN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95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HM lossless coding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HM-7.0-dev r2461</a:t>
            </a:r>
          </a:p>
          <a:p>
            <a:r>
              <a:rPr lang="en-US" altLang="zh-CN" dirty="0" smtClean="0"/>
              <a:t>Set all QPs to 0</a:t>
            </a:r>
          </a:p>
          <a:p>
            <a:r>
              <a:rPr lang="en-US" altLang="zh-CN" dirty="0" err="1" smtClean="0"/>
              <a:t>LosslessCuEnabled</a:t>
            </a:r>
            <a:r>
              <a:rPr lang="en-US" altLang="zh-CN" dirty="0" smtClean="0"/>
              <a:t> : 0</a:t>
            </a:r>
          </a:p>
          <a:p>
            <a:r>
              <a:rPr lang="en-US" altLang="zh-CN" dirty="0" err="1" smtClean="0"/>
              <a:t>TransquantBypassEnableFlag</a:t>
            </a:r>
            <a:r>
              <a:rPr lang="en-US" altLang="zh-CN" dirty="0" smtClean="0"/>
              <a:t> : 1</a:t>
            </a:r>
          </a:p>
          <a:p>
            <a:r>
              <a:rPr lang="en-US" dirty="0" err="1"/>
              <a:t>CUTransquantBypassFlagValue</a:t>
            </a:r>
            <a:r>
              <a:rPr lang="en-US" dirty="0"/>
              <a:t>: 1</a:t>
            </a:r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31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Lossless coding performance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043861"/>
              </p:ext>
            </p:extLst>
          </p:nvPr>
        </p:nvGraphicFramePr>
        <p:xfrm>
          <a:off x="611560" y="1916832"/>
          <a:ext cx="8064895" cy="2592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075"/>
                <a:gridCol w="2144991"/>
                <a:gridCol w="2144991"/>
                <a:gridCol w="2145838"/>
              </a:tblGrid>
              <a:tr h="103691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Compression ratio of AVC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Compression ratio of HEVC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delta bitrate</a:t>
                      </a:r>
                      <a:br>
                        <a:rPr lang="en-US" sz="2000">
                          <a:effectLst/>
                        </a:rPr>
                      </a:br>
                      <a:r>
                        <a:rPr lang="en-US" sz="2000">
                          <a:effectLst/>
                        </a:rPr>
                        <a:t>(HEVC−AVC)/AVC%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AI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3.29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3.14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4.7%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RA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8.26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8.20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−0.3%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LB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12.03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12.27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−0.0%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537321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Compression ratio = original YUV rate / compressed bitrate</a:t>
            </a:r>
          </a:p>
          <a:p>
            <a:r>
              <a:rPr lang="en-US" altLang="zh-CN" dirty="0" smtClean="0"/>
              <a:t>Original YUV rate is calculated as 12 bits / sample</a:t>
            </a:r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5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HEVC “High Efficiency” Tool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Excluding Class F</a:t>
            </a:r>
          </a:p>
          <a:p>
            <a:r>
              <a:rPr lang="en-US" altLang="zh-CN" dirty="0" smtClean="0"/>
              <a:t>Main Profile used as anchor</a:t>
            </a:r>
          </a:p>
          <a:p>
            <a:r>
              <a:rPr lang="en-US" altLang="zh-CN" dirty="0" smtClean="0"/>
              <a:t>Individual tool is enabled in each test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59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“High Efficiency” Tool Performance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3715635"/>
              </p:ext>
            </p:extLst>
          </p:nvPr>
        </p:nvGraphicFramePr>
        <p:xfrm>
          <a:off x="107504" y="1916832"/>
          <a:ext cx="8784971" cy="320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</a:tblGrid>
              <a:tr h="2286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All Intra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Random Access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Low Delay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87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10-bit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4.4%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5.6%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1.9%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4.3%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100%/106%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100%/106%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ALF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1.7%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2.9%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103%/113%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101%/114%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100%/113%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797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LM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8.2%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6.6%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1.8%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7.1%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103%/101%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TS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130%/100%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102%/100%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101%/100%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NSQT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0.8%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Enc./Dec. 102%/100%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Enc./Dec. 102%/100%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86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HEVC Fast Encoding Algorithms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Existing fast encoding algorithms (names are from the help message of HM encoder)</a:t>
            </a:r>
          </a:p>
          <a:p>
            <a:pPr lvl="1"/>
            <a:r>
              <a:rPr lang="en-US" altLang="zh-CN" dirty="0" smtClean="0"/>
              <a:t>Fast intra transform skipping</a:t>
            </a:r>
          </a:p>
          <a:p>
            <a:pPr lvl="1"/>
            <a:r>
              <a:rPr lang="en-US" altLang="zh-CN" dirty="0" smtClean="0"/>
              <a:t>Early CU</a:t>
            </a:r>
          </a:p>
          <a:p>
            <a:pPr lvl="1"/>
            <a:r>
              <a:rPr lang="en-US" altLang="zh-CN" dirty="0" err="1" smtClean="0"/>
              <a:t>Cbf</a:t>
            </a:r>
            <a:r>
              <a:rPr lang="en-US" altLang="zh-CN" dirty="0" smtClean="0"/>
              <a:t> fast mode</a:t>
            </a:r>
          </a:p>
          <a:p>
            <a:pPr lvl="1"/>
            <a:r>
              <a:rPr lang="en-US" altLang="zh-CN" dirty="0" smtClean="0"/>
              <a:t>Early SKIP detection</a:t>
            </a:r>
          </a:p>
          <a:p>
            <a:r>
              <a:rPr lang="en-US" altLang="zh-CN" dirty="0" smtClean="0"/>
              <a:t>Two other simple method for Intra mode decision</a:t>
            </a:r>
          </a:p>
          <a:p>
            <a:pPr lvl="1"/>
            <a:r>
              <a:rPr lang="en-US" altLang="zh-CN" dirty="0" smtClean="0"/>
              <a:t>Only check one mode with smallest SATD cost and MPMs (</a:t>
            </a:r>
            <a:r>
              <a:rPr lang="en-US" altLang="zh-CN" sz="2200" dirty="0" smtClean="0"/>
              <a:t>set every element in g_</a:t>
            </a:r>
            <a:r>
              <a:rPr lang="en-CA" altLang="zh-CN" sz="2200" dirty="0" err="1" smtClean="0"/>
              <a:t>aucIntraModeNumFast</a:t>
            </a:r>
            <a:r>
              <a:rPr lang="en-CA" altLang="zh-CN" sz="2200" dirty="0"/>
              <a:t>[] to </a:t>
            </a:r>
            <a:r>
              <a:rPr lang="en-CA" altLang="zh-CN" sz="2200" dirty="0" smtClean="0"/>
              <a:t>1 </a:t>
            </a:r>
            <a:r>
              <a:rPr lang="en-CA" altLang="zh-CN" dirty="0" smtClean="0"/>
              <a:t>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Only check DM and LM for chroma</a:t>
            </a:r>
          </a:p>
          <a:p>
            <a:pPr lvl="1"/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18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802</Words>
  <Application>Microsoft Office PowerPoint</Application>
  <PresentationFormat>On-screen Show (4:3)</PresentationFormat>
  <Paragraphs>267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主题​​</vt:lpstr>
      <vt:lpstr>公式</vt:lpstr>
      <vt:lpstr>Comparison of Compression Performance of HEVC Draft 7 with AVC High Profile</vt:lpstr>
      <vt:lpstr>Performance Comparison</vt:lpstr>
      <vt:lpstr>AVC High Profile vs. HEVC Draft 7 Main Profile</vt:lpstr>
      <vt:lpstr>Lossless Coding Performance</vt:lpstr>
      <vt:lpstr>HM lossless coding</vt:lpstr>
      <vt:lpstr>Lossless coding performance</vt:lpstr>
      <vt:lpstr>HEVC “High Efficiency” Tool Test</vt:lpstr>
      <vt:lpstr>“High Efficiency” Tool Performance</vt:lpstr>
      <vt:lpstr>HEVC Fast Encoding Algorithms Evaluation</vt:lpstr>
      <vt:lpstr>Y BD-Rate of fast encoding algorithms</vt:lpstr>
    </vt:vector>
  </TitlesOfParts>
  <Company>USTC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Compression Performance of HEVC Draft 7 with AVC High Profile</dc:title>
  <dc:creator>Bin Li</dc:creator>
  <cp:lastModifiedBy>Ji-Zheng Xu</cp:lastModifiedBy>
  <cp:revision>11</cp:revision>
  <dcterms:created xsi:type="dcterms:W3CDTF">2012-07-09T05:28:05Z</dcterms:created>
  <dcterms:modified xsi:type="dcterms:W3CDTF">2012-07-12T13:41:20Z</dcterms:modified>
</cp:coreProperties>
</file>