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7"/>
  </p:notesMasterIdLst>
  <p:handoutMasterIdLst>
    <p:handoutMasterId r:id="rId18"/>
  </p:handoutMasterIdLst>
  <p:sldIdLst>
    <p:sldId id="332" r:id="rId2"/>
    <p:sldId id="346" r:id="rId3"/>
    <p:sldId id="340" r:id="rId4"/>
    <p:sldId id="350" r:id="rId5"/>
    <p:sldId id="349" r:id="rId6"/>
    <p:sldId id="347" r:id="rId7"/>
    <p:sldId id="338" r:id="rId8"/>
    <p:sldId id="345" r:id="rId9"/>
    <p:sldId id="344" r:id="rId10"/>
    <p:sldId id="348" r:id="rId11"/>
    <p:sldId id="342" r:id="rId12"/>
    <p:sldId id="341" r:id="rId13"/>
    <p:sldId id="339" r:id="rId14"/>
    <p:sldId id="343" r:id="rId15"/>
    <p:sldId id="315" r:id="rId16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成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50B"/>
    <a:srgbClr val="F48F97"/>
    <a:srgbClr val="006600"/>
    <a:srgbClr val="B7BDBD"/>
    <a:srgbClr val="001738"/>
    <a:srgbClr val="010712"/>
    <a:srgbClr val="919191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87483" autoAdjust="0"/>
  </p:normalViewPr>
  <p:slideViewPr>
    <p:cSldViewPr snapToGrid="0" snapToObjects="1">
      <p:cViewPr varScale="1">
        <p:scale>
          <a:sx n="84" d="100"/>
          <a:sy n="84" d="100"/>
        </p:scale>
        <p:origin x="-1356" y="-84"/>
      </p:cViewPr>
      <p:guideLst>
        <p:guide orient="horz" pos="228"/>
        <p:guide orient="horz" pos="1290"/>
        <p:guide orient="horz" pos="2154"/>
        <p:guide orient="horz" pos="119"/>
        <p:guide pos="56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F4F8D44-AB41-4F53-AFFC-635DDA4B1CC5}" type="datetime1">
              <a:rPr lang="ja-JP" altLang="en-US"/>
              <a:pPr>
                <a:defRPr/>
              </a:pPr>
              <a:t>2012/5/2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0D9B57B-060B-4162-B92D-318F430665BD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20722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E177C0DB-4DE5-46AB-809F-7820C5EACC3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345238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6701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9176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 compatible stereo 3D is beneficial because all ver. 1 decoders can decode the stereo 3D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However, one issue is compatibility among decoders.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 shown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in the figure,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decoders, which support FPA_SEI, output correctly for both 2D and 3D display.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But, decoders, which do not decode FPA_SEI, output the decoded pictures directly as the packed frame</a:t>
            </a:r>
          </a:p>
          <a:p>
            <a:pPr hangingPunct="0"/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Because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decoding SEI message is not mandatory process.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the output display is a 2D display, such result is not desirable.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Thus, the focus of the proposal is on decoders which do not support FPA_SEI.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It’s conceivable that the most part of decoders belong to this category because the most output devices still support 2D only.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In order to resolve these situations, this contribution proposes three alternative methods to realize the 2D compatibility among decoders for frame packing stereo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6190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Here is a quick </a:t>
            </a:r>
            <a:r>
              <a:rPr kumimoji="1" lang="en-US" altLang="ja-JP" smtClean="0"/>
              <a:t>summary </a:t>
            </a:r>
            <a:r>
              <a:rPr kumimoji="1" lang="en-US" altLang="ja-JP" baseline="0" smtClean="0"/>
              <a:t>of </a:t>
            </a:r>
            <a:r>
              <a:rPr kumimoji="1" lang="en-US" altLang="ja-JP" baseline="0" dirty="0" smtClean="0"/>
              <a:t>the current status and </a:t>
            </a:r>
            <a:r>
              <a:rPr kumimoji="1" lang="en-US" altLang="ja-JP" dirty="0" smtClean="0"/>
              <a:t>the three proposed</a:t>
            </a:r>
            <a:r>
              <a:rPr kumimoji="1" lang="en-US" altLang="ja-JP" baseline="0" dirty="0" smtClean="0"/>
              <a:t> methods</a:t>
            </a:r>
            <a:r>
              <a:rPr kumimoji="1" lang="en-US" altLang="ja-JP" dirty="0" smtClean="0"/>
              <a:t>.</a:t>
            </a:r>
          </a:p>
          <a:p>
            <a:r>
              <a:rPr kumimoji="1" lang="en-US" altLang="ja-JP" dirty="0" smtClean="0"/>
              <a:t>Currently,</a:t>
            </a:r>
            <a:r>
              <a:rPr kumimoji="1" lang="en-US" altLang="ja-JP" baseline="0" dirty="0" smtClean="0"/>
              <a:t> compatibility mentioned in the previous slide is not realized. </a:t>
            </a:r>
            <a:r>
              <a:rPr kumimoji="1" lang="en-US" altLang="ja-JP" dirty="0" smtClean="0"/>
              <a:t>In proposal,</a:t>
            </a:r>
            <a:r>
              <a:rPr kumimoji="1" lang="en-US" altLang="ja-JP" baseline="0" dirty="0" smtClean="0"/>
              <a:t> compatibility for some type of frame compatible type is realized.</a:t>
            </a:r>
          </a:p>
          <a:p>
            <a:r>
              <a:rPr kumimoji="1" lang="en-US" altLang="ja-JP" baseline="0" dirty="0" smtClean="0"/>
              <a:t>For example, method2 realizes compatibility for frame sequential, side-by-side and top-bottom.</a:t>
            </a:r>
            <a:endParaRPr kumimoji="1" lang="en-US" altLang="ja-JP" dirty="0" smtClean="0"/>
          </a:p>
          <a:p>
            <a:r>
              <a:rPr kumimoji="1" lang="en-US" altLang="ja-JP" dirty="0" smtClean="0"/>
              <a:t>The</a:t>
            </a:r>
            <a:r>
              <a:rPr kumimoji="1" lang="en-US" altLang="ja-JP" baseline="0" dirty="0" smtClean="0"/>
              <a:t> figure also mention about burden for decoders which are not interested in FPA_SEI .The burden means modification of decoding process from the current draft. As shown, only Method1 effect the decoding process for usual decoders.</a:t>
            </a:r>
            <a:endParaRPr kumimoji="1" lang="en-US" altLang="ja-JP" dirty="0" smtClean="0"/>
          </a:p>
          <a:p>
            <a:r>
              <a:rPr kumimoji="1" lang="en-US" altLang="ja-JP" baseline="0" dirty="0" smtClean="0"/>
              <a:t>Method1 </a:t>
            </a:r>
            <a:r>
              <a:rPr kumimoji="1" lang="en-US" altLang="ja-JP" dirty="0" smtClean="0"/>
              <a:t>is to expect</a:t>
            </a:r>
            <a:r>
              <a:rPr kumimoji="1" lang="en-US" altLang="ja-JP" baseline="0" dirty="0" smtClean="0"/>
              <a:t> all decoder to parse the FPA_SEI. Although this method is burden for decoders which are not interested frame compatible coding, it is mentioned for a comparison.</a:t>
            </a:r>
          </a:p>
          <a:p>
            <a:r>
              <a:rPr kumimoji="1" lang="en-US" altLang="ja-JP" dirty="0" smtClean="0"/>
              <a:t>The 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 one is combination</a:t>
            </a:r>
            <a:r>
              <a:rPr kumimoji="1" lang="en-US" altLang="ja-JP" baseline="0" dirty="0" smtClean="0"/>
              <a:t> with encoder-side trick.  For frame sequential and side-by-side coding, the definition of FPA_SEI is proposed to change.</a:t>
            </a:r>
          </a:p>
          <a:p>
            <a:r>
              <a:rPr kumimoji="1" lang="en-US" altLang="ja-JP" baseline="0" dirty="0" smtClean="0"/>
              <a:t>The 3</a:t>
            </a:r>
            <a:r>
              <a:rPr kumimoji="1" lang="en-US" altLang="ja-JP" baseline="30000" dirty="0" smtClean="0"/>
              <a:t>rd</a:t>
            </a:r>
            <a:r>
              <a:rPr kumimoji="1" lang="en-US" altLang="ja-JP" baseline="0" dirty="0" smtClean="0"/>
              <a:t> method propose to define new </a:t>
            </a:r>
            <a:r>
              <a:rPr kumimoji="1" lang="en-US" altLang="ja-JP" baseline="0" dirty="0" err="1" smtClean="0"/>
              <a:t>nal_unit_type</a:t>
            </a:r>
            <a:r>
              <a:rPr kumimoji="1" lang="en-US" altLang="ja-JP" baseline="0" dirty="0" smtClean="0"/>
              <a:t> for stereo 3D. </a:t>
            </a:r>
          </a:p>
          <a:p>
            <a:r>
              <a:rPr kumimoji="1" lang="en-US" altLang="ja-JP" dirty="0" smtClean="0"/>
              <a:t>I’ll present the detail in</a:t>
            </a:r>
            <a:r>
              <a:rPr kumimoji="1" lang="en-US" altLang="ja-JP" baseline="0" dirty="0" smtClean="0"/>
              <a:t> the following slides.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204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en-US" altLang="ja-JP" sz="1200" dirty="0" smtClean="0"/>
              <a:t>Method1</a:t>
            </a:r>
            <a:r>
              <a:rPr lang="en-US" altLang="ja-JP" sz="1200" baseline="0" dirty="0" smtClean="0"/>
              <a:t> is a proposal to expect all decoders to </a:t>
            </a:r>
            <a:r>
              <a:rPr lang="en-US" altLang="ja-JP" sz="1200" dirty="0" smtClean="0"/>
              <a:t>support FPA_SEI</a:t>
            </a:r>
          </a:p>
          <a:p>
            <a:pPr hangingPunct="0"/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 1-bit flag, named as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is added in VUI.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 flag represents that FPA_SEI message exists in the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 flag enables decoders to parse the SEI easier.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Then, when the flag is true, method1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requires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all decoders to decode FPA_SEI as a mandatory process.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Although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it is a burden for decoders which are not interested in frame packing 3D,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method1 enables all decoders to know the view information</a:t>
            </a:r>
          </a:p>
          <a:p>
            <a:pPr hangingPunct="0"/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56429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u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ses SPS/NAL syntax for the 2D compatibility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Method2_1 is applied to side-by-side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or top-bottom case.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Side-by-side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and top-bottom are relatively simple spatial packing type. So, for the 2D compatibility,  cropping syntax is used.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According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to the cropping syntax,  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ecoders, which do not support FPA_SEI, outputs only the base-view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issue in AVC is decoders which support FPA_SEI.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Because the cropping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mandatory process, to output the right view is non-conforming process.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So, I’d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like to propose to change the definition of FPA_SEI in HEVC.</a:t>
            </a:r>
            <a:endParaRPr kumimoji="1" lang="en-US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Firstly, 1-bit flag, named as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is added in VUI. 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true and packing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type is side-by-side or top-bottom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 decoders ignore the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cropping information.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So, decoders, which support FPA_SEI, can decode both views with conforming process.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917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Method2-2 is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the compatibility of frame sequential coding.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 scalability (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) is used to realize the compatibility.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 shown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in this figure,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lower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assigned to the base view(left) picture, and higher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is assigned to the additional view picture.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Then, set max_temporal_id_minus1 in SPS equal to the maximum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minus 1 of the left view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Decoders, which do not support FPA_SEI, decode only left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view due to the max_temporal_id_minux1 syntax.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To overcome the conformance issue, the following definition is proposed.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When a flag in VUI is true and frame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sequential coding is used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</a:t>
            </a: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max_temporal_id_minus1 in SPS is updated by a value in the SEI as the maximum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temporal_id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minus 1 of the additional view.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So, Decoders, which support FPA_SEI, decode both views with keeping regulations.</a:t>
            </a:r>
          </a:p>
          <a:p>
            <a:pPr hangingPunct="0"/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33199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b="0" u="none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Method3 is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to define a new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3D.</a:t>
            </a:r>
          </a:p>
          <a:p>
            <a:pPr hangingPunct="0"/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Assign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=X for the base view picture, where X is any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coded slice defined in the current draft.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lvl="0"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Assign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 for the additional view picture, where Y is a new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for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do not support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=Y, decode only base view by dropping additional view.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→ Decoders, which support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=Y, decode both views.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 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It is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n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oted that frame sequential is only supported in method3.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For spatial packing 3D (side-by-side and top-bottom), decoders,  which do not support the proposed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nal_unit_type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do not decode at all.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Thus, the 2D compatibility is not realized for spatial packing 3D.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093069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Here is a comparison again.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As mentioned,</a:t>
            </a:r>
            <a:r>
              <a:rPr kumimoji="1" lang="en-US" altLang="ja-JP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 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Method2 requires encoder trick to generate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bitstream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.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And decoders, which support FPA_SEI, need to modify decode process.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However, the most decoders, which do not support FPA_SAI, can output 2D view without any changing decoding process. </a:t>
            </a: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Also, by the proposed definition of 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frame_packing_arrangement_indication_presence_flag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, the decoder conformance is satisfied.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pPr hangingPunct="0"/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pitchFamily="18" charset="-128"/>
                <a:cs typeface="ＭＳ Ｐ明朝" pitchFamily="-107" charset="-128"/>
              </a:rPr>
              <a:t>Furthermore, method2 supports both spatial and temporal packing.</a:t>
            </a:r>
          </a:p>
          <a:p>
            <a:pPr hangingPunct="0"/>
            <a:endParaRPr kumimoji="1" lang="ja-JP" altLang="ja-JP" sz="1200" kern="1200" dirty="0" smtClean="0">
              <a:solidFill>
                <a:schemeClr val="tx1"/>
              </a:solidFill>
              <a:effectLst/>
              <a:latin typeface="Arial" charset="0"/>
              <a:ea typeface="ＭＳ Ｐ明朝" pitchFamily="18" charset="-128"/>
              <a:cs typeface="ＭＳ Ｐ明朝" pitchFamily="-107" charset="-128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177C0DB-4DE5-46AB-809F-7820C5EACC3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204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6" descr="16_9_logo位置0902w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318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Arial Black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Arial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Arial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sp>
        <p:nvSpPr>
          <p:cNvPr id="35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052CEE3B-EB69-471D-9F02-F150901253F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sp>
        <p:nvSpPr>
          <p:cNvPr id="5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cxnSp>
        <p:nvCxnSpPr>
          <p:cNvPr id="6" name="直線コネクタ 25"/>
          <p:cNvCxnSpPr/>
          <p:nvPr userDrawn="1"/>
        </p:nvCxnSpPr>
        <p:spPr>
          <a:xfrm rot="5400000">
            <a:off x="323057" y="6641306"/>
            <a:ext cx="215900" cy="1587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36" descr="16_9_logo位置0902w"/>
          <p:cNvPicPr>
            <a:picLocks noChangeAspect="1" noChangeArrowheads="1"/>
          </p:cNvPicPr>
          <p:nvPr userDrawn="1"/>
        </p:nvPicPr>
        <p:blipFill>
          <a:blip r:embed="rId2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>
                <a:solidFill>
                  <a:srgbClr val="000000"/>
                </a:solidFill>
                <a:latin typeface="Arial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000000"/>
                </a:solidFill>
                <a:latin typeface="Arial"/>
              </a:defRPr>
            </a:lvl1pPr>
            <a:lvl2pPr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•"/>
              <a:defRPr baseline="0">
                <a:solidFill>
                  <a:srgbClr val="000000"/>
                </a:solidFill>
                <a:latin typeface="Arial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052CEE3B-EB69-471D-9F02-F150901253F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sp>
        <p:nvSpPr>
          <p:cNvPr id="5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kumimoji="0"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cxnSp>
        <p:nvCxnSpPr>
          <p:cNvPr id="7" name="直線コネクタ 18"/>
          <p:cNvCxnSpPr/>
          <p:nvPr userDrawn="1"/>
        </p:nvCxnSpPr>
        <p:spPr>
          <a:xfrm rot="5400000">
            <a:off x="323057" y="6641306"/>
            <a:ext cx="215900" cy="1587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36" descr="16_9_logo位置0902w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Arial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Arial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5413" y="6534150"/>
            <a:ext cx="252412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Arial"/>
                <a:ea typeface="メイリオ"/>
              </a:defRPr>
            </a:lvl1pPr>
          </a:lstStyle>
          <a:p>
            <a:pPr>
              <a:defRPr/>
            </a:pPr>
            <a:fld id="{7E02E9CB-8184-41E9-A6A1-BF945053E96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pic>
        <p:nvPicPr>
          <p:cNvPr id="3" name="Picture 36" descr="16_9_logo位置0902w"/>
          <p:cNvPicPr>
            <a:picLocks noChangeAspect="1" noChangeArrowheads="1"/>
          </p:cNvPicPr>
          <p:nvPr userDrawn="1"/>
        </p:nvPicPr>
        <p:blipFill>
          <a:blip r:embed="rId2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pic>
        <p:nvPicPr>
          <p:cNvPr id="3" name="図 9" descr="mblogo_w.pd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600450" y="3114675"/>
            <a:ext cx="1943100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60363" y="6011863"/>
            <a:ext cx="8423275" cy="685800"/>
          </a:xfrm>
          <a:prstGeom prst="rect">
            <a:avLst/>
          </a:prstGeom>
          <a:noFill/>
        </p:spPr>
        <p:txBody>
          <a:bodyPr wrap="none" lIns="0" tIns="0" rIns="0" bIns="0"/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lang="en-US" altLang="ja-JP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ja-JP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9B676-D7F7-4A8E-AB9E-D626F7B19471}" type="datetime1">
              <a:rPr lang="ja-JP" altLang="en-US"/>
              <a:pPr>
                <a:defRPr/>
              </a:pPr>
              <a:t>2012/5/2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技術開発本部　共通要素技術部門　信号処理技術１部</a:t>
            </a: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BF176-B2DF-4C2F-9431-976F7376550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539750"/>
            <a:ext cx="8542338" cy="7207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59675" y="6534150"/>
            <a:ext cx="1081088" cy="215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8300" y="6534150"/>
            <a:ext cx="7199313" cy="2159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フッタ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0763" y="6534150"/>
            <a:ext cx="287337" cy="215900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3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4_StbBsc_SDG90_U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8300" y="539750"/>
            <a:ext cx="8542338" cy="720725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0"/>
          </p:nvPr>
        </p:nvSpPr>
        <p:spPr>
          <a:xfrm>
            <a:off x="368300" y="6534150"/>
            <a:ext cx="7199313" cy="2159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ja-JP" altLang="en-US"/>
              <a:t>フッタ</a:t>
            </a:r>
            <a:endParaRPr lang="en-US" altLang="ja-JP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1"/>
          </p:nvPr>
        </p:nvSpPr>
        <p:spPr>
          <a:xfrm>
            <a:off x="7559675" y="6534150"/>
            <a:ext cx="1081088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40763" y="6534150"/>
            <a:ext cx="287337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3974A-0141-435D-89E9-338FDFFAEDB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40" descr="japanese_naka_hi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6426" y="6089651"/>
            <a:ext cx="684212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458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3" descr="GBM_top_4-3.jpg"/>
          <p:cNvPicPr>
            <a:picLocks noChangeAspect="1"/>
          </p:cNvPicPr>
          <p:nvPr userDrawn="1"/>
        </p:nvPicPr>
        <p:blipFill>
          <a:blip r:embed="rId11"/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g11.sc29.org/doc_end_user/current_document.php?id=33040&amp;id_meeting=14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2800" b="1" dirty="0"/>
              <a:t>On stereo 3D coding using frame packing arrangement SEI</a:t>
            </a:r>
            <a:endParaRPr kumimoji="1" lang="ja-JP" altLang="en-US" sz="28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JCTVC-I0058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000" dirty="0">
                <a:solidFill>
                  <a:schemeClr val="bg1"/>
                </a:solidFill>
              </a:rPr>
              <a:t>O. </a:t>
            </a:r>
            <a:r>
              <a:rPr lang="en-US" altLang="ja-JP" sz="2000" dirty="0" smtClean="0">
                <a:solidFill>
                  <a:schemeClr val="bg1"/>
                </a:solidFill>
              </a:rPr>
              <a:t>Nakagami and </a:t>
            </a:r>
            <a:r>
              <a:rPr lang="en-US" altLang="ja-JP" sz="2000" dirty="0">
                <a:solidFill>
                  <a:schemeClr val="bg1"/>
                </a:solidFill>
              </a:rPr>
              <a:t>T. </a:t>
            </a:r>
            <a:r>
              <a:rPr lang="en-US" altLang="ja-JP" sz="2000" dirty="0" smtClean="0">
                <a:solidFill>
                  <a:schemeClr val="bg1"/>
                </a:solidFill>
              </a:rPr>
              <a:t>Suzuki</a:t>
            </a:r>
            <a:endParaRPr lang="en-US" altLang="ja-JP" sz="2000" dirty="0">
              <a:solidFill>
                <a:schemeClr val="bg1"/>
              </a:solidFill>
            </a:endParaRPr>
          </a:p>
          <a:p>
            <a:r>
              <a:rPr lang="en-US" altLang="ja-JP" sz="2000" dirty="0"/>
              <a:t>Sony </a:t>
            </a:r>
            <a:r>
              <a:rPr lang="en-US" altLang="ja-JP" sz="2000" dirty="0" smtClean="0"/>
              <a:t>Corporation</a:t>
            </a:r>
            <a:endParaRPr kumimoji="1" lang="ja-JP" altLang="en-US" sz="2000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Joint Collaborative Team on Video Coding (</a:t>
            </a:r>
            <a:r>
              <a:rPr lang="en-US" altLang="ja-JP" dirty="0" err="1"/>
              <a:t>JCT</a:t>
            </a:r>
            <a:r>
              <a:rPr lang="en-US" altLang="ja-JP" dirty="0"/>
              <a:t>-VC</a:t>
            </a:r>
            <a:r>
              <a:rPr lang="en-US" altLang="ja-JP" dirty="0" smtClean="0"/>
              <a:t>) of </a:t>
            </a:r>
            <a:r>
              <a:rPr lang="en-US" altLang="ja-JP" dirty="0" err="1"/>
              <a:t>ITU</a:t>
            </a:r>
            <a:r>
              <a:rPr lang="en-US" altLang="ja-JP" dirty="0"/>
              <a:t>-T </a:t>
            </a:r>
            <a:r>
              <a:rPr lang="en-US" altLang="ja-JP" dirty="0" err="1"/>
              <a:t>SG</a:t>
            </a:r>
            <a:r>
              <a:rPr lang="en-US" altLang="ja-JP" dirty="0"/>
              <a:t> 16 WP 3 and ISO/</a:t>
            </a:r>
            <a:r>
              <a:rPr lang="en-US" altLang="ja-JP" dirty="0" err="1"/>
              <a:t>IEC</a:t>
            </a:r>
            <a:r>
              <a:rPr lang="en-US" altLang="ja-JP" dirty="0"/>
              <a:t> </a:t>
            </a:r>
            <a:r>
              <a:rPr lang="en-US" altLang="ja-JP" dirty="0" err="1"/>
              <a:t>JTC</a:t>
            </a:r>
            <a:r>
              <a:rPr lang="en-US" altLang="ja-JP" dirty="0"/>
              <a:t> 1/SC 29/</a:t>
            </a:r>
            <a:r>
              <a:rPr lang="en-US" altLang="ja-JP" dirty="0" err="1"/>
              <a:t>WG</a:t>
            </a:r>
            <a:r>
              <a:rPr lang="en-US" altLang="ja-JP" dirty="0"/>
              <a:t> 11</a:t>
            </a:r>
          </a:p>
          <a:p>
            <a:r>
              <a:rPr lang="en-US" altLang="ja-JP" dirty="0"/>
              <a:t>9th Meeting: Geneva, CH, 27 April – 7 May </a:t>
            </a:r>
            <a:r>
              <a:rPr lang="en-US" altLang="ja-JP" dirty="0" smtClean="0"/>
              <a:t>2012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0" y="6534150"/>
            <a:ext cx="252413" cy="2159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445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Method2-1</a:t>
            </a:r>
            <a:br>
              <a:rPr kumimoji="1" lang="en-US" altLang="ja-JP" sz="2400" dirty="0" smtClean="0"/>
            </a:br>
            <a:r>
              <a:rPr lang="en-US" altLang="ja-JP" sz="2400" dirty="0"/>
              <a:t>Cropping &amp; Side-by-side (Top-bottom</a:t>
            </a:r>
            <a:r>
              <a:rPr lang="en-US" altLang="ja-JP" sz="2400" dirty="0" smtClean="0"/>
              <a:t>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5539051" cy="5040000"/>
          </a:xfrm>
        </p:spPr>
        <p:txBody>
          <a:bodyPr>
            <a:normAutofit fontScale="47500" lnSpcReduction="20000"/>
          </a:bodyPr>
          <a:lstStyle/>
          <a:p>
            <a:r>
              <a:rPr lang="en-US" altLang="ja-JP" dirty="0"/>
              <a:t>Add a 1-bit flag in VUI to indicate the </a:t>
            </a:r>
            <a:r>
              <a:rPr lang="en-US" altLang="ja-JP" dirty="0" smtClean="0"/>
              <a:t>existence </a:t>
            </a:r>
            <a:r>
              <a:rPr lang="en-US" altLang="ja-JP" dirty="0"/>
              <a:t>of Frame packing </a:t>
            </a:r>
            <a:r>
              <a:rPr lang="en-US" altLang="ja-JP" dirty="0" smtClean="0"/>
              <a:t>arrangement </a:t>
            </a:r>
            <a:r>
              <a:rPr lang="en-US" altLang="ja-JP" dirty="0"/>
              <a:t>SEI in the </a:t>
            </a:r>
            <a:r>
              <a:rPr lang="en-US" altLang="ja-JP" dirty="0" smtClean="0"/>
              <a:t>AU.(</a:t>
            </a:r>
            <a:r>
              <a:rPr lang="en-US" altLang="ja-JP" dirty="0"/>
              <a:t>Same as method1)</a:t>
            </a:r>
          </a:p>
          <a:p>
            <a:r>
              <a:rPr lang="en-US" altLang="ja-JP" dirty="0"/>
              <a:t>Set </a:t>
            </a:r>
            <a:r>
              <a:rPr lang="en-GB" altLang="ja-JP" dirty="0" err="1" smtClean="0"/>
              <a:t>pic_cropping_flag</a:t>
            </a:r>
            <a:r>
              <a:rPr lang="en-GB" altLang="ja-JP" dirty="0" smtClean="0"/>
              <a:t> equal to 1 and the offset to crop</a:t>
            </a:r>
            <a:r>
              <a:rPr lang="en-US" altLang="ja-JP" dirty="0" smtClean="0"/>
              <a:t> the </a:t>
            </a:r>
            <a:r>
              <a:rPr lang="en-US" altLang="ja-JP" dirty="0"/>
              <a:t>base-view </a:t>
            </a:r>
            <a:r>
              <a:rPr lang="en-US" altLang="ja-JP" dirty="0" smtClean="0"/>
              <a:t>area </a:t>
            </a:r>
            <a:r>
              <a:rPr lang="en-US" altLang="ja-JP" dirty="0"/>
              <a:t>in </a:t>
            </a:r>
            <a:r>
              <a:rPr lang="en-US" altLang="ja-JP" dirty="0" smtClean="0"/>
              <a:t>SPS</a:t>
            </a:r>
            <a:endParaRPr lang="en-US" altLang="ja-JP" dirty="0"/>
          </a:p>
          <a:p>
            <a:pPr marL="457200" lvl="1" indent="0">
              <a:buNone/>
            </a:pPr>
            <a:r>
              <a:rPr lang="ja-JP" altLang="en-US" dirty="0"/>
              <a:t>→ </a:t>
            </a:r>
            <a:r>
              <a:rPr lang="en-US" altLang="ja-JP" dirty="0" smtClean="0"/>
              <a:t>Decoders, </a:t>
            </a:r>
            <a:r>
              <a:rPr lang="en-US" altLang="ja-JP" dirty="0"/>
              <a:t>which </a:t>
            </a:r>
            <a:r>
              <a:rPr lang="en-US" altLang="ja-JP" dirty="0" smtClean="0"/>
              <a:t>don’t </a:t>
            </a:r>
            <a:r>
              <a:rPr lang="en-US" altLang="ja-JP" dirty="0"/>
              <a:t>support </a:t>
            </a:r>
            <a:r>
              <a:rPr lang="en-US" altLang="ja-JP" dirty="0" err="1"/>
              <a:t>FPA_SEI</a:t>
            </a:r>
            <a:r>
              <a:rPr lang="en-US" altLang="ja-JP" dirty="0"/>
              <a:t>, </a:t>
            </a:r>
            <a:r>
              <a:rPr lang="en-US" altLang="ja-JP" dirty="0" smtClean="0"/>
              <a:t>output </a:t>
            </a:r>
            <a:r>
              <a:rPr lang="en-US" altLang="ja-JP" dirty="0"/>
              <a:t>only base-view.</a:t>
            </a:r>
          </a:p>
          <a:p>
            <a:r>
              <a:rPr lang="en-US" altLang="ja-JP" dirty="0"/>
              <a:t>When </a:t>
            </a:r>
            <a:r>
              <a:rPr lang="en-US" altLang="ja-JP" dirty="0" err="1"/>
              <a:t>frame_packing_arrangement_indication_presence_flag</a:t>
            </a:r>
            <a:r>
              <a:rPr lang="en-US" altLang="ja-JP" dirty="0"/>
              <a:t> is true and the </a:t>
            </a:r>
            <a:r>
              <a:rPr lang="en-US" altLang="ja-JP" dirty="0" err="1"/>
              <a:t>FPA_SEI</a:t>
            </a:r>
            <a:r>
              <a:rPr lang="en-US" altLang="ja-JP" dirty="0"/>
              <a:t> is </a:t>
            </a:r>
            <a:r>
              <a:rPr lang="en-US" altLang="ja-JP" dirty="0" smtClean="0"/>
              <a:t>pursed, </a:t>
            </a:r>
            <a:r>
              <a:rPr lang="en-US" altLang="ja-JP" dirty="0"/>
              <a:t>the decoders shall infer </a:t>
            </a:r>
            <a:r>
              <a:rPr lang="en-US" altLang="ja-JP" dirty="0" err="1"/>
              <a:t>pic_cropping_flag</a:t>
            </a:r>
            <a:r>
              <a:rPr lang="en-US" altLang="ja-JP" dirty="0"/>
              <a:t> is equal to be 0 and ignore picture cropping information</a:t>
            </a:r>
            <a:r>
              <a:rPr lang="en-US" altLang="ja-JP" dirty="0" smtClean="0"/>
              <a:t>.</a:t>
            </a:r>
          </a:p>
          <a:p>
            <a:pPr lvl="1"/>
            <a:r>
              <a:rPr lang="ja-JP" altLang="en-US" dirty="0"/>
              <a:t>→ </a:t>
            </a:r>
            <a:r>
              <a:rPr lang="en-US" altLang="ja-JP" dirty="0" smtClean="0"/>
              <a:t>Decoders, </a:t>
            </a:r>
            <a:r>
              <a:rPr lang="en-US" altLang="ja-JP" dirty="0"/>
              <a:t>which </a:t>
            </a:r>
            <a:r>
              <a:rPr lang="en-US" altLang="ja-JP" dirty="0" smtClean="0"/>
              <a:t>support </a:t>
            </a:r>
            <a:r>
              <a:rPr lang="en-US" altLang="ja-JP" dirty="0" err="1"/>
              <a:t>FPA_SEI</a:t>
            </a:r>
            <a:r>
              <a:rPr lang="en-US" altLang="ja-JP" dirty="0"/>
              <a:t>, </a:t>
            </a:r>
            <a:r>
              <a:rPr lang="en-US" altLang="ja-JP" dirty="0" smtClean="0"/>
              <a:t>can decode with keeping regulations.</a:t>
            </a:r>
            <a:endParaRPr lang="en-US" altLang="ja-JP" dirty="0"/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138862" y="2219325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7844775" y="2219323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cxnSp>
        <p:nvCxnSpPr>
          <p:cNvPr id="7" name="カギ線コネクタ 6"/>
          <p:cNvCxnSpPr>
            <a:stCxn id="6" idx="2"/>
            <a:endCxn id="5" idx="2"/>
          </p:cNvCxnSpPr>
          <p:nvPr/>
        </p:nvCxnSpPr>
        <p:spPr>
          <a:xfrm rot="5400000">
            <a:off x="7386149" y="1931680"/>
            <a:ext cx="2" cy="1813538"/>
          </a:xfrm>
          <a:prstGeom prst="bentConnector3">
            <a:avLst>
              <a:gd name="adj1" fmla="val 114301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7143751" y="2219323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9" name="カギ線コネクタ 8"/>
          <p:cNvCxnSpPr>
            <a:stCxn id="8" idx="0"/>
            <a:endCxn id="6" idx="0"/>
          </p:cNvCxnSpPr>
          <p:nvPr/>
        </p:nvCxnSpPr>
        <p:spPr>
          <a:xfrm rot="5400000" flipH="1" flipV="1">
            <a:off x="7867397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6479381" y="3112442"/>
            <a:ext cx="22621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change </a:t>
            </a:r>
            <a:r>
              <a:rPr lang="en-US" altLang="ja-JP" sz="1200" dirty="0" err="1" smtClean="0"/>
              <a:t>pic_cropping_flag</a:t>
            </a:r>
            <a:r>
              <a:rPr lang="en-US" altLang="ja-JP" sz="1200" dirty="0" smtClean="0"/>
              <a:t> info.</a:t>
            </a:r>
            <a:endParaRPr lang="ja-JP" altLang="en-US" sz="12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286625" y="1332294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2" name="カギ線コネクタ 11"/>
          <p:cNvCxnSpPr/>
          <p:nvPr/>
        </p:nvCxnSpPr>
        <p:spPr>
          <a:xfrm rot="5400000" flipH="1" flipV="1">
            <a:off x="6813549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6301558" y="1332294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  <p:grpSp>
        <p:nvGrpSpPr>
          <p:cNvPr id="21" name="グループ化 20"/>
          <p:cNvGrpSpPr/>
          <p:nvPr/>
        </p:nvGrpSpPr>
        <p:grpSpPr>
          <a:xfrm>
            <a:off x="6680716" y="4369447"/>
            <a:ext cx="1651325" cy="1639360"/>
            <a:chOff x="7025990" y="4169395"/>
            <a:chExt cx="1168940" cy="1160471"/>
          </a:xfrm>
        </p:grpSpPr>
        <p:sp>
          <p:nvSpPr>
            <p:cNvPr id="14" name="正方形/長方形 13"/>
            <p:cNvSpPr/>
            <p:nvPr/>
          </p:nvSpPr>
          <p:spPr>
            <a:xfrm>
              <a:off x="702599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61046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7104822" y="5068423"/>
              <a:ext cx="1011275" cy="261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800" dirty="0" smtClean="0"/>
                <a:t>side-by-side</a:t>
              </a:r>
              <a:endParaRPr kumimoji="1" lang="ja-JP" altLang="en-US" sz="1800" dirty="0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7025990" y="4169395"/>
              <a:ext cx="584469" cy="8751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19" name="直線矢印コネクタ 18"/>
          <p:cNvCxnSpPr/>
          <p:nvPr/>
        </p:nvCxnSpPr>
        <p:spPr>
          <a:xfrm flipV="1">
            <a:off x="7143752" y="4095743"/>
            <a:ext cx="596250" cy="2446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740001" y="3897511"/>
            <a:ext cx="1168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cropping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5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Method2-2</a:t>
            </a:r>
            <a:br>
              <a:rPr lang="en-US" altLang="ja-JP" sz="2400" dirty="0" smtClean="0"/>
            </a:br>
            <a:r>
              <a:rPr lang="en-US" altLang="ja-JP" sz="2400" dirty="0" err="1"/>
              <a:t>temporal_id</a:t>
            </a:r>
            <a:r>
              <a:rPr lang="en-US" altLang="ja-JP" sz="2400" dirty="0"/>
              <a:t> &amp; Frame </a:t>
            </a:r>
            <a:r>
              <a:rPr lang="en-US" altLang="ja-JP" sz="2400" dirty="0" smtClean="0"/>
              <a:t>sequential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5324739" cy="5040000"/>
          </a:xfrm>
        </p:spPr>
        <p:txBody>
          <a:bodyPr>
            <a:normAutofit/>
          </a:bodyPr>
          <a:lstStyle/>
          <a:p>
            <a:r>
              <a:rPr lang="en-US" altLang="ja-JP" sz="1400" dirty="0"/>
              <a:t>Add a 1-bit flag in VUI to indicate the </a:t>
            </a:r>
            <a:r>
              <a:rPr lang="en-US" altLang="ja-JP" sz="1400" dirty="0" smtClean="0"/>
              <a:t>existence </a:t>
            </a:r>
            <a:r>
              <a:rPr lang="en-US" altLang="ja-JP" sz="1400" dirty="0"/>
              <a:t>of Frame packing </a:t>
            </a:r>
            <a:r>
              <a:rPr lang="en-US" altLang="ja-JP" sz="1400" dirty="0" smtClean="0"/>
              <a:t>arrangement </a:t>
            </a:r>
            <a:r>
              <a:rPr lang="en-US" altLang="ja-JP" sz="1400" dirty="0"/>
              <a:t>SEI in the </a:t>
            </a:r>
            <a:r>
              <a:rPr lang="en-US" altLang="ja-JP" sz="1400" dirty="0" smtClean="0"/>
              <a:t>AU.(Same as method1)</a:t>
            </a:r>
            <a:endParaRPr lang="en-US" altLang="ja-JP" sz="1400" dirty="0"/>
          </a:p>
          <a:p>
            <a:r>
              <a:rPr lang="en-US" altLang="ja-JP" sz="1400" dirty="0" smtClean="0"/>
              <a:t>Set max_temporal_id_minus1 equal to the maximum </a:t>
            </a:r>
            <a:r>
              <a:rPr lang="en-US" altLang="ja-JP" sz="1400" dirty="0" err="1" smtClean="0"/>
              <a:t>temporal_id</a:t>
            </a:r>
            <a:r>
              <a:rPr lang="en-US" altLang="ja-JP" sz="1400" dirty="0" smtClean="0"/>
              <a:t> minus 1 of Left </a:t>
            </a:r>
            <a:r>
              <a:rPr lang="en-US" altLang="ja-JP" sz="1400" dirty="0"/>
              <a:t>view in SPS </a:t>
            </a:r>
            <a:endParaRPr lang="en-US" altLang="ja-JP" sz="1400" dirty="0" smtClean="0"/>
          </a:p>
          <a:p>
            <a:pPr marL="457200" lvl="1" indent="0">
              <a:buNone/>
            </a:pPr>
            <a:r>
              <a:rPr lang="ja-JP" altLang="en-US" sz="1400" dirty="0" smtClean="0"/>
              <a:t>→ </a:t>
            </a:r>
            <a:r>
              <a:rPr lang="en-US" altLang="ja-JP" sz="1400" dirty="0" smtClean="0"/>
              <a:t>Decoders, which don’t support FPA_SEI</a:t>
            </a:r>
            <a:r>
              <a:rPr lang="en-US" altLang="ja-JP" sz="1400" dirty="0"/>
              <a:t>, decode only base-view</a:t>
            </a:r>
            <a:r>
              <a:rPr lang="en-US" altLang="ja-JP" sz="1400" dirty="0" smtClean="0"/>
              <a:t>.</a:t>
            </a:r>
          </a:p>
          <a:p>
            <a:r>
              <a:rPr lang="en-US" altLang="ja-JP" sz="1400" dirty="0" smtClean="0"/>
              <a:t>When </a:t>
            </a:r>
            <a:r>
              <a:rPr lang="en-US" altLang="ja-JP" sz="1400" dirty="0" err="1" smtClean="0"/>
              <a:t>frame_packing_arrangement_indication_presence_flag</a:t>
            </a:r>
            <a:r>
              <a:rPr lang="en-US" altLang="ja-JP" sz="1400" dirty="0" smtClean="0"/>
              <a:t> is true and the FPA_SEI is </a:t>
            </a:r>
            <a:r>
              <a:rPr lang="en-US" altLang="ja-JP" sz="1400" dirty="0"/>
              <a:t>read, </a:t>
            </a:r>
            <a:r>
              <a:rPr lang="en-US" altLang="ja-JP" sz="1400" dirty="0" smtClean="0"/>
              <a:t>max_temporal_id_minus1 in SPS is overwritten by a value </a:t>
            </a:r>
            <a:r>
              <a:rPr lang="en-US" altLang="ja-JP" sz="1400" dirty="0"/>
              <a:t>in SEI </a:t>
            </a:r>
            <a:r>
              <a:rPr lang="en-US" altLang="ja-JP" sz="1400" dirty="0" smtClean="0"/>
              <a:t>as the maximum </a:t>
            </a:r>
            <a:r>
              <a:rPr lang="en-US" altLang="ja-JP" sz="1400" dirty="0" err="1" smtClean="0"/>
              <a:t>temporal_id</a:t>
            </a:r>
            <a:r>
              <a:rPr lang="en-US" altLang="ja-JP" sz="1400" dirty="0" smtClean="0"/>
              <a:t> minus 1 of Right view.</a:t>
            </a:r>
            <a:endParaRPr lang="en-US" altLang="ja-JP" sz="1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138862" y="2219325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7844775" y="2219323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cxnSp>
        <p:nvCxnSpPr>
          <p:cNvPr id="8" name="カギ線コネクタ 7"/>
          <p:cNvCxnSpPr>
            <a:stCxn id="6" idx="2"/>
            <a:endCxn id="5" idx="2"/>
          </p:cNvCxnSpPr>
          <p:nvPr/>
        </p:nvCxnSpPr>
        <p:spPr>
          <a:xfrm rot="5400000">
            <a:off x="7386149" y="1931680"/>
            <a:ext cx="2" cy="1813538"/>
          </a:xfrm>
          <a:prstGeom prst="bentConnector3">
            <a:avLst>
              <a:gd name="adj1" fmla="val 114301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正方形/長方形 10"/>
          <p:cNvSpPr/>
          <p:nvPr/>
        </p:nvSpPr>
        <p:spPr>
          <a:xfrm>
            <a:off x="7143751" y="2219323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15" name="カギ線コネクタ 14"/>
          <p:cNvCxnSpPr>
            <a:stCxn id="11" idx="0"/>
            <a:endCxn id="6" idx="0"/>
          </p:cNvCxnSpPr>
          <p:nvPr/>
        </p:nvCxnSpPr>
        <p:spPr>
          <a:xfrm rot="5400000" flipH="1" flipV="1">
            <a:off x="7867397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6479381" y="3112442"/>
            <a:ext cx="26035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overwrite max_temporal_id_minus1</a:t>
            </a:r>
            <a:endParaRPr lang="ja-JP" altLang="en-US" sz="1200" dirty="0"/>
          </a:p>
        </p:txBody>
      </p:sp>
      <p:sp>
        <p:nvSpPr>
          <p:cNvPr id="17" name="正方形/長方形 16"/>
          <p:cNvSpPr/>
          <p:nvPr/>
        </p:nvSpPr>
        <p:spPr>
          <a:xfrm>
            <a:off x="7286625" y="1332294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8" name="カギ線コネクタ 17"/>
          <p:cNvCxnSpPr/>
          <p:nvPr/>
        </p:nvCxnSpPr>
        <p:spPr>
          <a:xfrm rot="5400000" flipH="1" flipV="1">
            <a:off x="6813549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正方形/長方形 18"/>
          <p:cNvSpPr/>
          <p:nvPr/>
        </p:nvSpPr>
        <p:spPr>
          <a:xfrm>
            <a:off x="6301558" y="1332294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5915645" y="3611961"/>
            <a:ext cx="3063474" cy="2652410"/>
            <a:chOff x="176339" y="2964526"/>
            <a:chExt cx="4184466" cy="3291390"/>
          </a:xfrm>
        </p:grpSpPr>
        <p:cxnSp>
          <p:nvCxnSpPr>
            <p:cNvPr id="20" name="直線矢印コネクタ 19"/>
            <p:cNvCxnSpPr/>
            <p:nvPr/>
          </p:nvCxnSpPr>
          <p:spPr>
            <a:xfrm>
              <a:off x="1077020" y="3325397"/>
              <a:ext cx="32258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正方形/長方形 20"/>
            <p:cNvSpPr/>
            <p:nvPr/>
          </p:nvSpPr>
          <p:spPr>
            <a:xfrm>
              <a:off x="1141309" y="3384639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1653880" y="4520218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 smtClean="0"/>
                <a:t>R</a:t>
              </a:r>
              <a:endParaRPr lang="en-US" altLang="ja-JP" sz="1000" dirty="0"/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2270188" y="3911760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  <a:endParaRPr lang="en-US" altLang="ja-JP" sz="1000" dirty="0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2891488" y="4922702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 smtClean="0"/>
                <a:t>R</a:t>
              </a:r>
              <a:endParaRPr lang="en-US" altLang="ja-JP" sz="1000" dirty="0"/>
            </a:p>
          </p:txBody>
        </p:sp>
        <p:cxnSp>
          <p:nvCxnSpPr>
            <p:cNvPr id="27" name="直線矢印コネクタ 26"/>
            <p:cNvCxnSpPr/>
            <p:nvPr/>
          </p:nvCxnSpPr>
          <p:spPr>
            <a:xfrm>
              <a:off x="1077020" y="3325397"/>
              <a:ext cx="0" cy="241361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356725" y="5835803"/>
              <a:ext cx="2101189" cy="42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err="1" smtClean="0"/>
                <a:t>temporal_id</a:t>
              </a:r>
              <a:endParaRPr kumimoji="1" lang="ja-JP" altLang="en-US" sz="1600" dirty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3114226" y="2964526"/>
              <a:ext cx="1246579" cy="420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dirty="0" err="1" smtClean="0"/>
                <a:t>POC</a:t>
              </a:r>
              <a:endParaRPr kumimoji="1" lang="ja-JP" altLang="en-US" sz="1600" dirty="0"/>
            </a:p>
          </p:txBody>
        </p:sp>
        <p:cxnSp>
          <p:nvCxnSpPr>
            <p:cNvPr id="30" name="直線コネクタ 29"/>
            <p:cNvCxnSpPr/>
            <p:nvPr/>
          </p:nvCxnSpPr>
          <p:spPr>
            <a:xfrm>
              <a:off x="1088600" y="4416267"/>
              <a:ext cx="3202658" cy="301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288740" y="4113002"/>
              <a:ext cx="1189378" cy="381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400" dirty="0" err="1" smtClean="0">
                  <a:solidFill>
                    <a:srgbClr val="FF0000"/>
                  </a:solidFill>
                </a:rPr>
                <a:t>Max_t_L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33" name="正方形/長方形 32"/>
            <p:cNvSpPr/>
            <p:nvPr/>
          </p:nvSpPr>
          <p:spPr>
            <a:xfrm>
              <a:off x="3407039" y="3588861"/>
              <a:ext cx="532021" cy="40248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/>
                <a:t>L</a:t>
              </a:r>
              <a:endParaRPr lang="en-US" altLang="ja-JP" sz="1000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176339" y="5103581"/>
              <a:ext cx="1230981" cy="381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1400" dirty="0" err="1" smtClean="0">
                  <a:solidFill>
                    <a:srgbClr val="FF0000"/>
                  </a:solidFill>
                </a:rPr>
                <a:t>Max_t_R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6" name="直線矢印コネクタ 35"/>
          <p:cNvCxnSpPr/>
          <p:nvPr/>
        </p:nvCxnSpPr>
        <p:spPr>
          <a:xfrm>
            <a:off x="8670357" y="4845253"/>
            <a:ext cx="0" cy="6873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8280861" y="564964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drop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2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Method3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sz="2000" dirty="0"/>
              <a:t>Assign new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 for Frame packing Stereo </a:t>
            </a:r>
            <a:r>
              <a:rPr lang="en-US" altLang="ja-JP" sz="2000" dirty="0" smtClean="0"/>
              <a:t>3D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8" y="1224001"/>
            <a:ext cx="8234859" cy="2900324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000" dirty="0" smtClean="0"/>
              <a:t>Assign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=X for the base-view, </a:t>
            </a:r>
            <a:r>
              <a:rPr lang="en-US" altLang="ja-JP" sz="2000" dirty="0"/>
              <a:t>where X belongs to any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 defined in the current </a:t>
            </a:r>
            <a:r>
              <a:rPr lang="en-US" altLang="ja-JP" sz="2000" dirty="0" smtClean="0"/>
              <a:t>draft.</a:t>
            </a:r>
          </a:p>
          <a:p>
            <a:r>
              <a:rPr lang="en-US" altLang="ja-JP" sz="2000" dirty="0" smtClean="0"/>
              <a:t>Assign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=Y for the additional-view, where Y is </a:t>
            </a:r>
            <a:r>
              <a:rPr lang="en-US" altLang="ja-JP" sz="2000" dirty="0"/>
              <a:t>a new </a:t>
            </a:r>
            <a:r>
              <a:rPr lang="en-US" altLang="ja-JP" sz="2000" dirty="0" err="1" smtClean="0"/>
              <a:t>nal_unit_type</a:t>
            </a:r>
            <a:r>
              <a:rPr lang="en-US" altLang="ja-JP" sz="2000" dirty="0" smtClean="0"/>
              <a:t> for </a:t>
            </a:r>
            <a:r>
              <a:rPr lang="en-US" altLang="ja-JP" sz="2000" dirty="0"/>
              <a:t>3D</a:t>
            </a:r>
            <a:r>
              <a:rPr lang="en-US" altLang="ja-JP" sz="2000" dirty="0" smtClean="0"/>
              <a:t>.</a:t>
            </a:r>
          </a:p>
          <a:p>
            <a:pPr marL="0" indent="0">
              <a:buNone/>
            </a:pPr>
            <a:r>
              <a:rPr lang="ja-JP" altLang="en-US" sz="2000" dirty="0" smtClean="0"/>
              <a:t>→ </a:t>
            </a:r>
            <a:r>
              <a:rPr lang="en-US" altLang="ja-JP" sz="2000" dirty="0" smtClean="0"/>
              <a:t>Decoders</a:t>
            </a:r>
            <a:r>
              <a:rPr lang="en-US" altLang="ja-JP" sz="2000" dirty="0"/>
              <a:t>, which don’t support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=Y, </a:t>
            </a:r>
            <a:r>
              <a:rPr lang="en-US" altLang="ja-JP" sz="2000" dirty="0" smtClean="0"/>
              <a:t>drop </a:t>
            </a:r>
            <a:r>
              <a:rPr lang="en-US" altLang="ja-JP" sz="2000" dirty="0"/>
              <a:t>Right-view</a:t>
            </a:r>
            <a:r>
              <a:rPr lang="en-US" altLang="ja-JP" sz="2000" dirty="0" smtClean="0"/>
              <a:t>.</a:t>
            </a:r>
          </a:p>
          <a:p>
            <a:pPr marL="0" indent="0">
              <a:buNone/>
            </a:pPr>
            <a:r>
              <a:rPr lang="ja-JP" altLang="en-US" sz="2000" dirty="0"/>
              <a:t>→ </a:t>
            </a:r>
            <a:r>
              <a:rPr lang="en-US" altLang="ja-JP" sz="2000" dirty="0"/>
              <a:t>Decoders, which </a:t>
            </a:r>
            <a:r>
              <a:rPr lang="en-US" altLang="ja-JP" sz="2000" dirty="0" smtClean="0"/>
              <a:t>support </a:t>
            </a:r>
            <a:r>
              <a:rPr lang="en-US" altLang="ja-JP" sz="2000" dirty="0" err="1"/>
              <a:t>nal_unit_type</a:t>
            </a:r>
            <a:r>
              <a:rPr lang="en-US" altLang="ja-JP" sz="2000" dirty="0"/>
              <a:t>=Y, </a:t>
            </a:r>
            <a:r>
              <a:rPr lang="en-US" altLang="ja-JP" sz="2000" dirty="0" smtClean="0"/>
              <a:t>can decode both view.</a:t>
            </a:r>
          </a:p>
          <a:p>
            <a:r>
              <a:rPr lang="en-US" altLang="ja-JP" sz="2000" dirty="0" smtClean="0"/>
              <a:t>In Method3, Frame sequential is only supported.</a:t>
            </a:r>
            <a:endParaRPr lang="en-US" altLang="ja-JP" sz="2000" dirty="0"/>
          </a:p>
          <a:p>
            <a:endParaRPr kumimoji="1" lang="ja-JP" altLang="en-US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2781948" y="4639859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Right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=Y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166666" y="4658000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Left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=X</a:t>
            </a:r>
            <a:endParaRPr lang="en-US" altLang="ja-JP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6049023" y="4621718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Right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=Y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4433741" y="4639859"/>
            <a:ext cx="1472478" cy="886734"/>
          </a:xfrm>
          <a:prstGeom prst="rect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Left</a:t>
            </a:r>
          </a:p>
          <a:p>
            <a:pPr algn="ctr"/>
            <a:r>
              <a:rPr lang="en-US" altLang="ja-JP" sz="1400" dirty="0" err="1" smtClean="0"/>
              <a:t>nal_unit_type</a:t>
            </a:r>
            <a:r>
              <a:rPr lang="en-US" altLang="ja-JP" sz="1400" dirty="0" smtClean="0"/>
              <a:t>=X</a:t>
            </a:r>
            <a:endParaRPr lang="en-US" altLang="ja-JP" sz="1400" dirty="0"/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412676" y="4456103"/>
            <a:ext cx="79724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7959343" y="4600984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POC</a:t>
            </a:r>
            <a:endParaRPr kumimoji="1" lang="ja-JP" altLang="en-US" dirty="0"/>
          </a:p>
        </p:txBody>
      </p:sp>
      <p:sp>
        <p:nvSpPr>
          <p:cNvPr id="16" name="下矢印 15"/>
          <p:cNvSpPr/>
          <p:nvPr/>
        </p:nvSpPr>
        <p:spPr>
          <a:xfrm>
            <a:off x="3444801" y="5656253"/>
            <a:ext cx="333375" cy="323850"/>
          </a:xfrm>
          <a:prstGeom prst="down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553501" y="5980103"/>
            <a:ext cx="70424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Decoders, which don’t support </a:t>
            </a:r>
            <a:r>
              <a:rPr kumimoji="1" lang="en-US" altLang="ja-JP" sz="1600" dirty="0" err="1" smtClean="0"/>
              <a:t>nal_unit_type</a:t>
            </a:r>
            <a:r>
              <a:rPr kumimoji="1" lang="en-US" altLang="ja-JP" sz="1600" dirty="0" smtClean="0"/>
              <a:t>=Y,  drop Right-view.</a:t>
            </a:r>
            <a:endParaRPr kumimoji="1" lang="ja-JP" altLang="en-US" sz="1600" dirty="0"/>
          </a:p>
        </p:txBody>
      </p:sp>
      <p:sp>
        <p:nvSpPr>
          <p:cNvPr id="18" name="下矢印 17"/>
          <p:cNvSpPr/>
          <p:nvPr/>
        </p:nvSpPr>
        <p:spPr>
          <a:xfrm>
            <a:off x="6549951" y="5656253"/>
            <a:ext cx="333375" cy="323850"/>
          </a:xfrm>
          <a:prstGeom prst="down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46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3 method to realize 2D/3D compatibility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451688"/>
              </p:ext>
            </p:extLst>
          </p:nvPr>
        </p:nvGraphicFramePr>
        <p:xfrm>
          <a:off x="576000" y="1271590"/>
          <a:ext cx="7920301" cy="4680234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376500"/>
                <a:gridCol w="1809750"/>
                <a:gridCol w="1095047"/>
                <a:gridCol w="1229710"/>
                <a:gridCol w="1332843"/>
                <a:gridCol w="2076451"/>
              </a:tblGrid>
              <a:tr h="815192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2D/3D</a:t>
                      </a:r>
                      <a:r>
                        <a:rPr kumimoji="1" lang="en-US" altLang="ja-JP" sz="1400" baseline="0" dirty="0" smtClean="0"/>
                        <a:t> compatibility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Burden</a:t>
                      </a:r>
                      <a:endParaRPr kumimoji="1" lang="en-US" altLang="ja-JP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 smtClean="0"/>
                        <a:t>for decoders which are not interested in </a:t>
                      </a:r>
                      <a:r>
                        <a:rPr kumimoji="1" lang="en-US" altLang="ja-JP" sz="1100" baseline="0" dirty="0" err="1" smtClean="0"/>
                        <a:t>FPA_SEI</a:t>
                      </a:r>
                      <a:endParaRPr kumimoji="1" lang="en-US" altLang="ja-JP" sz="1100" baseline="0" dirty="0" smtClean="0"/>
                    </a:p>
                  </a:txBody>
                  <a:tcPr/>
                </a:tc>
              </a:tr>
              <a:tr h="560396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Frame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sequential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side-by-side,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t</a:t>
                      </a:r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op-bottom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packing method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400" baseline="0" dirty="0" smtClean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600699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HM6.0/CD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09773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Change decoder process to support </a:t>
                      </a:r>
                      <a:r>
                        <a:rPr lang="en-US" altLang="ja-JP" sz="1400" dirty="0" err="1" smtClean="0"/>
                        <a:t>FPA_SEI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607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Modify decoding process for </a:t>
                      </a:r>
                      <a:r>
                        <a:rPr kumimoji="1" lang="en-US" altLang="ja-JP" sz="1400" baseline="0" dirty="0" err="1" smtClean="0"/>
                        <a:t>FPA_SEI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aseline="0" dirty="0" smtClean="0"/>
                        <a:t>by using  max_temporal_id_minus1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Yes</a:t>
                      </a:r>
                    </a:p>
                    <a:p>
                      <a:r>
                        <a:rPr kumimoji="1" lang="en-US" altLang="ja-JP" sz="1200" dirty="0" smtClean="0"/>
                        <a:t>by using cropping</a:t>
                      </a:r>
                      <a:r>
                        <a:rPr kumimoji="1" lang="en-US" altLang="ja-JP" sz="1200" baseline="0" dirty="0" smtClean="0"/>
                        <a:t> or syntax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040734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Assign a new </a:t>
                      </a:r>
                      <a:r>
                        <a:rPr kumimoji="1" lang="en-US" altLang="ja-JP" sz="1400" dirty="0" err="1" smtClean="0"/>
                        <a:t>nal_unit_type</a:t>
                      </a:r>
                      <a:r>
                        <a:rPr kumimoji="1" lang="en-US" altLang="ja-JP" sz="1400" baseline="0" dirty="0" smtClean="0"/>
                        <a:t> for Frame packing Stereo 3D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06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Method2 realizes 2D/3D compatibility with the minimum change of decode </a:t>
            </a:r>
            <a:r>
              <a:rPr lang="en-US" altLang="ja-JP" dirty="0"/>
              <a:t>procedure of the three.</a:t>
            </a:r>
            <a:endParaRPr kumimoji="1" lang="en-US" altLang="ja-JP" dirty="0" smtClean="0"/>
          </a:p>
          <a:p>
            <a:r>
              <a:rPr lang="en-US" altLang="ja-JP" dirty="0" smtClean="0"/>
              <a:t>Proposed modification for method2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Add a 1-bit flag in VUI which represents the existence of the Frame packing arrangement SEI in the same AU.</a:t>
            </a:r>
            <a:endParaRPr lang="en-US" altLang="ja-JP" dirty="0"/>
          </a:p>
          <a:p>
            <a:pPr lvl="1"/>
            <a:r>
              <a:rPr lang="en-US" altLang="ja-JP" dirty="0" smtClean="0"/>
              <a:t>To realize compatibility,</a:t>
            </a:r>
          </a:p>
          <a:p>
            <a:pPr lvl="2"/>
            <a:r>
              <a:rPr lang="en-US" altLang="ja-JP" sz="2000" dirty="0" smtClean="0"/>
              <a:t>For side-by-side (top-bottom)coding, cropping info. in </a:t>
            </a:r>
            <a:r>
              <a:rPr lang="en-US" altLang="ja-JP" sz="2000" dirty="0" err="1" smtClean="0"/>
              <a:t>SPS</a:t>
            </a:r>
            <a:r>
              <a:rPr lang="en-US" altLang="ja-JP" sz="2000" dirty="0" smtClean="0"/>
              <a:t> are discarded by the </a:t>
            </a:r>
            <a:r>
              <a:rPr lang="en-US" altLang="ja-JP" sz="2000" dirty="0" err="1" smtClean="0"/>
              <a:t>SEI</a:t>
            </a:r>
            <a:r>
              <a:rPr lang="en-US" altLang="ja-JP" sz="2000" dirty="0" smtClean="0"/>
              <a:t>.</a:t>
            </a:r>
            <a:endParaRPr kumimoji="1" lang="en-US" altLang="ja-JP" sz="2000" dirty="0" smtClean="0"/>
          </a:p>
          <a:p>
            <a:pPr lvl="2"/>
            <a:r>
              <a:rPr lang="en-US" altLang="ja-JP" sz="2000" dirty="0"/>
              <a:t>For </a:t>
            </a:r>
            <a:r>
              <a:rPr lang="en-US" altLang="ja-JP" sz="2000" dirty="0" smtClean="0"/>
              <a:t>frame sequential coding</a:t>
            </a:r>
            <a:r>
              <a:rPr lang="en-US" altLang="ja-JP" sz="2000" dirty="0"/>
              <a:t>, </a:t>
            </a:r>
            <a:r>
              <a:rPr lang="en-US" altLang="ja-JP" sz="2000" dirty="0" err="1" smtClean="0"/>
              <a:t>max_temporal_id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in </a:t>
            </a:r>
            <a:r>
              <a:rPr lang="en-US" altLang="ja-JP" sz="2000" dirty="0" err="1"/>
              <a:t>SPS</a:t>
            </a:r>
            <a:r>
              <a:rPr lang="en-US" altLang="ja-JP" sz="2000" dirty="0"/>
              <a:t> are </a:t>
            </a:r>
            <a:r>
              <a:rPr lang="en-US" altLang="ja-JP" sz="2000" dirty="0" smtClean="0"/>
              <a:t>overwritten by a parameter in the </a:t>
            </a:r>
            <a:r>
              <a:rPr lang="en-US" altLang="ja-JP" sz="2000" dirty="0" err="1" smtClean="0"/>
              <a:t>SEI</a:t>
            </a:r>
            <a:r>
              <a:rPr lang="en-US" altLang="ja-JP" sz="2000" dirty="0" smtClean="0"/>
              <a:t>.</a:t>
            </a:r>
            <a:endParaRPr lang="en-US" altLang="ja-JP" sz="2000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3170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1"/>
            <a:ext cx="8352000" cy="324476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Background</a:t>
            </a:r>
          </a:p>
          <a:p>
            <a:pPr lvl="1"/>
            <a:r>
              <a:rPr lang="en-US" altLang="ja-JP" dirty="0" smtClean="0"/>
              <a:t>It is suggested that 2D compatibility is desirable for frame compatible coding. </a:t>
            </a:r>
          </a:p>
          <a:p>
            <a:pPr lvl="1"/>
            <a:r>
              <a:rPr lang="en-US" altLang="ja-JP" dirty="0" smtClean="0"/>
              <a:t>For side-by-side (top-bottom) case, cropping realizes the compatibility (</a:t>
            </a:r>
            <a:r>
              <a:rPr lang="en-US" altLang="ja-JP" dirty="0" smtClean="0">
                <a:hlinkClick r:id="rId3"/>
              </a:rPr>
              <a:t>m21278</a:t>
            </a:r>
            <a:r>
              <a:rPr lang="en-US" altLang="ja-JP" dirty="0" smtClean="0"/>
              <a:t>).</a:t>
            </a:r>
            <a:endParaRPr lang="en-US" altLang="ja-JP" dirty="0"/>
          </a:p>
          <a:p>
            <a:pPr lvl="1"/>
            <a:r>
              <a:rPr kumimoji="1" lang="en-US" altLang="ja-JP" dirty="0" smtClean="0"/>
              <a:t>The only issue is conformance for 3D playback because the remaining part after the cropping is necessary.</a:t>
            </a:r>
          </a:p>
          <a:p>
            <a:r>
              <a:rPr lang="en-US" altLang="ja-JP" dirty="0" smtClean="0"/>
              <a:t>Proposal</a:t>
            </a:r>
          </a:p>
          <a:p>
            <a:pPr lvl="1"/>
            <a:r>
              <a:rPr lang="en-US" altLang="ja-JP" dirty="0" smtClean="0"/>
              <a:t>Modify or create new </a:t>
            </a:r>
            <a:r>
              <a:rPr lang="en-US" altLang="ja-JP" dirty="0" smtClean="0"/>
              <a:t>frame </a:t>
            </a:r>
            <a:r>
              <a:rPr lang="en-US" altLang="ja-JP" dirty="0" smtClean="0"/>
              <a:t>packing arrangement SEI (</a:t>
            </a:r>
            <a:r>
              <a:rPr lang="en-US" altLang="ja-JP" dirty="0"/>
              <a:t>FPA_SEI</a:t>
            </a:r>
            <a:r>
              <a:rPr lang="en-US" altLang="ja-JP" dirty="0" smtClean="0"/>
              <a:t>) for HEVC</a:t>
            </a:r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5" name="Oggetto 1"/>
          <p:cNvPicPr>
            <a:picLocks noChangeArrowheads="1"/>
          </p:cNvPicPr>
          <p:nvPr/>
        </p:nvPicPr>
        <p:blipFill>
          <a:blip r:embed="rId4" cstate="print"/>
          <a:srcRect b="-2910"/>
          <a:stretch>
            <a:fillRect/>
          </a:stretch>
        </p:blipFill>
        <p:spPr bwMode="auto">
          <a:xfrm>
            <a:off x="1971538" y="4468761"/>
            <a:ext cx="5564888" cy="188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23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400" dirty="0" smtClean="0"/>
              <a:t>Method2-1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lang="en-US" altLang="ja-JP" sz="2400" dirty="0"/>
              <a:t>Cropping &amp; Side-by-side (Top-bottom</a:t>
            </a:r>
            <a:r>
              <a:rPr lang="en-US" altLang="ja-JP" sz="2400" dirty="0" smtClean="0"/>
              <a:t>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5562863" cy="5310150"/>
          </a:xfrm>
        </p:spPr>
        <p:txBody>
          <a:bodyPr>
            <a:normAutofit fontScale="55000" lnSpcReduction="20000"/>
          </a:bodyPr>
          <a:lstStyle/>
          <a:p>
            <a:r>
              <a:rPr lang="en-GB" altLang="ja-JP" dirty="0" smtClean="0"/>
              <a:t>Cropping is used for 2D compatibility </a:t>
            </a:r>
            <a:r>
              <a:rPr lang="en-GB" altLang="ja-JP" dirty="0" smtClean="0">
                <a:solidFill>
                  <a:srgbClr val="FF0000"/>
                </a:solidFill>
              </a:rPr>
              <a:t>(No modify)</a:t>
            </a:r>
          </a:p>
          <a:p>
            <a:pPr lvl="1"/>
            <a:r>
              <a:rPr lang="en-GB" altLang="ja-JP" dirty="0" err="1" smtClean="0"/>
              <a:t>pic_cropping_flag</a:t>
            </a:r>
            <a:endParaRPr lang="en-GB" altLang="ja-JP" dirty="0" smtClean="0"/>
          </a:p>
          <a:p>
            <a:pPr lvl="1"/>
            <a:r>
              <a:rPr lang="en-GB" altLang="ja-JP" dirty="0" err="1" smtClean="0"/>
              <a:t>pic_crop</a:t>
            </a:r>
            <a:r>
              <a:rPr lang="en-GB" altLang="ja-JP" dirty="0" smtClean="0"/>
              <a:t>_(l/r/t/b)_offset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ja-JP" altLang="en-US" dirty="0" smtClean="0"/>
              <a:t>→ </a:t>
            </a:r>
            <a:r>
              <a:rPr lang="en-US" altLang="ja-JP" dirty="0" smtClean="0"/>
              <a:t>Usual decoders output </a:t>
            </a:r>
            <a:r>
              <a:rPr lang="en-US" altLang="ja-JP" dirty="0"/>
              <a:t>only </a:t>
            </a:r>
            <a:r>
              <a:rPr lang="en-US" altLang="ja-JP" dirty="0" smtClean="0"/>
              <a:t>the base-view.</a:t>
            </a:r>
          </a:p>
          <a:p>
            <a:r>
              <a:rPr lang="en-US" altLang="ja-JP" dirty="0" smtClean="0"/>
              <a:t>Modify the definition and decoding process for FPA_SEI</a:t>
            </a:r>
          </a:p>
          <a:p>
            <a:pPr lvl="1"/>
            <a:r>
              <a:rPr lang="en-US" altLang="ja-JP" dirty="0" smtClean="0"/>
              <a:t>Add </a:t>
            </a:r>
            <a:r>
              <a:rPr lang="en-US" altLang="ja-JP" dirty="0"/>
              <a:t>a 1-bit flag in VUI to indicate the existence of Frame packing arrangement SEI </a:t>
            </a:r>
          </a:p>
          <a:p>
            <a:pPr lvl="1"/>
            <a:r>
              <a:rPr lang="en-US" altLang="ja-JP" dirty="0"/>
              <a:t>When </a:t>
            </a:r>
            <a:r>
              <a:rPr lang="en-US" altLang="ja-JP" dirty="0" smtClean="0"/>
              <a:t>the added flag in VUI is </a:t>
            </a:r>
            <a:r>
              <a:rPr lang="en-US" altLang="ja-JP" dirty="0"/>
              <a:t>true and the FPA_SEI is </a:t>
            </a:r>
            <a:r>
              <a:rPr lang="en-US" altLang="ja-JP" dirty="0" smtClean="0"/>
              <a:t>pursed, </a:t>
            </a:r>
            <a:r>
              <a:rPr lang="en-US" altLang="ja-JP" dirty="0"/>
              <a:t>the decoders </a:t>
            </a:r>
            <a:r>
              <a:rPr lang="en-US" altLang="ja-JP" dirty="0" smtClean="0"/>
              <a:t>should infer </a:t>
            </a:r>
            <a:r>
              <a:rPr lang="en-US" altLang="ja-JP" dirty="0" err="1"/>
              <a:t>pic_cropping_flag</a:t>
            </a:r>
            <a:r>
              <a:rPr lang="en-US" altLang="ja-JP" dirty="0"/>
              <a:t> is equal to be </a:t>
            </a:r>
            <a:r>
              <a:rPr lang="en-US" altLang="ja-JP" dirty="0" smtClean="0"/>
              <a:t>0. and </a:t>
            </a:r>
            <a:r>
              <a:rPr lang="en-US" altLang="ja-JP" dirty="0"/>
              <a:t>ignore picture cropping information</a:t>
            </a:r>
            <a:r>
              <a:rPr lang="en-US" altLang="ja-JP" dirty="0" smtClean="0"/>
              <a:t>.</a:t>
            </a:r>
          </a:p>
          <a:p>
            <a:pPr marL="0" indent="0">
              <a:buNone/>
            </a:pPr>
            <a:r>
              <a:rPr lang="ja-JP" altLang="en-US" dirty="0" smtClean="0"/>
              <a:t> → </a:t>
            </a:r>
            <a:r>
              <a:rPr lang="en-US" altLang="ja-JP" dirty="0" smtClean="0"/>
              <a:t>Decoders, </a:t>
            </a:r>
            <a:r>
              <a:rPr lang="en-US" altLang="ja-JP" dirty="0"/>
              <a:t>which </a:t>
            </a:r>
            <a:r>
              <a:rPr lang="en-US" altLang="ja-JP" dirty="0" smtClean="0"/>
              <a:t>support </a:t>
            </a:r>
            <a:r>
              <a:rPr lang="en-US" altLang="ja-JP" dirty="0"/>
              <a:t>FPA_SEI, </a:t>
            </a:r>
            <a:r>
              <a:rPr lang="en-US" altLang="ja-JP" dirty="0" smtClean="0"/>
              <a:t>can decode with keeping regulations.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6138862" y="2219325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6" name="正方形/長方形 5"/>
          <p:cNvSpPr/>
          <p:nvPr/>
        </p:nvSpPr>
        <p:spPr>
          <a:xfrm>
            <a:off x="7844775" y="2219323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cxnSp>
        <p:nvCxnSpPr>
          <p:cNvPr id="7" name="カギ線コネクタ 6"/>
          <p:cNvCxnSpPr>
            <a:stCxn id="6" idx="2"/>
            <a:endCxn id="5" idx="2"/>
          </p:cNvCxnSpPr>
          <p:nvPr/>
        </p:nvCxnSpPr>
        <p:spPr>
          <a:xfrm rot="5400000">
            <a:off x="7386149" y="1931680"/>
            <a:ext cx="2" cy="1813538"/>
          </a:xfrm>
          <a:prstGeom prst="bentConnector3">
            <a:avLst>
              <a:gd name="adj1" fmla="val 114301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7143751" y="2219323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9" name="カギ線コネクタ 8"/>
          <p:cNvCxnSpPr>
            <a:stCxn id="8" idx="0"/>
            <a:endCxn id="6" idx="0"/>
          </p:cNvCxnSpPr>
          <p:nvPr/>
        </p:nvCxnSpPr>
        <p:spPr>
          <a:xfrm rot="5400000" flipH="1" flipV="1">
            <a:off x="7867397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6479381" y="3112442"/>
            <a:ext cx="22621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change </a:t>
            </a:r>
            <a:r>
              <a:rPr lang="en-US" altLang="ja-JP" sz="1200" dirty="0" err="1" smtClean="0"/>
              <a:t>pic_cropping_flag</a:t>
            </a:r>
            <a:r>
              <a:rPr lang="en-US" altLang="ja-JP" sz="1200" dirty="0" smtClean="0"/>
              <a:t> info.</a:t>
            </a:r>
            <a:endParaRPr lang="ja-JP" altLang="en-US" sz="1200" dirty="0"/>
          </a:p>
        </p:txBody>
      </p:sp>
      <p:sp>
        <p:nvSpPr>
          <p:cNvPr id="11" name="正方形/長方形 10"/>
          <p:cNvSpPr/>
          <p:nvPr/>
        </p:nvSpPr>
        <p:spPr>
          <a:xfrm>
            <a:off x="7286625" y="1332294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2" name="カギ線コネクタ 11"/>
          <p:cNvCxnSpPr/>
          <p:nvPr/>
        </p:nvCxnSpPr>
        <p:spPr>
          <a:xfrm rot="5400000" flipH="1" flipV="1">
            <a:off x="6813549" y="1793802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6301558" y="1332294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  <p:grpSp>
        <p:nvGrpSpPr>
          <p:cNvPr id="21" name="グループ化 20"/>
          <p:cNvGrpSpPr/>
          <p:nvPr/>
        </p:nvGrpSpPr>
        <p:grpSpPr>
          <a:xfrm>
            <a:off x="6680716" y="4369447"/>
            <a:ext cx="1651325" cy="1639360"/>
            <a:chOff x="7025990" y="4169395"/>
            <a:chExt cx="1168940" cy="1160471"/>
          </a:xfrm>
        </p:grpSpPr>
        <p:sp>
          <p:nvSpPr>
            <p:cNvPr id="14" name="正方形/長方形 13"/>
            <p:cNvSpPr/>
            <p:nvPr/>
          </p:nvSpPr>
          <p:spPr>
            <a:xfrm>
              <a:off x="702599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7610460" y="4169395"/>
              <a:ext cx="584470" cy="87516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7104822" y="5068423"/>
              <a:ext cx="1011275" cy="261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800" dirty="0" smtClean="0"/>
                <a:t>side-by-side</a:t>
              </a:r>
              <a:endParaRPr kumimoji="1" lang="ja-JP" altLang="en-US" sz="1800" dirty="0"/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7025990" y="4169395"/>
              <a:ext cx="584469" cy="8751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19" name="直線矢印コネクタ 18"/>
          <p:cNvCxnSpPr/>
          <p:nvPr/>
        </p:nvCxnSpPr>
        <p:spPr>
          <a:xfrm flipV="1">
            <a:off x="7143752" y="4095743"/>
            <a:ext cx="596250" cy="2446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740001" y="3897511"/>
            <a:ext cx="11689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cropping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1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243013"/>
            <a:ext cx="8058150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97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1381125"/>
            <a:ext cx="8582025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10" name="正方形/長方形 9"/>
          <p:cNvSpPr/>
          <p:nvPr/>
        </p:nvSpPr>
        <p:spPr>
          <a:xfrm>
            <a:off x="324873" y="3573016"/>
            <a:ext cx="8495600" cy="142063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related </a:t>
            </a:r>
            <a:r>
              <a:rPr lang="en-US" altLang="ja-JP" sz="1400" dirty="0" smtClean="0"/>
              <a:t>to </a:t>
            </a:r>
            <a:r>
              <a:rPr kumimoji="1" lang="en-US" altLang="ja-JP" sz="1400" dirty="0" smtClean="0"/>
              <a:t>frame sequential topic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8772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197658" y="5581108"/>
            <a:ext cx="4637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The followings are initial version.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051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AF473C8D-5E6E-4CFA-B8E7-1AF6D2B864DF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sp>
        <p:nvSpPr>
          <p:cNvPr id="29" name="正方形/長方形 28"/>
          <p:cNvSpPr/>
          <p:nvPr/>
        </p:nvSpPr>
        <p:spPr>
          <a:xfrm>
            <a:off x="205207" y="5609871"/>
            <a:ext cx="3812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800" u="sng" dirty="0" smtClean="0"/>
              <a:t>Stereo 3D using Frame packing arrangement </a:t>
            </a:r>
            <a:r>
              <a:rPr lang="en-US" altLang="ja-JP" sz="1800" u="sng" dirty="0" err="1" smtClean="0"/>
              <a:t>SEI</a:t>
            </a:r>
            <a:r>
              <a:rPr lang="en-US" altLang="ja-JP" sz="1800" u="sng" dirty="0" smtClean="0"/>
              <a:t> (</a:t>
            </a:r>
            <a:r>
              <a:rPr lang="en-US" altLang="ja-JP" sz="1800" b="1" dirty="0" err="1" smtClean="0"/>
              <a:t>FPA_SEI</a:t>
            </a:r>
            <a:r>
              <a:rPr lang="en-US" altLang="ja-JP" sz="1800" u="sng" dirty="0" smtClean="0"/>
              <a:t>)</a:t>
            </a:r>
            <a:endParaRPr lang="en-US" altLang="ja-JP" sz="1800" u="sng" dirty="0"/>
          </a:p>
        </p:txBody>
      </p:sp>
      <p:sp>
        <p:nvSpPr>
          <p:cNvPr id="17" name="角丸四角形 16"/>
          <p:cNvSpPr/>
          <p:nvPr/>
        </p:nvSpPr>
        <p:spPr>
          <a:xfrm>
            <a:off x="299675" y="1306905"/>
            <a:ext cx="3558283" cy="430296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2" name="グループ化 11"/>
          <p:cNvGrpSpPr/>
          <p:nvPr/>
        </p:nvGrpSpPr>
        <p:grpSpPr>
          <a:xfrm>
            <a:off x="576000" y="1643127"/>
            <a:ext cx="2964161" cy="3030404"/>
            <a:chOff x="787528" y="2420530"/>
            <a:chExt cx="3678946" cy="3761162"/>
          </a:xfrm>
        </p:grpSpPr>
        <p:sp>
          <p:nvSpPr>
            <p:cNvPr id="5" name="正方形/長方形 4"/>
            <p:cNvSpPr/>
            <p:nvPr/>
          </p:nvSpPr>
          <p:spPr>
            <a:xfrm>
              <a:off x="843954" y="2420531"/>
              <a:ext cx="725410" cy="108620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1569364" y="2420531"/>
              <a:ext cx="725410" cy="108620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2504078" y="4155262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ja-JP" sz="1200" dirty="0" smtClean="0"/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2214113" y="4458881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en-US" altLang="ja-JP" sz="1200" dirty="0" smtClean="0"/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1961367" y="4763091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  <a:p>
              <a:pPr algn="ctr"/>
              <a:endParaRPr lang="en-US" altLang="ja-JP" sz="1200" dirty="0"/>
            </a:p>
            <a:p>
              <a:pPr algn="ctr"/>
              <a:endParaRPr lang="en-US" altLang="ja-JP" sz="1200" dirty="0" smtClean="0"/>
            </a:p>
          </p:txBody>
        </p:sp>
        <p:sp>
          <p:nvSpPr>
            <p:cNvPr id="27" name="正方形/長方形 26"/>
            <p:cNvSpPr/>
            <p:nvPr/>
          </p:nvSpPr>
          <p:spPr>
            <a:xfrm>
              <a:off x="1658519" y="5076235"/>
              <a:ext cx="957976" cy="72272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  <a:p>
              <a:pPr algn="ctr"/>
              <a:endParaRPr lang="en-US" altLang="ja-JP" sz="1200" dirty="0"/>
            </a:p>
            <a:p>
              <a:pPr algn="ctr"/>
              <a:endParaRPr kumimoji="1" lang="en-US" altLang="ja-JP" sz="1200" dirty="0" smtClean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787528" y="3626792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side-by-side</a:t>
              </a:r>
              <a:endParaRPr kumimoji="1" lang="ja-JP" altLang="en-US" sz="1800" dirty="0"/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1571793" y="5812360"/>
              <a:ext cx="18902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frame sequential</a:t>
              </a:r>
              <a:endParaRPr kumimoji="1" lang="ja-JP" altLang="en-US" sz="1800" dirty="0"/>
            </a:p>
          </p:txBody>
        </p:sp>
        <p:sp>
          <p:nvSpPr>
            <p:cNvPr id="30" name="正方形/長方形 29"/>
            <p:cNvSpPr/>
            <p:nvPr/>
          </p:nvSpPr>
          <p:spPr>
            <a:xfrm>
              <a:off x="3015654" y="2420530"/>
              <a:ext cx="1450820" cy="54310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 smtClean="0"/>
                <a:t>Left</a:t>
              </a: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3015654" y="2963632"/>
              <a:ext cx="1450820" cy="54310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 smtClean="0"/>
                <a:t>Right</a:t>
              </a: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3178942" y="3615033"/>
              <a:ext cx="12875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/>
                <a:t>top-bottom</a:t>
              </a:r>
              <a:endParaRPr kumimoji="1" lang="ja-JP" altLang="en-US" sz="1800" dirty="0"/>
            </a:p>
          </p:txBody>
        </p:sp>
      </p:grpSp>
      <p:sp>
        <p:nvSpPr>
          <p:cNvPr id="16" name="正方形/長方形 15"/>
          <p:cNvSpPr/>
          <p:nvPr/>
        </p:nvSpPr>
        <p:spPr>
          <a:xfrm>
            <a:off x="4277289" y="3865138"/>
            <a:ext cx="1369002" cy="8991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when decoders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do not </a:t>
            </a:r>
            <a:r>
              <a:rPr kumimoji="1" lang="en-US" altLang="ja-JP" sz="1400" dirty="0" smtClean="0"/>
              <a:t>support</a:t>
            </a:r>
          </a:p>
          <a:p>
            <a:pPr algn="ctr"/>
            <a:r>
              <a:rPr lang="en-US" altLang="ja-JP" sz="1400" dirty="0"/>
              <a:t>the </a:t>
            </a:r>
            <a:r>
              <a:rPr lang="en-US" altLang="ja-JP" sz="1400" dirty="0" err="1" smtClean="0"/>
              <a:t>FPA_SEI</a:t>
            </a:r>
            <a:endParaRPr kumimoji="1" lang="ja-JP" altLang="en-US" sz="1400" dirty="0"/>
          </a:p>
        </p:txBody>
      </p:sp>
      <p:sp>
        <p:nvSpPr>
          <p:cNvPr id="37" name="正方形/長方形 36"/>
          <p:cNvSpPr/>
          <p:nvPr/>
        </p:nvSpPr>
        <p:spPr>
          <a:xfrm>
            <a:off x="4277289" y="1985311"/>
            <a:ext cx="1369002" cy="89912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when decoders support</a:t>
            </a:r>
          </a:p>
          <a:p>
            <a:pPr algn="ctr"/>
            <a:r>
              <a:rPr lang="en-US" altLang="ja-JP" sz="1400" dirty="0"/>
              <a:t>the </a:t>
            </a:r>
            <a:r>
              <a:rPr lang="en-US" altLang="ja-JP" sz="1400" dirty="0" err="1" smtClean="0"/>
              <a:t>FPA_SEI</a:t>
            </a:r>
            <a:endParaRPr kumimoji="1" lang="ja-JP" altLang="en-US" sz="1400" dirty="0"/>
          </a:p>
        </p:txBody>
      </p:sp>
      <p:sp>
        <p:nvSpPr>
          <p:cNvPr id="38" name="右矢印 37"/>
          <p:cNvSpPr/>
          <p:nvPr/>
        </p:nvSpPr>
        <p:spPr>
          <a:xfrm>
            <a:off x="5779641" y="2285692"/>
            <a:ext cx="478415" cy="298360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右矢印 38"/>
          <p:cNvSpPr/>
          <p:nvPr/>
        </p:nvSpPr>
        <p:spPr>
          <a:xfrm>
            <a:off x="3575186" y="3262342"/>
            <a:ext cx="657225" cy="409874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右矢印 39"/>
          <p:cNvSpPr/>
          <p:nvPr/>
        </p:nvSpPr>
        <p:spPr>
          <a:xfrm>
            <a:off x="5779641" y="4165519"/>
            <a:ext cx="478415" cy="298360"/>
          </a:xfrm>
          <a:prstGeom prst="rightArrow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333999" y="2250206"/>
            <a:ext cx="2524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 smtClean="0"/>
              <a:t>Works fine.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333999" y="3991533"/>
            <a:ext cx="2581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 smtClean="0"/>
              <a:t>Always output the packed stereo.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50791" y="4764260"/>
            <a:ext cx="212109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 smtClean="0"/>
              <a:t>+</a:t>
            </a:r>
          </a:p>
          <a:p>
            <a:pPr algn="ctr"/>
            <a:r>
              <a:rPr kumimoji="1" lang="en-US" altLang="ja-JP" sz="1800" dirty="0" smtClean="0"/>
              <a:t>Other packing type</a:t>
            </a:r>
            <a:endParaRPr kumimoji="1" lang="ja-JP" altLang="en-US" sz="1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130811" y="1076072"/>
            <a:ext cx="3880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To support </a:t>
            </a:r>
            <a:r>
              <a:rPr kumimoji="1" lang="en-US" altLang="ja-JP" sz="2000" dirty="0" err="1" smtClean="0"/>
              <a:t>SEI</a:t>
            </a:r>
            <a:r>
              <a:rPr kumimoji="1" lang="en-US" altLang="ja-JP" sz="2000" dirty="0" smtClean="0"/>
              <a:t> is not mandatory.</a:t>
            </a:r>
            <a:endParaRPr kumimoji="1" lang="ja-JP" altLang="en-US" sz="2000" dirty="0"/>
          </a:p>
        </p:txBody>
      </p:sp>
      <p:sp>
        <p:nvSpPr>
          <p:cNvPr id="8" name="正方形/長方形 7"/>
          <p:cNvSpPr/>
          <p:nvPr/>
        </p:nvSpPr>
        <p:spPr>
          <a:xfrm>
            <a:off x="4130811" y="51028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800" dirty="0" smtClean="0"/>
              <a:t>In this contribution, methods </a:t>
            </a:r>
            <a:r>
              <a:rPr lang="en-US" altLang="ja-JP" sz="1800" dirty="0"/>
              <a:t>to output only the base-view are proposed. </a:t>
            </a:r>
            <a:r>
              <a:rPr lang="en-US" altLang="ja-JP" sz="1800" dirty="0" smtClean="0"/>
              <a:t>Thus, 2D/3D </a:t>
            </a:r>
            <a:r>
              <a:rPr lang="en-US" altLang="ja-JP" sz="1800" dirty="0"/>
              <a:t>compatibility for some packing types are achieved.</a:t>
            </a:r>
          </a:p>
        </p:txBody>
      </p:sp>
    </p:spTree>
    <p:extLst>
      <p:ext uri="{BB962C8B-B14F-4D97-AF65-F5344CB8AC3E}">
        <p14:creationId xmlns:p14="http://schemas.microsoft.com/office/powerpoint/2010/main" val="415687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3 method to realize 2D/3D compatibility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731699"/>
              </p:ext>
            </p:extLst>
          </p:nvPr>
        </p:nvGraphicFramePr>
        <p:xfrm>
          <a:off x="576000" y="1271590"/>
          <a:ext cx="7920301" cy="4680234"/>
        </p:xfrm>
        <a:graphic>
          <a:graphicData uri="http://schemas.openxmlformats.org/drawingml/2006/table">
            <a:tbl>
              <a:tblPr firstRow="1">
                <a:tableStyleId>{073A0DAA-6AF3-43AB-8588-CEC1D06C72B9}</a:tableStyleId>
              </a:tblPr>
              <a:tblGrid>
                <a:gridCol w="376500"/>
                <a:gridCol w="1809750"/>
                <a:gridCol w="1095047"/>
                <a:gridCol w="1229710"/>
                <a:gridCol w="1332843"/>
                <a:gridCol w="2076451"/>
              </a:tblGrid>
              <a:tr h="815192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2D/3D</a:t>
                      </a:r>
                      <a:r>
                        <a:rPr kumimoji="1" lang="en-US" altLang="ja-JP" sz="1400" baseline="0" dirty="0" smtClean="0"/>
                        <a:t> compatibility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Burden</a:t>
                      </a:r>
                      <a:endParaRPr kumimoji="1" lang="en-US" altLang="ja-JP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aseline="0" dirty="0" smtClean="0"/>
                        <a:t>for decoders which are not interested in </a:t>
                      </a:r>
                      <a:r>
                        <a:rPr kumimoji="1" lang="en-US" altLang="ja-JP" sz="1100" baseline="0" dirty="0" err="1" smtClean="0"/>
                        <a:t>FPA_SEI</a:t>
                      </a:r>
                      <a:endParaRPr kumimoji="1" lang="en-US" altLang="ja-JP" sz="1100" baseline="0" dirty="0" smtClean="0"/>
                    </a:p>
                  </a:txBody>
                  <a:tcPr/>
                </a:tc>
              </a:tr>
              <a:tr h="560396">
                <a:tc gridSpan="2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Frame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sequential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side-by-side,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t</a:t>
                      </a:r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op-bottom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bg1"/>
                          </a:solidFill>
                        </a:rPr>
                        <a:t>Other</a:t>
                      </a:r>
                      <a:r>
                        <a:rPr kumimoji="1" lang="en-US" altLang="ja-JP" sz="1400" baseline="0" dirty="0" smtClean="0">
                          <a:solidFill>
                            <a:schemeClr val="bg1"/>
                          </a:solidFill>
                        </a:rPr>
                        <a:t> packing method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400" baseline="0" dirty="0" smtClean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600699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HM6.0/CD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809773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1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Change decoder process to support </a:t>
                      </a:r>
                      <a:r>
                        <a:rPr lang="en-US" altLang="ja-JP" sz="1400" dirty="0" err="1" smtClean="0"/>
                        <a:t>FPA_SEI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6078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2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Modify decoding process for </a:t>
                      </a:r>
                      <a:r>
                        <a:rPr kumimoji="1" lang="en-US" altLang="ja-JP" sz="1400" baseline="0" dirty="0" err="1" smtClean="0"/>
                        <a:t>FPA_SEI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aseline="0" dirty="0" smtClean="0"/>
                        <a:t>by using  max_temporal_id_minus1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Yes</a:t>
                      </a:r>
                    </a:p>
                    <a:p>
                      <a:r>
                        <a:rPr kumimoji="1" lang="en-US" altLang="ja-JP" sz="1200" dirty="0" smtClean="0"/>
                        <a:t>by using cropping</a:t>
                      </a:r>
                      <a:r>
                        <a:rPr kumimoji="1" lang="en-US" altLang="ja-JP" sz="1200" baseline="0" dirty="0" smtClean="0"/>
                        <a:t> or syntax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040734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3</a:t>
                      </a:r>
                      <a:endParaRPr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Assign a new </a:t>
                      </a:r>
                      <a:r>
                        <a:rPr kumimoji="1" lang="en-US" altLang="ja-JP" sz="1400" dirty="0" err="1" smtClean="0"/>
                        <a:t>nal_unit_type</a:t>
                      </a:r>
                      <a:r>
                        <a:rPr kumimoji="1" lang="en-US" altLang="ja-JP" sz="1400" baseline="0" dirty="0" smtClean="0"/>
                        <a:t> for Frame packing Stereo 3D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933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Method1:</a:t>
            </a:r>
            <a:br>
              <a:rPr lang="en-US" altLang="ja-JP" sz="2400" dirty="0" smtClean="0"/>
            </a:br>
            <a:r>
              <a:rPr lang="en-US" altLang="ja-JP" sz="2400" dirty="0" smtClean="0"/>
              <a:t>Change </a:t>
            </a:r>
            <a:r>
              <a:rPr lang="en-US" altLang="ja-JP" sz="2400" dirty="0"/>
              <a:t>decoder process to support </a:t>
            </a:r>
            <a:r>
              <a:rPr lang="en-US" altLang="ja-JP" sz="2400" dirty="0" err="1" smtClean="0"/>
              <a:t>FPA_SEI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5999" y="1224000"/>
            <a:ext cx="6834451" cy="5040000"/>
          </a:xfrm>
        </p:spPr>
        <p:txBody>
          <a:bodyPr/>
          <a:lstStyle/>
          <a:p>
            <a:r>
              <a:rPr lang="en-US" altLang="ja-JP" sz="1600" dirty="0" smtClean="0"/>
              <a:t>Add a 1-bit flag in VUI to indicate the existence of Frame packing arrangement SEI in the AU.</a:t>
            </a:r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1600" dirty="0" smtClean="0"/>
          </a:p>
          <a:p>
            <a:r>
              <a:rPr lang="en-US" altLang="ja-JP" sz="1600" dirty="0" smtClean="0"/>
              <a:t>And give a strict definition for the flag.</a:t>
            </a:r>
            <a:endParaRPr lang="en-US" altLang="ja-JP" sz="1600" dirty="0"/>
          </a:p>
          <a:p>
            <a:pPr marL="0" indent="0">
              <a:buNone/>
            </a:pPr>
            <a:r>
              <a:rPr lang="en-US" altLang="ja-JP" sz="1400" b="1" dirty="0" err="1" smtClean="0"/>
              <a:t>frame_packing_arrangement_indication_presence_flag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equal to 1 specifies that a Frame packing arrangement </a:t>
            </a:r>
            <a:r>
              <a:rPr lang="en-US" altLang="ja-JP" sz="1400" dirty="0" err="1"/>
              <a:t>SEI</a:t>
            </a:r>
            <a:r>
              <a:rPr lang="en-US" altLang="ja-JP" sz="1400" dirty="0"/>
              <a:t> message shall be present in the </a:t>
            </a:r>
            <a:r>
              <a:rPr lang="en-US" altLang="ja-JP" sz="1400" dirty="0" err="1" smtClean="0"/>
              <a:t>bitstream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(or in the same AU). When the flag equal to 1,</a:t>
            </a:r>
            <a:r>
              <a:rPr lang="en-US" altLang="ja-JP" sz="1400" dirty="0" smtClean="0">
                <a:solidFill>
                  <a:srgbClr val="FF0000"/>
                </a:solidFill>
              </a:rPr>
              <a:t> decoders should support the SEI message.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CEE3B-EB69-471D-9F02-F150901253F4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25" y="2135567"/>
            <a:ext cx="4412950" cy="270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5937085" y="3009900"/>
            <a:ext cx="68103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SPS</a:t>
            </a:r>
            <a:endParaRPr kumimoji="1" lang="ja-JP" altLang="en-US" sz="1600" dirty="0"/>
          </a:p>
        </p:txBody>
      </p:sp>
      <p:sp>
        <p:nvSpPr>
          <p:cNvPr id="8" name="正方形/長方形 7"/>
          <p:cNvSpPr/>
          <p:nvPr/>
        </p:nvSpPr>
        <p:spPr>
          <a:xfrm>
            <a:off x="7642998" y="3009898"/>
            <a:ext cx="896288" cy="6191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FPA</a:t>
            </a:r>
            <a:r>
              <a:rPr kumimoji="1" lang="en-US" altLang="ja-JP" sz="1600" dirty="0" smtClean="0"/>
              <a:t>_</a:t>
            </a:r>
          </a:p>
          <a:p>
            <a:pPr algn="ctr"/>
            <a:r>
              <a:rPr lang="en-US" altLang="ja-JP" sz="1600" dirty="0" err="1" smtClean="0"/>
              <a:t>SEI</a:t>
            </a:r>
            <a:endParaRPr kumimoji="1" lang="ja-JP" altLang="en-US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6941974" y="3009898"/>
            <a:ext cx="596250" cy="619127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err="1" smtClean="0"/>
              <a:t>VUI</a:t>
            </a:r>
            <a:endParaRPr kumimoji="1" lang="ja-JP" altLang="en-US" sz="1600" dirty="0"/>
          </a:p>
        </p:txBody>
      </p:sp>
      <p:cxnSp>
        <p:nvCxnSpPr>
          <p:cNvPr id="11" name="カギ線コネクタ 10"/>
          <p:cNvCxnSpPr>
            <a:stCxn id="10" idx="0"/>
            <a:endCxn id="8" idx="0"/>
          </p:cNvCxnSpPr>
          <p:nvPr/>
        </p:nvCxnSpPr>
        <p:spPr>
          <a:xfrm rot="5400000" flipH="1" flipV="1">
            <a:off x="7665620" y="2584377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7084848" y="2122869"/>
            <a:ext cx="15597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dirty="0" err="1"/>
              <a:t>frame_packing_arrangement_indication_presence_flag</a:t>
            </a:r>
            <a:endParaRPr lang="ja-JP" altLang="en-US" sz="1100" dirty="0"/>
          </a:p>
        </p:txBody>
      </p:sp>
      <p:cxnSp>
        <p:nvCxnSpPr>
          <p:cNvPr id="14" name="カギ線コネクタ 13"/>
          <p:cNvCxnSpPr/>
          <p:nvPr/>
        </p:nvCxnSpPr>
        <p:spPr>
          <a:xfrm rot="5400000" flipH="1" flipV="1">
            <a:off x="6611772" y="2584377"/>
            <a:ext cx="12700" cy="851043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正方形/長方形 14"/>
          <p:cNvSpPr/>
          <p:nvPr/>
        </p:nvSpPr>
        <p:spPr>
          <a:xfrm>
            <a:off x="6099781" y="2122869"/>
            <a:ext cx="108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err="1"/>
              <a:t>vui_parameters_present_flag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6720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66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1793</Words>
  <Application>Microsoft Office PowerPoint</Application>
  <PresentationFormat>画面に合わせる (4:3)</PresentationFormat>
  <Paragraphs>282</Paragraphs>
  <Slides>15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GBM_Master</vt:lpstr>
      <vt:lpstr>On stereo 3D coding using frame packing arrangement SEI</vt:lpstr>
      <vt:lpstr>Summary</vt:lpstr>
      <vt:lpstr>Method2-1 Cropping &amp; Side-by-side (Top-bottom)</vt:lpstr>
      <vt:lpstr>PowerPoint プレゼンテーション</vt:lpstr>
      <vt:lpstr>PowerPoint プレゼンテーション</vt:lpstr>
      <vt:lpstr>PowerPoint プレゼンテーション</vt:lpstr>
      <vt:lpstr>Introduction</vt:lpstr>
      <vt:lpstr>3 method to realize 2D/3D compatibility</vt:lpstr>
      <vt:lpstr>Method1: Change decoder process to support FPA_SEI</vt:lpstr>
      <vt:lpstr>Method2-1 Cropping &amp; Side-by-side (Top-bottom)</vt:lpstr>
      <vt:lpstr>Method2-2 temporal_id &amp; Frame sequential</vt:lpstr>
      <vt:lpstr>Method3 Assign new nal_unit_type for Frame packing Stereo 3D</vt:lpstr>
      <vt:lpstr>3 method to realize 2D/3D compatibility</vt:lpstr>
      <vt:lpstr>Conclusion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6</cp:revision>
  <dcterms:created xsi:type="dcterms:W3CDTF">2010-06-25T05:44:48Z</dcterms:created>
  <dcterms:modified xsi:type="dcterms:W3CDTF">2012-05-02T06:13:14Z</dcterms:modified>
  <cp:contentStatus>fix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0x0101020010AEFE09DCD06140A9660BDD0E512771</vt:lpwstr>
  </property>
  <property fmtid="{D5CDD505-2E9C-101B-9397-08002B2CF9AE}" pid="3" name="ImageCreateDate">
    <vt:lpwstr/>
  </property>
  <property fmtid="{D5CDD505-2E9C-101B-9397-08002B2CF9AE}" pid="4" name="Description">
    <vt:lpwstr/>
  </property>
</Properties>
</file>