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13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371D1-A350-49C9-B335-313E39AEF635}" type="datetimeFigureOut">
              <a:rPr lang="ko-KR" altLang="en-US" smtClean="0"/>
              <a:pPr/>
              <a:t>2012-01-20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2A079-A84A-4012-80E5-7826848A5D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Visual quality illustration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l"/>
            <a:r>
              <a:rPr lang="en-US" altLang="ko-KR" b="1" dirty="0" smtClean="0"/>
              <a:t>Comparison between:</a:t>
            </a:r>
          </a:p>
          <a:p>
            <a:pPr algn="l">
              <a:buFont typeface="Wingdings" pitchFamily="2" charset="2"/>
              <a:buChar char="Ø"/>
            </a:pPr>
            <a:r>
              <a:rPr lang="en-US" altLang="ko-KR" b="1" dirty="0" smtClean="0"/>
              <a:t>HM5.0</a:t>
            </a:r>
          </a:p>
          <a:p>
            <a:pPr algn="l">
              <a:buFont typeface="Wingdings" pitchFamily="2" charset="2"/>
              <a:buChar char="Ø"/>
            </a:pPr>
            <a:r>
              <a:rPr lang="en-US" altLang="ko-KR" b="1" dirty="0" smtClean="0"/>
              <a:t>HM5.0 SAO off</a:t>
            </a:r>
          </a:p>
          <a:p>
            <a:pPr algn="l">
              <a:buFont typeface="Wingdings" pitchFamily="2" charset="2"/>
              <a:buChar char="Ø"/>
            </a:pPr>
            <a:r>
              <a:rPr lang="en-US" altLang="ko-KR" b="1" dirty="0" smtClean="0"/>
              <a:t>G-680</a:t>
            </a:r>
          </a:p>
          <a:p>
            <a:pPr algn="l">
              <a:buFont typeface="Wingdings" pitchFamily="2" charset="2"/>
              <a:buChar char="Ø"/>
            </a:pPr>
            <a:r>
              <a:rPr lang="en-US" altLang="ko-KR" b="1" dirty="0" smtClean="0"/>
              <a:t>Non-CE8</a:t>
            </a:r>
            <a:r>
              <a:rPr lang="en-US" altLang="ko-KR" b="1" smtClean="0"/>
              <a:t>: </a:t>
            </a:r>
            <a:r>
              <a:rPr lang="en-US" altLang="ko-KR" b="1" smtClean="0"/>
              <a:t>Sample adaptive offset with constrained ranges of edge offset</a:t>
            </a:r>
            <a:endParaRPr lang="ko-KR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(HM-5.0)</a:t>
            </a:r>
          </a:p>
        </p:txBody>
      </p:sp>
      <p:pic>
        <p:nvPicPr>
          <p:cNvPr id="13317" name="Picture 5" descr="CNSpd_AI_qp37_frame000499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(HM-5.0, SAO off)</a:t>
            </a:r>
          </a:p>
        </p:txBody>
      </p:sp>
      <p:pic>
        <p:nvPicPr>
          <p:cNvPr id="62467" name="Picture 3" descr="AI_ChinaSpeed_QP37_frm499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499 (Proposed by TI)</a:t>
            </a:r>
          </a:p>
        </p:txBody>
      </p:sp>
      <p:pic>
        <p:nvPicPr>
          <p:cNvPr id="14341" name="Picture 5" descr="CNSpd_AI_qp37_frame000499_prop_part"/>
          <p:cNvPicPr>
            <a:picLocks noChangeAspect="1" noChangeArrowheads="1"/>
          </p:cNvPicPr>
          <p:nvPr/>
        </p:nvPicPr>
        <p:blipFill>
          <a:blip r:embed="rId2" cstate="print"/>
          <a:srcRect b="18745"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ChinaSpeed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AI-HE QP37 Frame 499 (Proposed by </a:t>
            </a:r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31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3845" y="1143000"/>
            <a:ext cx="9557845" cy="5715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(HM-5.0)</a:t>
            </a:r>
          </a:p>
        </p:txBody>
      </p:sp>
      <p:pic>
        <p:nvPicPr>
          <p:cNvPr id="6147" name="Picture 3" descr="BDrive_LB_frame00014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11325"/>
            <a:ext cx="9150350" cy="514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(HM-5.0, SAO off)</a:t>
            </a:r>
          </a:p>
        </p:txBody>
      </p:sp>
      <p:pic>
        <p:nvPicPr>
          <p:cNvPr id="63492" name="Picture 4" descr="LB_BasketballDrive_QP37_frm14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146 (Proposed by TI)</a:t>
            </a:r>
          </a:p>
        </p:txBody>
      </p:sp>
      <p:pic>
        <p:nvPicPr>
          <p:cNvPr id="7172" name="Picture 4" descr="BDrive_LB_frame00014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11325"/>
            <a:ext cx="9150350" cy="514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146 (Proposed by  </a:t>
            </a:r>
            <a:r>
              <a:rPr lang="en-US" altLang="ko-KR" sz="2800" dirty="0" err="1" smtClean="0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1138"/>
            <a:ext cx="10134600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(HM-5.0)</a:t>
            </a:r>
          </a:p>
        </p:txBody>
      </p:sp>
      <p:pic>
        <p:nvPicPr>
          <p:cNvPr id="11268" name="Picture 4" descr="BDrive_LB_frame000423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-6350" y="1454150"/>
            <a:ext cx="9150350" cy="542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(HM-5.0, SAO off)</a:t>
            </a:r>
          </a:p>
        </p:txBody>
      </p:sp>
      <p:pic>
        <p:nvPicPr>
          <p:cNvPr id="65540" name="Picture 4" descr="LB_BasketballDrive_QP37_frm423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0" y="1436688"/>
            <a:ext cx="9144000" cy="5421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(HM-5.0)</a:t>
            </a:r>
          </a:p>
        </p:txBody>
      </p:sp>
      <p:pic>
        <p:nvPicPr>
          <p:cNvPr id="56325" name="Picture 5" descr="BDrive_AI_qp37_frame00028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(Proposed by TI)</a:t>
            </a:r>
          </a:p>
        </p:txBody>
      </p:sp>
      <p:pic>
        <p:nvPicPr>
          <p:cNvPr id="12292" name="Picture 4" descr="BDrive_LB_frame000423_prop_part"/>
          <p:cNvPicPr>
            <a:picLocks noChangeAspect="1" noChangeArrowheads="1"/>
          </p:cNvPicPr>
          <p:nvPr/>
        </p:nvPicPr>
        <p:blipFill>
          <a:blip r:embed="rId2" cstate="print"/>
          <a:srcRect l="11697" t="5331" b="1599"/>
          <a:stretch>
            <a:fillRect/>
          </a:stretch>
        </p:blipFill>
        <p:spPr bwMode="auto">
          <a:xfrm>
            <a:off x="-7938" y="1454150"/>
            <a:ext cx="9151938" cy="5426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423 (Proposed 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138262"/>
            <a:ext cx="9927771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(HM-5.0)</a:t>
            </a:r>
          </a:p>
        </p:txBody>
      </p:sp>
      <p:pic>
        <p:nvPicPr>
          <p:cNvPr id="23556" name="Picture 4" descr="BDrillText_LB_frame000351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(HM-5.0, SAO off)</a:t>
            </a:r>
          </a:p>
        </p:txBody>
      </p:sp>
      <p:pic>
        <p:nvPicPr>
          <p:cNvPr id="66564" name="Picture 4" descr="LB_BasketballDrillText_QP37_frm351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(Proposed by TI)</a:t>
            </a:r>
          </a:p>
        </p:txBody>
      </p:sp>
      <p:pic>
        <p:nvPicPr>
          <p:cNvPr id="24580" name="Picture 4" descr="BDrillText_LB_frame000351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2738"/>
            <a:ext cx="9144000" cy="5275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BasketballDrillText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351 (Proposed 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240092"/>
            <a:ext cx="10963985" cy="59036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(HM-5.0)</a:t>
            </a:r>
          </a:p>
        </p:txBody>
      </p:sp>
      <p:pic>
        <p:nvPicPr>
          <p:cNvPr id="45060" name="Picture 4" descr="BQMall_LB_frame000029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(HM-5.0, SAO off)</a:t>
            </a:r>
          </a:p>
        </p:txBody>
      </p:sp>
      <p:pic>
        <p:nvPicPr>
          <p:cNvPr id="67589" name="Picture 5" descr="LB_BQMall_QP37_frm29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(Proposed by TI)</a:t>
            </a:r>
          </a:p>
        </p:txBody>
      </p:sp>
      <p:pic>
        <p:nvPicPr>
          <p:cNvPr id="46084" name="Picture 4" descr="BQMall_LB_frame000029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263"/>
            <a:ext cx="9144000" cy="5265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29 (Proposed 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281138"/>
            <a:ext cx="8912698" cy="579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(HM-5.0, SAO off)</a:t>
            </a:r>
          </a:p>
        </p:txBody>
      </p:sp>
      <p:pic>
        <p:nvPicPr>
          <p:cNvPr id="55300" name="Picture 4" descr="AI_BasketballDrive_QP37_frm28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(HM-5.0)</a:t>
            </a:r>
          </a:p>
        </p:txBody>
      </p:sp>
      <p:pic>
        <p:nvPicPr>
          <p:cNvPr id="47108" name="Picture 4" descr="bqmALL_lb_frame000102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5438"/>
            <a:ext cx="9144000" cy="5262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(HM-5.0, SAO off)</a:t>
            </a:r>
          </a:p>
        </p:txBody>
      </p:sp>
      <p:pic>
        <p:nvPicPr>
          <p:cNvPr id="69636" name="Picture 4" descr="LB_BQMall_QP37_frm102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7025"/>
            <a:ext cx="9144000" cy="5260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LB-HE QP37 Frame 102 (Proposed by TI)</a:t>
            </a:r>
          </a:p>
        </p:txBody>
      </p:sp>
      <p:pic>
        <p:nvPicPr>
          <p:cNvPr id="48132" name="Picture 4" descr="BQMall_LB_frame000102_prop_part"/>
          <p:cNvPicPr>
            <a:picLocks noChangeAspect="1" noChangeArrowheads="1"/>
          </p:cNvPicPr>
          <p:nvPr/>
        </p:nvPicPr>
        <p:blipFill>
          <a:blip r:embed="rId2" cstate="print"/>
          <a:srcRect l="10841" t="11247"/>
          <a:stretch>
            <a:fillRect/>
          </a:stretch>
        </p:blipFill>
        <p:spPr bwMode="auto">
          <a:xfrm>
            <a:off x="0" y="1597025"/>
            <a:ext cx="9144000" cy="5260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BQMall</a:t>
            </a:r>
            <a:r>
              <a:rPr lang="en-US" altLang="ko-KR" sz="3100" dirty="0">
                <a:latin typeface="Cambria Math" pitchFamily="18" charset="0"/>
                <a:ea typeface="Cambria Math" pitchFamily="18" charset="0"/>
              </a:rPr>
              <a:t> LB-HE QP37 Frame 102 (Proposed by </a:t>
            </a:r>
            <a:r>
              <a:rPr lang="en-US" altLang="ko-KR" sz="31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dirty="0" smtClean="0">
                <a:ea typeface="굴림" charset="-127"/>
              </a:rPr>
              <a:t>)</a:t>
            </a:r>
            <a:endParaRPr lang="ko-KR" altLang="en-US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338"/>
            <a:ext cx="10026316" cy="5715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(HM-5.0)</a:t>
            </a:r>
          </a:p>
        </p:txBody>
      </p:sp>
      <p:pic>
        <p:nvPicPr>
          <p:cNvPr id="51204" name="Picture 4" descr="vidyo3_LB_frame00022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(HM-5.0, SAO off)</a:t>
            </a:r>
          </a:p>
        </p:txBody>
      </p:sp>
      <p:pic>
        <p:nvPicPr>
          <p:cNvPr id="72708" name="Picture 4" descr="LB_vidyo3_QP37_frm226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(Proposed by TI)</a:t>
            </a:r>
          </a:p>
        </p:txBody>
      </p:sp>
      <p:pic>
        <p:nvPicPr>
          <p:cNvPr id="52228" name="Picture 4" descr="vidyo3_LB_frame00022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6088"/>
            <a:ext cx="9144000" cy="5141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vidyo3 LB-HE QP37 Frame 226 (Proposed 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271614"/>
            <a:ext cx="10085151" cy="5943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(Proposed by TI)</a:t>
            </a:r>
          </a:p>
        </p:txBody>
      </p:sp>
      <p:pic>
        <p:nvPicPr>
          <p:cNvPr id="57348" name="Picture 4" descr="BDrive_AI_qp37_frame000286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7200"/>
            <a:ext cx="9144000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BasketballDrive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286 (Proposed 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SEC&amp;Qualcomm&amp;MediaTek)</a:t>
            </a:r>
            <a:endParaRPr lang="ko-KR" altLang="en-US" sz="2800" dirty="0" err="1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70975"/>
            <a:ext cx="8686800" cy="615855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(HM-5.0)</a:t>
            </a:r>
          </a:p>
        </p:txBody>
      </p:sp>
      <p:pic>
        <p:nvPicPr>
          <p:cNvPr id="15364" name="Picture 4" descr="BQT_AI_qp37_frame000194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752600"/>
            <a:ext cx="9150350" cy="514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(HM-5.0, SAO off)</a:t>
            </a:r>
          </a:p>
        </p:txBody>
      </p:sp>
      <p:pic>
        <p:nvPicPr>
          <p:cNvPr id="59396" name="Picture 4" descr="AI_BQTerrace_QP37_frm194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noFill/>
          <a:ln/>
        </p:spPr>
        <p:txBody>
          <a:bodyPr>
            <a:normAutofit/>
          </a:bodyPr>
          <a:lstStyle/>
          <a:p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 AI-HE QP37 Frame 194 (Proposed by TI)</a:t>
            </a:r>
          </a:p>
        </p:txBody>
      </p:sp>
      <p:pic>
        <p:nvPicPr>
          <p:cNvPr id="16388" name="Picture 4" descr="BQT_AI_qp37_frame000194_prop_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50350" cy="514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err="1" smtClean="0">
                <a:latin typeface="Cambria Math" pitchFamily="18" charset="0"/>
                <a:ea typeface="Cambria Math" pitchFamily="18" charset="0"/>
              </a:rPr>
              <a:t>BQTerrace</a:t>
            </a:r>
            <a:r>
              <a:rPr lang="en-US" altLang="ko-KR" sz="2800" dirty="0" smtClean="0">
                <a:latin typeface="Cambria Math" pitchFamily="18" charset="0"/>
                <a:ea typeface="Cambria Math" pitchFamily="18" charset="0"/>
              </a:rPr>
              <a:t> AI-HE QP37 Frame 194 (Proposed 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by </a:t>
            </a:r>
            <a:r>
              <a:rPr lang="en-US" altLang="ko-KR" sz="2800" dirty="0" err="1">
                <a:latin typeface="Cambria Math" pitchFamily="18" charset="0"/>
                <a:ea typeface="Cambria Math" pitchFamily="18" charset="0"/>
              </a:rPr>
              <a:t>SEC&amp;Qualcomm&amp;MediaTek</a:t>
            </a:r>
            <a:r>
              <a:rPr lang="en-US" altLang="ko-KR" sz="2800" dirty="0">
                <a:latin typeface="Cambria Math" pitchFamily="18" charset="0"/>
                <a:ea typeface="Cambria Math" pitchFamily="18" charset="0"/>
              </a:rPr>
              <a:t>)</a:t>
            </a:r>
            <a:endParaRPr lang="ko-KR" alt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5608" y="1295400"/>
            <a:ext cx="9799608" cy="5562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373</Words>
  <Application>Microsoft Office PowerPoint</Application>
  <PresentationFormat>화면 슬라이드 쇼(4:3)</PresentationFormat>
  <Paragraphs>42</Paragraphs>
  <Slides>37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38" baseType="lpstr">
      <vt:lpstr>Office 테마</vt:lpstr>
      <vt:lpstr>Visual quality illustration</vt:lpstr>
      <vt:lpstr>BasketballDrive AI-HE QP37 Frame 286 (HM-5.0)</vt:lpstr>
      <vt:lpstr>BasketballDrive AI-HE QP37 Frame 286 (HM-5.0, SAO off)</vt:lpstr>
      <vt:lpstr>BasketballDrive AI-HE QP37 Frame 286 (Proposed by TI)</vt:lpstr>
      <vt:lpstr>BasketballDrive AI-HE QP37 Frame 286 (Proposed by SEC&amp;Qualcomm&amp;MediaTek)</vt:lpstr>
      <vt:lpstr>BQTerrace AI-HE QP37 Frame 194 (HM-5.0)</vt:lpstr>
      <vt:lpstr>BQTerrace AI-HE QP37 Frame 194 (HM-5.0, SAO off)</vt:lpstr>
      <vt:lpstr>BQTerrace AI-HE QP37 Frame 194 (Proposed by TI)</vt:lpstr>
      <vt:lpstr>BQTerrace AI-HE QP37 Frame 194 (Proposed by SEC&amp;Qualcomm&amp;MediaTek)</vt:lpstr>
      <vt:lpstr>ChinaSpeed AI-HE QP37 Frame 499 (HM-5.0)</vt:lpstr>
      <vt:lpstr>ChinaSpeed AI-HE QP37 Frame 499 (HM-5.0, SAO off)</vt:lpstr>
      <vt:lpstr>ChinaSpeed AI-HE QP37 Frame 499 (Proposed by TI)</vt:lpstr>
      <vt:lpstr>ChinaSpeed AI-HE QP37 Frame 499 (Proposed by SEC&amp;Qualcomm&amp;MediaTek)</vt:lpstr>
      <vt:lpstr>BasketballDrive LB-HE QP37 Frame 146 (HM-5.0)</vt:lpstr>
      <vt:lpstr>BasketballDrive LB-HE QP37 Frame 146 (HM-5.0, SAO off)</vt:lpstr>
      <vt:lpstr>BasketballDrive LB-HE QP37 Frame 146 (Proposed by TI)</vt:lpstr>
      <vt:lpstr>BasketballDrive LB-HE QP37 Frame 146 (Proposed by  SEC&amp;Qualcomm&amp;MediaTek)</vt:lpstr>
      <vt:lpstr>BasketballDrive LB-HE QP37 Frame 423 (HM-5.0)</vt:lpstr>
      <vt:lpstr>BasketballDrive LB-HE QP37 Frame 423 (HM-5.0, SAO off)</vt:lpstr>
      <vt:lpstr>BasketballDrive LB-HE QP37 Frame 423 (Proposed by TI)</vt:lpstr>
      <vt:lpstr>BasketballDrive LB-HE QP37 Frame 423 (Proposed by SEC&amp;Qualcomm&amp;MediaTek)</vt:lpstr>
      <vt:lpstr>BasketballDrillText LB-HE QP37 Frame 351 (HM-5.0)</vt:lpstr>
      <vt:lpstr>BasketballDrillText LB-HE QP37 Frame 351 (HM-5.0, SAO off)</vt:lpstr>
      <vt:lpstr>BasketballDrillText LB-HE QP37 Frame 351 (Proposed by TI)</vt:lpstr>
      <vt:lpstr>BasketballDrillText LB-HE QP37 Frame 351 (Proposed by SEC&amp;Qualcomm&amp;MediaTek)</vt:lpstr>
      <vt:lpstr>BQMall LB-HE QP37 Frame 29 (HM-5.0)</vt:lpstr>
      <vt:lpstr>BQMall LB-HE QP37 Frame 29 (HM-5.0, SAO off)</vt:lpstr>
      <vt:lpstr>BQMall LB-HE QP37 Frame 29 (Proposed by TI)</vt:lpstr>
      <vt:lpstr>BQMall LB-HE QP37 Frame 29 (Proposed by SEC&amp;Qualcomm&amp;MediaTek)</vt:lpstr>
      <vt:lpstr>BQMall LB-HE QP37 Frame 102 (HM-5.0)</vt:lpstr>
      <vt:lpstr>BQMall LB-HE QP37 Frame 102 (HM-5.0, SAO off)</vt:lpstr>
      <vt:lpstr>BQMall LB-HE QP37 Frame 102 (Proposed by TI)</vt:lpstr>
      <vt:lpstr>BQMall LB-HE QP37 Frame 102 (Proposed by SEC&amp;Qualcomm&amp;MediaTek)</vt:lpstr>
      <vt:lpstr>vidyo3 LB-HE QP37 Frame 226 (HM-5.0)</vt:lpstr>
      <vt:lpstr>vidyo3 LB-HE QP37 Frame 226 (HM-5.0, SAO off)</vt:lpstr>
      <vt:lpstr>vidyo3 LB-HE QP37 Frame 226 (Proposed by TI)</vt:lpstr>
      <vt:lpstr>vidyo3 LB-HE QP37 Frame 226 (Proposed by SEC&amp;Qualcomm&amp;MediaTek)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quality illustration</dc:title>
  <dc:creator>Windows 사용자</dc:creator>
  <cp:lastModifiedBy>Windows 사용자</cp:lastModifiedBy>
  <cp:revision>4</cp:revision>
  <dcterms:created xsi:type="dcterms:W3CDTF">2012-01-16T10:29:47Z</dcterms:created>
  <dcterms:modified xsi:type="dcterms:W3CDTF">2012-01-20T00:45:38Z</dcterms:modified>
</cp:coreProperties>
</file>