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</p:sldMasterIdLst>
  <p:notesMasterIdLst>
    <p:notesMasterId r:id="rId10"/>
  </p:notesMasterIdLst>
  <p:sldIdLst>
    <p:sldId id="256" r:id="rId2"/>
    <p:sldId id="275" r:id="rId3"/>
    <p:sldId id="280" r:id="rId4"/>
    <p:sldId id="281" r:id="rId5"/>
    <p:sldId id="277" r:id="rId6"/>
    <p:sldId id="282" r:id="rId7"/>
    <p:sldId id="283" r:id="rId8"/>
    <p:sldId id="279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9" autoAdjust="0"/>
  </p:normalViewPr>
  <p:slideViewPr>
    <p:cSldViewPr>
      <p:cViewPr varScale="1">
        <p:scale>
          <a:sx n="78" d="100"/>
          <a:sy n="78" d="100"/>
        </p:scale>
        <p:origin x="-264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1742" y="-91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089D0-2626-4E1A-96F6-9C8F996415E8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B874B-93D5-4CA0-A08A-1ADE548962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B874B-93D5-4CA0-A08A-1ADE548962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Qualcomm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4EB2E-7ECE-457D-B100-F1AF1B5E27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JCTVC-G383: CE12 Subtest 1:</a:t>
            </a:r>
            <a:br>
              <a:rPr lang="en-US" sz="2800" dirty="0" smtClean="0"/>
            </a:br>
            <a:r>
              <a:rPr lang="en-US" sz="2800" dirty="0" err="1" smtClean="0"/>
              <a:t>Deblocking</a:t>
            </a:r>
            <a:r>
              <a:rPr lang="en-US" sz="2800" dirty="0" smtClean="0"/>
              <a:t> of new non-square blocks: edge shift for AMP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Geert</a:t>
            </a:r>
            <a:r>
              <a:rPr lang="en-US" sz="2400" dirty="0" smtClean="0"/>
              <a:t> Van </a:t>
            </a:r>
            <a:r>
              <a:rPr lang="en-US" sz="2400" dirty="0" err="1" smtClean="0"/>
              <a:t>der</a:t>
            </a:r>
            <a:r>
              <a:rPr lang="en-US" sz="2400" dirty="0" smtClean="0"/>
              <a:t> </a:t>
            </a:r>
            <a:r>
              <a:rPr lang="en-US" sz="2400" dirty="0" err="1" smtClean="0"/>
              <a:t>Auwera</a:t>
            </a:r>
            <a:r>
              <a:rPr lang="en-US" sz="2400" dirty="0" smtClean="0"/>
              <a:t>, </a:t>
            </a:r>
            <a:r>
              <a:rPr lang="en-US" sz="2400" dirty="0" err="1" smtClean="0"/>
              <a:t>Xianglin</a:t>
            </a:r>
            <a:r>
              <a:rPr lang="en-US" sz="2400" dirty="0" smtClean="0"/>
              <a:t> Wang, Marta </a:t>
            </a:r>
            <a:r>
              <a:rPr lang="en-US" sz="2400" dirty="0" err="1" smtClean="0"/>
              <a:t>Karczewicz</a:t>
            </a:r>
            <a:endParaRPr lang="en-US" sz="2400" dirty="0" smtClean="0"/>
          </a:p>
          <a:p>
            <a:endParaRPr lang="en-US" dirty="0" smtClean="0"/>
          </a:p>
          <a:p>
            <a:r>
              <a:rPr lang="en-US" dirty="0" smtClean="0"/>
              <a:t>Qualcomm Inc.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Qualcomm Inc.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Adaptation of </a:t>
            </a:r>
            <a:r>
              <a:rPr lang="en-US" dirty="0" err="1" smtClean="0"/>
              <a:t>deblocking</a:t>
            </a:r>
            <a:r>
              <a:rPr lang="en-US" dirty="0" smtClean="0"/>
              <a:t> filter in case of asymmetric motion partition (AMP) of size 16x4 or 4x16</a:t>
            </a:r>
          </a:p>
          <a:p>
            <a:r>
              <a:rPr lang="en-US" dirty="0" smtClean="0"/>
              <a:t>Within </a:t>
            </a:r>
            <a:r>
              <a:rPr lang="en-US" dirty="0" smtClean="0"/>
              <a:t>16x16 C</a:t>
            </a:r>
            <a:r>
              <a:rPr lang="en-US" dirty="0" smtClean="0"/>
              <a:t>U </a:t>
            </a:r>
            <a:r>
              <a:rPr lang="en-US" dirty="0" smtClean="0"/>
              <a:t>of AMP </a:t>
            </a:r>
            <a:r>
              <a:rPr lang="en-US" dirty="0" smtClean="0"/>
              <a:t>type: shift edge on 8x8 </a:t>
            </a:r>
            <a:r>
              <a:rPr lang="en-US" dirty="0" err="1" smtClean="0"/>
              <a:t>deblocking</a:t>
            </a:r>
            <a:r>
              <a:rPr lang="en-US" dirty="0" smtClean="0"/>
              <a:t> grid to relevant 16x4 or 4x16 PU edge</a:t>
            </a:r>
          </a:p>
          <a:p>
            <a:r>
              <a:rPr lang="en-US" dirty="0" smtClean="0"/>
              <a:t>Number of filtering operations unchanged</a:t>
            </a:r>
          </a:p>
          <a:p>
            <a:r>
              <a:rPr lang="en-US" dirty="0" smtClean="0"/>
              <a:t>Weak filter is used with one sample on each edge side to avoid filtering dependencies between nearby edges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Deblocking</a:t>
            </a:r>
            <a:r>
              <a:rPr lang="en-US" dirty="0" smtClean="0"/>
              <a:t> with Edge Shift for AMP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Adapt </a:t>
            </a:r>
            <a:r>
              <a:rPr lang="en-US" dirty="0" err="1" smtClean="0"/>
              <a:t>deblocking</a:t>
            </a:r>
            <a:r>
              <a:rPr lang="en-US" dirty="0" smtClean="0"/>
              <a:t> if 16x4 PU is parallel with vertical edge between blocks P and Q (similar for horizontal edge)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Object 1"/>
          <p:cNvPicPr>
            <a:picLocks noChangeArrowheads="1"/>
          </p:cNvPicPr>
          <p:nvPr/>
        </p:nvPicPr>
        <p:blipFill>
          <a:blip r:embed="rId2" cstate="print"/>
          <a:srcRect l="-1672" t="-1744" b="-1122"/>
          <a:stretch>
            <a:fillRect/>
          </a:stretch>
        </p:blipFill>
        <p:spPr bwMode="auto">
          <a:xfrm>
            <a:off x="1524000" y="2057400"/>
            <a:ext cx="594360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Deblocking</a:t>
            </a:r>
            <a:r>
              <a:rPr lang="en-US" dirty="0" smtClean="0"/>
              <a:t> with Edge Shift for 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case of 16x4 or 4x16 PU edge:</a:t>
            </a:r>
          </a:p>
          <a:p>
            <a:pPr lvl="1"/>
            <a:r>
              <a:rPr lang="en-US" dirty="0" smtClean="0"/>
              <a:t>Determine boundary strength</a:t>
            </a:r>
          </a:p>
          <a:p>
            <a:pPr lvl="1"/>
            <a:r>
              <a:rPr lang="en-US" dirty="0" smtClean="0"/>
              <a:t>Compute </a:t>
            </a:r>
            <a:r>
              <a:rPr lang="en-US" dirty="0" err="1" smtClean="0"/>
              <a:t>deblocking</a:t>
            </a:r>
            <a:r>
              <a:rPr lang="en-US" dirty="0" smtClean="0"/>
              <a:t> on/off decision </a:t>
            </a:r>
          </a:p>
          <a:p>
            <a:pPr lvl="1"/>
            <a:r>
              <a:rPr lang="en-US" dirty="0" smtClean="0"/>
              <a:t>No strong/weak filter decision</a:t>
            </a:r>
          </a:p>
          <a:p>
            <a:pPr lvl="1"/>
            <a:r>
              <a:rPr lang="en-US" dirty="0" smtClean="0"/>
              <a:t>Apply weak filter with one sample only:</a:t>
            </a:r>
          </a:p>
          <a:p>
            <a:pPr lvl="2" hangingPunct="0"/>
            <a:r>
              <a:rPr lang="en-US" dirty="0" smtClean="0">
                <a:sym typeface="Symbol"/>
              </a:rPr>
              <a:t></a:t>
            </a:r>
            <a:r>
              <a:rPr lang="en-US" dirty="0" smtClean="0"/>
              <a:t> =  ( 9*(q0 - p0) - 3*(q1 - p1) + 8)/16</a:t>
            </a:r>
          </a:p>
          <a:p>
            <a:pPr lvl="2" hangingPunct="0"/>
            <a:r>
              <a:rPr lang="en-US" dirty="0" smtClean="0">
                <a:sym typeface="Symbol"/>
              </a:rPr>
              <a:t></a:t>
            </a:r>
            <a:r>
              <a:rPr lang="en-US" dirty="0" smtClean="0"/>
              <a:t> = Clip( -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dirty="0" smtClean="0"/>
              <a:t>, 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dirty="0" smtClean="0"/>
              <a:t>, </a:t>
            </a:r>
            <a:r>
              <a:rPr lang="en-US" dirty="0" smtClean="0">
                <a:sym typeface="Symbol"/>
              </a:rPr>
              <a:t></a:t>
            </a:r>
            <a:r>
              <a:rPr lang="en-US" dirty="0" smtClean="0"/>
              <a:t> )</a:t>
            </a:r>
          </a:p>
          <a:p>
            <a:pPr lvl="2" hangingPunct="0"/>
            <a:r>
              <a:rPr lang="en-US" dirty="0" smtClean="0"/>
              <a:t>If abs(</a:t>
            </a:r>
            <a:r>
              <a:rPr lang="en-US" dirty="0" smtClean="0">
                <a:sym typeface="Symbol"/>
              </a:rPr>
              <a:t></a:t>
            </a:r>
            <a:r>
              <a:rPr lang="en-US" dirty="0" smtClean="0"/>
              <a:t>) &lt; 10*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dirty="0" smtClean="0"/>
              <a:t>, then:</a:t>
            </a:r>
          </a:p>
          <a:p>
            <a:pPr lvl="3" hangingPunct="0"/>
            <a:r>
              <a:rPr lang="en-US" dirty="0" smtClean="0"/>
              <a:t>	p0’ = p0 + </a:t>
            </a:r>
            <a:r>
              <a:rPr lang="en-US" dirty="0" smtClean="0">
                <a:sym typeface="Symbol"/>
              </a:rPr>
              <a:t></a:t>
            </a:r>
            <a:endParaRPr lang="en-US" dirty="0" smtClean="0"/>
          </a:p>
          <a:p>
            <a:pPr lvl="3" hangingPunct="0"/>
            <a:r>
              <a:rPr lang="en-US" dirty="0" smtClean="0"/>
              <a:t>	q0’ = q0 - </a:t>
            </a:r>
            <a:r>
              <a:rPr lang="en-US" dirty="0" smtClean="0">
                <a:sym typeface="Symbol"/>
              </a:rPr>
              <a:t>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Similar </a:t>
            </a:r>
            <a:r>
              <a:rPr lang="en-US" dirty="0" smtClean="0"/>
              <a:t>to </a:t>
            </a:r>
            <a:r>
              <a:rPr lang="en-US" dirty="0" smtClean="0"/>
              <a:t>HM4.0 anchor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28601" y="1752600"/>
          <a:ext cx="4114799" cy="4267202"/>
        </p:xfrm>
        <a:graphic>
          <a:graphicData uri="http://schemas.openxmlformats.org/drawingml/2006/table">
            <a:tbl>
              <a:tblPr/>
              <a:tblGrid>
                <a:gridCol w="698334"/>
                <a:gridCol w="569411"/>
                <a:gridCol w="569411"/>
                <a:gridCol w="569411"/>
                <a:gridCol w="521064"/>
                <a:gridCol w="593584"/>
                <a:gridCol w="593584"/>
              </a:tblGrid>
              <a:tr h="159819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HE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All Intra LC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7809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8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8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8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8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8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9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169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819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19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Random Access HE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Random Access LC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819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8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8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82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8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81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9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1692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819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648201" y="1752600"/>
          <a:ext cx="4114800" cy="4114796"/>
        </p:xfrm>
        <a:graphic>
          <a:graphicData uri="http://schemas.openxmlformats.org/drawingml/2006/table">
            <a:tbl>
              <a:tblPr/>
              <a:tblGrid>
                <a:gridCol w="698334"/>
                <a:gridCol w="569410"/>
                <a:gridCol w="569410"/>
                <a:gridCol w="569410"/>
                <a:gridCol w="521066"/>
                <a:gridCol w="593585"/>
                <a:gridCol w="593585"/>
              </a:tblGrid>
              <a:tr h="159488">
                <a:tc>
                  <a:txBody>
                    <a:bodyPr/>
                    <a:lstStyle/>
                    <a:p>
                      <a:endParaRPr lang="en-US" sz="1000" dirty="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Low delay B HE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Low delay B LC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488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51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51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51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51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7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97%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707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102%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488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488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Low delay P HE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Low delay P LC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488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51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A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51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51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514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0.4%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488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808080"/>
                          </a:solidFill>
                          <a:latin typeface="Arial"/>
                          <a:ea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7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7079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102%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101%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Subjective Result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“Kimono” sequence (low delay LC, QP=32)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1295400" y="2133600"/>
          <a:ext cx="2590800" cy="2590800"/>
        </p:xfrm>
        <a:graphic>
          <a:graphicData uri="http://schemas.openxmlformats.org/presentationml/2006/ole">
            <p:oleObj spid="_x0000_s21505" name="Bitmap Image" r:id="rId3" imgW="2591025" imgH="2591025" progId="Paint.Picture">
              <p:embed/>
            </p:oleObj>
          </a:graphicData>
        </a:graphic>
      </p:graphicFrame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5105400" y="2133600"/>
          <a:ext cx="2590800" cy="2590800"/>
        </p:xfrm>
        <a:graphic>
          <a:graphicData uri="http://schemas.openxmlformats.org/presentationml/2006/ole">
            <p:oleObj spid="_x0000_s21507" name="Bitmap Image" r:id="rId4" imgW="2591025" imgH="2591025" progId="Paint.Picture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209800" y="4876800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HM4.0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943600" y="4876800"/>
            <a:ext cx="998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1676400" y="3657600"/>
            <a:ext cx="838200" cy="838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562600" y="3657600"/>
            <a:ext cx="838200" cy="838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114800" y="4495800"/>
            <a:ext cx="7248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Frame 54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Subjective Result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1219200" y="2133600"/>
          <a:ext cx="2598738" cy="2598738"/>
        </p:xfrm>
        <a:graphic>
          <a:graphicData uri="http://schemas.openxmlformats.org/presentationml/2006/ole">
            <p:oleObj spid="_x0000_s22529" name="Bitmap Image" r:id="rId3" imgW="2598645" imgH="2598645" progId="Paint.Picture">
              <p:embed/>
            </p:oleObj>
          </a:graphicData>
        </a:graphic>
      </p:graphicFrame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5181600" y="2133600"/>
          <a:ext cx="2590800" cy="2590800"/>
        </p:xfrm>
        <a:graphic>
          <a:graphicData uri="http://schemas.openxmlformats.org/presentationml/2006/ole">
            <p:oleObj spid="_x0000_s22531" name="Bitmap Image" r:id="rId4" imgW="2591025" imgH="2591025" progId="Paint.Picture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209800" y="4876800"/>
            <a:ext cx="817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HM4.0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943600" y="4876800"/>
            <a:ext cx="998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114800" y="4495800"/>
            <a:ext cx="7248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Frame 80</a:t>
            </a:r>
            <a:endParaRPr lang="en-US" sz="1100" dirty="0"/>
          </a:p>
        </p:txBody>
      </p:sp>
      <p:sp>
        <p:nvSpPr>
          <p:cNvPr id="14" name="Oval 13"/>
          <p:cNvSpPr/>
          <p:nvPr/>
        </p:nvSpPr>
        <p:spPr>
          <a:xfrm>
            <a:off x="1828800" y="2819400"/>
            <a:ext cx="838200" cy="838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867400" y="2819400"/>
            <a:ext cx="838200" cy="838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Deblocking</a:t>
            </a:r>
            <a:r>
              <a:rPr lang="en-US" dirty="0" smtClean="0"/>
              <a:t> filter adaptation for </a:t>
            </a:r>
            <a:r>
              <a:rPr lang="en-US" dirty="0" smtClean="0"/>
              <a:t>16x4 or 4x16 </a:t>
            </a:r>
            <a:r>
              <a:rPr lang="en-US" dirty="0" smtClean="0"/>
              <a:t>AMP PU</a:t>
            </a:r>
            <a:endParaRPr lang="en-US" dirty="0" smtClean="0"/>
          </a:p>
          <a:p>
            <a:r>
              <a:rPr lang="en-US" dirty="0" smtClean="0"/>
              <a:t>Proposed </a:t>
            </a:r>
            <a:r>
              <a:rPr lang="en-US" dirty="0" smtClean="0"/>
              <a:t>to </a:t>
            </a:r>
            <a:r>
              <a:rPr lang="en-US" dirty="0" smtClean="0"/>
              <a:t>adopt in HM5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Thanks to </a:t>
            </a:r>
            <a:r>
              <a:rPr lang="en-US" dirty="0" err="1" smtClean="0"/>
              <a:t>Mediatek</a:t>
            </a:r>
            <a:r>
              <a:rPr lang="en-US" dirty="0" smtClean="0"/>
              <a:t> for cross checking! (JCTVC-G485)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11/21/2011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Qualcomm Inc.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4EB2E-7ECE-457D-B100-F1AF1B5E272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717</Words>
  <Application>Microsoft Office PowerPoint</Application>
  <PresentationFormat>On-screen Show (4:3)</PresentationFormat>
  <Paragraphs>320</Paragraphs>
  <Slides>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Custom Design</vt:lpstr>
      <vt:lpstr>Paintbrush Picture</vt:lpstr>
      <vt:lpstr>JCTVC-G383: CE12 Subtest 1: Deblocking of new non-square blocks: edge shift for AMP</vt:lpstr>
      <vt:lpstr>Summary</vt:lpstr>
      <vt:lpstr>Deblocking with Edge Shift for AMP </vt:lpstr>
      <vt:lpstr>Deblocking with Edge Shift for AMP</vt:lpstr>
      <vt:lpstr>Objective Results</vt:lpstr>
      <vt:lpstr>Subjective Result</vt:lpstr>
      <vt:lpstr>Subjective Result</vt:lpstr>
      <vt:lpstr>Conclusion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2011-06-08T18:45:10Z</dcterms:created>
  <dcterms:modified xsi:type="dcterms:W3CDTF">2011-11-18T00:49:06Z</dcterms:modified>
</cp:coreProperties>
</file>