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5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3" r:id="rId2"/>
    <p:sldMasterId id="2147483686" r:id="rId3"/>
    <p:sldMasterId id="2147483699" r:id="rId4"/>
    <p:sldMasterId id="2147483712" r:id="rId5"/>
  </p:sldMasterIdLst>
  <p:notesMasterIdLst>
    <p:notesMasterId r:id="rId1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5" r:id="rId1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78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B18C02-23A7-4D67-9496-C33E52B56D0F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C68EB3-78FE-4026-83EC-8042C845CA5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</p:spPr>
        <p:txBody>
          <a:bodyPr/>
          <a:lstStyle/>
          <a:p>
            <a:fld id="{A2363F64-A340-4D18-B98B-A70760A447C6}" type="datetime1">
              <a:rPr lang="zh-CN" altLang="en-US" smtClean="0"/>
              <a:pPr/>
              <a:t>2011-11-2</a:t>
            </a:fld>
            <a:endParaRPr lang="en-US" altLang="zh-CN" smtClean="0"/>
          </a:p>
        </p:txBody>
      </p:sp>
      <p:sp>
        <p:nvSpPr>
          <p:cNvPr id="1741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DCC640-C167-4A8C-8E10-2E68D9278B4F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  <p:sp>
        <p:nvSpPr>
          <p:cNvPr id="1741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784225"/>
            <a:ext cx="9142412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652463" y="327025"/>
            <a:ext cx="128111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500">
                <a:solidFill>
                  <a:srgbClr val="666666"/>
                </a:solidFill>
                <a:latin typeface="FrutigerNext LT Regular" charset="0"/>
                <a:ea typeface="ＭＳ Ｐゴシック" pitchFamily="34" charset="-128"/>
              </a:rPr>
              <a:t>06.April 2006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652463" y="6205538"/>
            <a:ext cx="2668587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0" tIns="39135" rIns="78270" bIns="39135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TECHNOLOGIES CO., LTD.</a:t>
            </a:r>
            <a:endParaRPr lang="en-US" altLang="zh-CN" sz="2100">
              <a:ea typeface="ＭＳ Ｐゴシック" pitchFamily="34" charset="-128"/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7246938" y="3984625"/>
            <a:ext cx="1503362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364" tIns="45680" rIns="91364" bIns="45680"/>
          <a:lstStyle/>
          <a:p>
            <a:pPr>
              <a:defRPr/>
            </a:pPr>
            <a:r>
              <a:rPr lang="en-US" altLang="zh-CN" sz="1800"/>
              <a:t>www.huawei.com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2385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8050"/>
            <a:ext cx="4171950" cy="52181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96075" y="115888"/>
            <a:ext cx="2124075" cy="6010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23850" y="115888"/>
            <a:ext cx="6219825" cy="6010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115888"/>
            <a:ext cx="8064500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3850" y="908050"/>
            <a:ext cx="8496300" cy="521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70" tIns="39135" rIns="78270" bIns="3913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pic>
        <p:nvPicPr>
          <p:cNvPr id="1028" name="Picture 4" descr="7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6221413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652463" y="6434138"/>
            <a:ext cx="1928812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76" tIns="39141" rIns="78276" bIns="39141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>
                <a:latin typeface="FrutigerNext LT Bold" pitchFamily="1" charset="0"/>
                <a:ea typeface="ＭＳ Ｐゴシック" pitchFamily="34" charset="-128"/>
              </a:rPr>
              <a:t>HUAWEI </a:t>
            </a:r>
            <a:r>
              <a:rPr lang="en-US" altLang="zh-CN" sz="1200">
                <a:solidFill>
                  <a:srgbClr val="990000"/>
                </a:solidFill>
                <a:latin typeface="FrutigerNext LT Bold" pitchFamily="1" charset="0"/>
                <a:ea typeface="ＭＳ Ｐゴシック" pitchFamily="34" charset="-128"/>
              </a:rPr>
              <a:t>CONFIDENTIAL</a:t>
            </a:r>
            <a:endParaRPr lang="en-US" altLang="zh-CN" sz="2100">
              <a:solidFill>
                <a:srgbClr val="990000"/>
              </a:solidFill>
              <a:ea typeface="ＭＳ Ｐゴシック" pitchFamily="34" charset="-128"/>
            </a:endParaRPr>
          </a:p>
        </p:txBody>
      </p:sp>
      <p:sp>
        <p:nvSpPr>
          <p:cNvPr id="1331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01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ＭＳ Ｐゴシック" pitchFamily="34" charset="-128"/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2011-11-2</a:t>
            </a:fld>
            <a:endParaRPr lang="zh-CN" altLang="en-US"/>
          </a:p>
        </p:txBody>
      </p:sp>
      <p:pic>
        <p:nvPicPr>
          <p:cNvPr id="1031" name="Picture 7" descr="8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508875" y="6408738"/>
            <a:ext cx="1309688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/>
        </p:nvSpPr>
        <p:spPr bwMode="auto">
          <a:xfrm>
            <a:off x="2782888" y="6407150"/>
            <a:ext cx="277812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algn="ctr" defTabSz="784225">
              <a:spcBef>
                <a:spcPct val="50000"/>
              </a:spcBef>
              <a:defRPr/>
            </a:pPr>
            <a:r>
              <a:rPr lang="zh-CN" altLang="en-US" sz="1500">
                <a:ea typeface="楷体_GB2312" pitchFamily="49" charset="-122"/>
              </a:rPr>
              <a:t>内部资料 注意保密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16" r:id="rId4"/>
    <p:sldLayoutId id="2147483717" r:id="rId5"/>
    <p:sldLayoutId id="2147483718" r:id="rId6"/>
    <p:sldLayoutId id="2147483719" r:id="rId7"/>
    <p:sldLayoutId id="2147483720" r:id="rId8"/>
    <p:sldLayoutId id="2147483721" r:id="rId9"/>
    <p:sldLayoutId id="2147483722" r:id="rId10"/>
    <p:sldLayoutId id="2147483723" r:id="rId11"/>
  </p:sldLayoutIdLst>
  <p:txStyles>
    <p:titleStyle>
      <a:lvl1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2pPr>
      <a:lvl3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3pPr>
      <a:lvl4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4pPr>
      <a:lvl5pPr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5pPr>
      <a:lvl6pPr marL="4572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6pPr>
      <a:lvl7pPr marL="9144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7pPr>
      <a:lvl8pPr marL="13716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8pPr>
      <a:lvl9pPr marL="1828800" algn="l" defTabSz="784225" rtl="0" eaLnBrk="1" fontAlgn="base" hangingPunct="1">
        <a:spcBef>
          <a:spcPct val="0"/>
        </a:spcBef>
        <a:spcAft>
          <a:spcPct val="0"/>
        </a:spcAft>
        <a:defRPr sz="2800" b="1">
          <a:solidFill>
            <a:srgbClr val="990000"/>
          </a:solidFill>
          <a:latin typeface="Arial" charset="0"/>
          <a:ea typeface="宋体" pitchFamily="2" charset="-122"/>
        </a:defRPr>
      </a:lvl9pPr>
    </p:titleStyle>
    <p:bodyStyle>
      <a:lvl1pPr marL="252413" indent="-252413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546100" indent="-209550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2pPr>
      <a:lvl3pPr marL="839788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•"/>
        <a:defRPr sz="1900">
          <a:solidFill>
            <a:schemeClr val="tx1"/>
          </a:solidFill>
          <a:latin typeface="+mn-lt"/>
          <a:ea typeface="+mn-ea"/>
        </a:defRPr>
      </a:lvl3pPr>
      <a:lvl4pPr marL="1174750" indent="-168275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–"/>
        <a:defRPr sz="1900">
          <a:solidFill>
            <a:schemeClr val="tx1"/>
          </a:solidFill>
          <a:latin typeface="+mn-lt"/>
          <a:ea typeface="+mn-ea"/>
        </a:defRPr>
      </a:lvl4pPr>
      <a:lvl5pPr marL="15097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5pPr>
      <a:lvl6pPr marL="19669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6pPr>
      <a:lvl7pPr marL="24241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7pPr>
      <a:lvl8pPr marL="28813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8pPr>
      <a:lvl9pPr marL="3338513" indent="-166688" algn="l" defTabSz="671513" rtl="0" eaLnBrk="1" fontAlgn="base" hangingPunct="1">
        <a:lnSpc>
          <a:spcPct val="140000"/>
        </a:lnSpc>
        <a:spcBef>
          <a:spcPct val="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844824"/>
            <a:ext cx="662473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Times New Roman"/>
              </a:rPr>
              <a:t>CE6.c Report on SDIP chroma extension scheme</a:t>
            </a:r>
            <a:endParaRPr lang="zh-CN" altLang="en-US" sz="24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Background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smtClean="0"/>
              <a:t>A chroma coding scheme for intra CUs with non-square PUs was proposed in last meeting in JCTVC-F505</a:t>
            </a:r>
            <a:endParaRPr lang="zh-CN" altLang="en-US" sz="24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Proposal Scheme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smtClean="0"/>
              <a:t> In this scheme, the chroma intra prediction mode set contains 6 modes. According to the mode distribution of the non-square luma PUs within a CU, the 6 modes in the mode set is selected from 9 candidate modes, i.e. LM, DM1, DM2, SDM, Planar, Vertical, Horizontal, DC and Vertical+8. </a:t>
            </a:r>
            <a:endParaRPr lang="zh-CN" altLang="en-US" sz="240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DM1 &amp; DM2 mode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908051"/>
            <a:ext cx="8496300" cy="792758"/>
          </a:xfrm>
        </p:spPr>
        <p:txBody>
          <a:bodyPr/>
          <a:lstStyle/>
          <a:p>
            <a:r>
              <a:rPr lang="en-US" altLang="zh-CN" smtClean="0"/>
              <a:t>DM1 and DM2 are very similar with DM mode in HM4.0. The decision of DM1 and DM2 is shown in Table 1, where A, B, C, and D represent the mode of luma PUs.</a:t>
            </a:r>
            <a:endParaRPr lang="zh-CN" altLang="en-US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971600" y="2276872"/>
          <a:ext cx="7416823" cy="2808312"/>
        </p:xfrm>
        <a:graphic>
          <a:graphicData uri="http://schemas.openxmlformats.org/drawingml/2006/table">
            <a:tbl>
              <a:tblPr/>
              <a:tblGrid>
                <a:gridCol w="3554141"/>
                <a:gridCol w="1931341"/>
                <a:gridCol w="1931341"/>
              </a:tblGrid>
              <a:tr h="4680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four SDIP luma partitions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DM1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DM2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AAAA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N/A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AAAB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N/A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AABB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B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AABC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N/A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5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ABCD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N/A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2400" b="1" kern="100">
                          <a:latin typeface="Times New Roman"/>
                          <a:ea typeface="宋体"/>
                          <a:cs typeface="Times New Roman"/>
                        </a:rPr>
                        <a:t>N/A</a:t>
                      </a:r>
                      <a:endParaRPr lang="zh-CN" sz="2400" b="1" kern="10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SDM mode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908051"/>
            <a:ext cx="8496300" cy="1224806"/>
          </a:xfrm>
        </p:spPr>
        <p:txBody>
          <a:bodyPr/>
          <a:lstStyle/>
          <a:p>
            <a:r>
              <a:rPr lang="en-US" altLang="zh-CN" smtClean="0"/>
              <a:t>With the proposed SDM mode, chroma component shares the same PU partition and prediction modes of luma component. It is applied to SDIP CUs larger than or equal to 16x16.</a:t>
            </a:r>
            <a:endParaRPr lang="zh-CN" altLang="en-US"/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2123728" y="2492896"/>
          <a:ext cx="4752528" cy="2880320"/>
        </p:xfrm>
        <a:graphic>
          <a:graphicData uri="http://schemas.openxmlformats.org/presentationml/2006/ole">
            <p:oleObj spid="_x0000_s70657" name="Visio" r:id="rId3" imgW="2785872" imgH="1750695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Chroma prediction mode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908051"/>
            <a:ext cx="8496300" cy="864766"/>
          </a:xfrm>
        </p:spPr>
        <p:txBody>
          <a:bodyPr/>
          <a:lstStyle/>
          <a:p>
            <a:r>
              <a:rPr lang="en-US" altLang="zh-CN" smtClean="0"/>
              <a:t>The first six available modes from the nine candidate modes listed above, in the described order, composes the mode set for chroma intra prediction.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331638" y="2064385"/>
          <a:ext cx="6408713" cy="3888446"/>
        </p:xfrm>
        <a:graphic>
          <a:graphicData uri="http://schemas.openxmlformats.org/drawingml/2006/table">
            <a:tbl>
              <a:tblPr/>
              <a:tblGrid>
                <a:gridCol w="2597329"/>
                <a:gridCol w="852181"/>
                <a:gridCol w="2959203"/>
              </a:tblGrid>
              <a:tr h="581412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Intra chroma prediction mode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(the nine candidate modes)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Mode number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Codewords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(the first six available modes)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4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LM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35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4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DM1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37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10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4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DM2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38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110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4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SDM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36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1110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85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PLANAR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0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11110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641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Vertical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1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11111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85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Horizontal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2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85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DC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3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6854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Vertical + 8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r>
                        <a:rPr lang="en-US" sz="1400" b="1" kern="100">
                          <a:latin typeface="+mn-lt"/>
                          <a:ea typeface="宋体"/>
                          <a:cs typeface="Times New Roman"/>
                        </a:rPr>
                        <a:t>7</a:t>
                      </a:r>
                      <a:endParaRPr lang="zh-CN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</a:tabLst>
                      </a:pPr>
                      <a:endParaRPr lang="en-US" sz="1400" b="1" kern="100">
                        <a:latin typeface="+mn-lt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Simulations &amp; Results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908051"/>
            <a:ext cx="8496300" cy="432718"/>
          </a:xfrm>
        </p:spPr>
        <p:txBody>
          <a:bodyPr/>
          <a:lstStyle/>
          <a:p>
            <a:r>
              <a:rPr lang="x-none" altLang="zh-CN" smtClean="0"/>
              <a:t>The performance of the proposal based on CE6.c SDIP subset case 1</a:t>
            </a:r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83568" y="1916834"/>
          <a:ext cx="7272809" cy="3667994"/>
        </p:xfrm>
        <a:graphic>
          <a:graphicData uri="http://schemas.openxmlformats.org/drawingml/2006/table">
            <a:tbl>
              <a:tblPr/>
              <a:tblGrid>
                <a:gridCol w="1246875"/>
                <a:gridCol w="1011902"/>
                <a:gridCol w="990110"/>
                <a:gridCol w="1010955"/>
                <a:gridCol w="1011902"/>
                <a:gridCol w="990110"/>
                <a:gridCol w="1010955"/>
              </a:tblGrid>
              <a:tr h="276275">
                <a:tc>
                  <a:txBody>
                    <a:bodyPr/>
                    <a:lstStyle/>
                    <a:p>
                      <a:endParaRPr lang="zh-CN" sz="1400">
                        <a:latin typeface="+mn-lt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All Intra HE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All Intra LC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3543">
                <a:tc>
                  <a:txBody>
                    <a:bodyPr/>
                    <a:lstStyle/>
                    <a:p>
                      <a:endParaRPr lang="zh-CN" sz="1400">
                        <a:latin typeface="+mn-lt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Y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U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V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Y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U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V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A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0.0%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-0.8%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-0.3%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0.0%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-1.9%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-1.4%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B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0.0%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-1.4%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-1.2%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0.0%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-2.4%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-2.3%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C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D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0.0%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-1.3%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-1.3%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-1.2%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E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0.0%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-1.8%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-1.9%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0.0%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-2.1%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-2.0%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9354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Class F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-0.3%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-1.2%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-1.5%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-0.2%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-1.8%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-1.9%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Overall_with_Class</a:t>
                      </a:r>
                      <a:r>
                        <a:rPr lang="en-US" sz="1400" b="1" baseline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 F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-1.3%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-1.2%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-0.1%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-1.8%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-1.6%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93543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Overall_without_Class F</a:t>
                      </a:r>
                      <a:endParaRPr lang="zh-CN" sz="1400" b="1" kern="1200" smtClean="0">
                        <a:solidFill>
                          <a:srgbClr val="000000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</a:t>
                      </a:r>
                      <a:r>
                        <a:rPr lang="en-US" sz="1400" kern="12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0.0%</a:t>
                      </a:r>
                      <a:endParaRPr lang="zh-CN" sz="1400" kern="1200">
                        <a:solidFill>
                          <a:srgbClr val="000000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-1.3%</a:t>
                      </a:r>
                      <a:endParaRPr lang="zh-CN" sz="1400" kern="1200">
                        <a:solidFill>
                          <a:srgbClr val="000000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</a:t>
                      </a:r>
                      <a:r>
                        <a:rPr lang="en-US" sz="1400" kern="12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1.1%</a:t>
                      </a:r>
                      <a:endParaRPr lang="zh-CN" sz="1400" kern="1200">
                        <a:solidFill>
                          <a:srgbClr val="000000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</a:t>
                      </a:r>
                      <a:r>
                        <a:rPr lang="en-US" sz="1400" kern="12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0.0%</a:t>
                      </a:r>
                      <a:endParaRPr lang="zh-CN" sz="1400" kern="1200">
                        <a:solidFill>
                          <a:srgbClr val="000000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-1.8%</a:t>
                      </a:r>
                      <a:endParaRPr lang="zh-CN" sz="1400" kern="1200">
                        <a:solidFill>
                          <a:srgbClr val="000000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-1.6%</a:t>
                      </a:r>
                      <a:endParaRPr lang="zh-CN" sz="1400" kern="1200">
                        <a:solidFill>
                          <a:srgbClr val="000000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75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Enc Time[%]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100%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100%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93543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Dec Time[%]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101%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101%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Simulations &amp; Results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850" y="908051"/>
            <a:ext cx="8496300" cy="432718"/>
          </a:xfrm>
        </p:spPr>
        <p:txBody>
          <a:bodyPr/>
          <a:lstStyle/>
          <a:p>
            <a:r>
              <a:rPr lang="x-none" altLang="zh-CN" smtClean="0"/>
              <a:t>The performance of the proposal based on CE6.c SDIP subset case </a:t>
            </a:r>
            <a:r>
              <a:rPr lang="en-US" altLang="zh-CN" smtClean="0"/>
              <a:t>2</a:t>
            </a:r>
            <a:endParaRPr lang="zh-CN" altLang="en-US" smtClean="0"/>
          </a:p>
          <a:p>
            <a:endParaRPr lang="zh-CN" altLang="en-US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55576" y="1484784"/>
          <a:ext cx="6552730" cy="3792724"/>
        </p:xfrm>
        <a:graphic>
          <a:graphicData uri="http://schemas.openxmlformats.org/drawingml/2006/table">
            <a:tbl>
              <a:tblPr/>
              <a:tblGrid>
                <a:gridCol w="1224139"/>
                <a:gridCol w="794051"/>
                <a:gridCol w="906908"/>
                <a:gridCol w="906908"/>
                <a:gridCol w="906908"/>
                <a:gridCol w="906908"/>
                <a:gridCol w="906908"/>
              </a:tblGrid>
              <a:tr h="270397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All Intra HE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All Intra LC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7297">
                <a:tc>
                  <a:txBody>
                    <a:bodyPr/>
                    <a:lstStyle/>
                    <a:p>
                      <a:pPr algn="l" fontAlgn="b"/>
                      <a:endParaRPr lang="zh-CN" altLang="en-US" sz="14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Y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U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V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3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Class A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703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Class B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-2.0%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03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Class C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-0.9%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03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Class D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-0.8%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703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Class E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-1.5%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-1.7%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2872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Class F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-1.2%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-0.2%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-1.6%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1334">
                <a:tc>
                  <a:txBody>
                    <a:bodyPr/>
                    <a:lstStyle/>
                    <a:p>
                      <a:pPr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sz="1400" b="1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Overall_with_Class</a:t>
                      </a:r>
                      <a:r>
                        <a:rPr lang="en-US" sz="1400" b="1" baseline="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</a:rPr>
                        <a:t> F</a:t>
                      </a:r>
                      <a:endParaRPr lang="zh-CN" sz="1400">
                        <a:latin typeface="+mn-lt"/>
                        <a:ea typeface="宋体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-1.0%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-1.3%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287297">
                <a:tc>
                  <a:txBody>
                    <a:bodyPr/>
                    <a:lstStyle/>
                    <a:p>
                      <a:pPr marL="0" algn="l" defTabSz="914400" rtl="0" eaLnBrk="1" fontAlgn="auto" latinLnBrk="0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266700" algn="l"/>
                        </a:tabLst>
                      </a:pPr>
                      <a:r>
                        <a:rPr lang="en-US" altLang="zh-CN" sz="1400" b="1" kern="1200" smtClean="0">
                          <a:solidFill>
                            <a:srgbClr val="000000"/>
                          </a:solidFill>
                          <a:latin typeface="+mn-lt"/>
                          <a:ea typeface="宋体"/>
                          <a:cs typeface="+mn-cs"/>
                        </a:rPr>
                        <a:t>Overall_without_Class F</a:t>
                      </a:r>
                      <a:endParaRPr lang="zh-CN" altLang="zh-CN" sz="1400" b="1" kern="1200" smtClean="0">
                        <a:solidFill>
                          <a:srgbClr val="000000"/>
                        </a:solidFill>
                        <a:latin typeface="+mn-lt"/>
                        <a:ea typeface="宋体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-1.1%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altLang="zh-CN" sz="1400" b="0" i="0" u="none" strike="noStrike" kern="1200" smtClean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1.0%</a:t>
                      </a:r>
                      <a:endParaRPr lang="en-US" altLang="zh-CN" sz="1400" b="0" i="0" u="none" strike="noStrike" kern="1200">
                        <a:solidFill>
                          <a:srgbClr val="00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0.0%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-1.4%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altLang="zh-CN" sz="1400" b="0" i="0" u="none" strike="noStrike" kern="120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-1.3%</a:t>
                      </a:r>
                    </a:p>
                  </a:txBody>
                  <a:tcPr marL="0" marR="0" marT="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03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Enc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2872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Dec Time[%]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101%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altLang="zh-CN" sz="1400" b="0" i="0" u="none" strike="noStrike">
                          <a:solidFill>
                            <a:srgbClr val="000000"/>
                          </a:solidFill>
                          <a:latin typeface="+mn-lt"/>
                        </a:rPr>
                        <a:t>102%</a:t>
                      </a:r>
                    </a:p>
                  </a:txBody>
                  <a:tcPr marL="0" marR="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755576" y="5445224"/>
            <a:ext cx="70567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mtClean="0"/>
              <a:t>Thanks </a:t>
            </a:r>
            <a:r>
              <a:rPr lang="en-US" altLang="zh-CN" smtClean="0"/>
              <a:t>Samsung </a:t>
            </a:r>
            <a:r>
              <a:rPr lang="en-US" altLang="zh-CN" smtClean="0"/>
              <a:t>for the </a:t>
            </a:r>
            <a:r>
              <a:rPr lang="en-US" altLang="zh-CN" smtClean="0"/>
              <a:t>crosschecking </a:t>
            </a:r>
            <a:r>
              <a:rPr lang="en-US" altLang="zh-CN" smtClean="0"/>
              <a:t>efforts</a:t>
            </a:r>
            <a:endParaRPr lang="en-US" altLang="zh-CN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itchFamily="34" charset="-128"/>
            </a:endParaRPr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9" tIns="39153" rIns="78309" bIns="39153">
            <a:spAutoFit/>
          </a:bodyPr>
          <a:lstStyle/>
          <a:p>
            <a:pPr defTabSz="784225" eaLnBrk="0" hangingPunct="0"/>
            <a:r>
              <a:rPr lang="en-US" altLang="zh-CN" sz="2100">
                <a:solidFill>
                  <a:schemeClr val="bg1"/>
                </a:solidFill>
                <a:latin typeface="FrutigerNext LT Regular" charset="0"/>
                <a:ea typeface="ＭＳ Ｐゴシック" pitchFamily="34" charset="-128"/>
              </a:rPr>
              <a:t>www.huawei.com</a:t>
            </a:r>
            <a:endParaRPr lang="en-US" altLang="zh-CN" sz="4000">
              <a:latin typeface="FrutigerNext LT Regular" charset="0"/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主题1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22</TotalTime>
  <Words>659</Words>
  <Application>Microsoft Office PowerPoint</Application>
  <PresentationFormat>全屏显示(4:3)</PresentationFormat>
  <Paragraphs>207</Paragraphs>
  <Slides>9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5" baseType="lpstr">
      <vt:lpstr>主题1</vt:lpstr>
      <vt:lpstr>1_主题1</vt:lpstr>
      <vt:lpstr>2_主题1</vt:lpstr>
      <vt:lpstr>3_主题1</vt:lpstr>
      <vt:lpstr>4_主题1</vt:lpstr>
      <vt:lpstr>Visio</vt:lpstr>
      <vt:lpstr>幻灯片 1</vt:lpstr>
      <vt:lpstr>Background</vt:lpstr>
      <vt:lpstr>Proposal Scheme</vt:lpstr>
      <vt:lpstr>DM1 &amp; DM2 mode</vt:lpstr>
      <vt:lpstr>SDM mode</vt:lpstr>
      <vt:lpstr>Chroma prediction mode</vt:lpstr>
      <vt:lpstr>Simulations &amp; Results</vt:lpstr>
      <vt:lpstr>Simulations &amp; Results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songjin 00135625</cp:lastModifiedBy>
  <cp:revision>9</cp:revision>
  <dcterms:modified xsi:type="dcterms:W3CDTF">2011-11-02T08:50:44Z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1320223642</vt:lpwstr>
  </property>
</Properties>
</file>