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70" r:id="rId4"/>
    <p:sldId id="261" r:id="rId5"/>
    <p:sldId id="273" r:id="rId6"/>
    <p:sldId id="274" r:id="rId7"/>
    <p:sldId id="275" r:id="rId8"/>
    <p:sldId id="262" r:id="rId9"/>
  </p:sldIdLst>
  <p:sldSz cx="9144000" cy="6858000" type="screen4x3"/>
  <p:notesSz cx="6799263" cy="99314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7" cy="496570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1343" y="0"/>
            <a:ext cx="2946347" cy="496570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r">
              <a:defRPr sz="1200"/>
            </a:lvl1pPr>
          </a:lstStyle>
          <a:p>
            <a:fld id="{80BD9A00-38A5-419A-83D1-93ACDB448586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67" tIns="45734" rIns="91467" bIns="45734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927" y="4717415"/>
            <a:ext cx="5439410" cy="4469130"/>
          </a:xfrm>
          <a:prstGeom prst="rect">
            <a:avLst/>
          </a:prstGeom>
        </p:spPr>
        <p:txBody>
          <a:bodyPr vert="horz" lIns="91467" tIns="45734" rIns="91467" bIns="45734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33106"/>
            <a:ext cx="2946347" cy="496570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1343" y="9433106"/>
            <a:ext cx="2946347" cy="496570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r">
              <a:defRPr sz="1200"/>
            </a:lvl1pPr>
          </a:lstStyle>
          <a:p>
            <a:fld id="{413D0862-3EC8-42B5-A7E5-7A0A3A32DCB3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D0862-3EC8-42B5-A7E5-7A0A3A32DCB3}" type="slidenum">
              <a:rPr kumimoji="1" lang="ja-JP" altLang="en-US" smtClean="0"/>
              <a:pPr/>
              <a:t>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D0862-3EC8-42B5-A7E5-7A0A3A32DCB3}" type="slidenum">
              <a:rPr kumimoji="1" lang="ja-JP" altLang="en-US" smtClean="0"/>
              <a:pPr/>
              <a:t>2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D0862-3EC8-42B5-A7E5-7A0A3A32DCB3}" type="slidenum">
              <a:rPr kumimoji="1" lang="ja-JP" altLang="en-US" smtClean="0"/>
              <a:pPr/>
              <a:t>3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D0862-3EC8-42B5-A7E5-7A0A3A32DCB3}" type="slidenum">
              <a:rPr kumimoji="1" lang="ja-JP" altLang="en-US" smtClean="0"/>
              <a:pPr/>
              <a:t>4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D0862-3EC8-42B5-A7E5-7A0A3A32DCB3}" type="slidenum">
              <a:rPr kumimoji="1" lang="ja-JP" altLang="en-US" smtClean="0"/>
              <a:pPr/>
              <a:t>5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D0862-3EC8-42B5-A7E5-7A0A3A32DCB3}" type="slidenum">
              <a:rPr kumimoji="1" lang="ja-JP" altLang="en-US" smtClean="0"/>
              <a:pPr/>
              <a:t>6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D0862-3EC8-42B5-A7E5-7A0A3A32DCB3}" type="slidenum">
              <a:rPr kumimoji="1" lang="ja-JP" altLang="en-US" smtClean="0"/>
              <a:pPr/>
              <a:t>7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D0862-3EC8-42B5-A7E5-7A0A3A32DCB3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タイトル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17" name="サブタイトル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ja-JP" altLang="en-US" smtClean="0"/>
              <a:t>マスタ サブタイトルの書式設定</a:t>
            </a:r>
            <a:endParaRPr kumimoji="0" lang="en-US"/>
          </a:p>
        </p:txBody>
      </p:sp>
      <p:grpSp>
        <p:nvGrpSpPr>
          <p:cNvPr id="2" name="グループ化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フリーフォーム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フリーフォーム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直線コネクタ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付プレースホル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19" name="フッター プレースホル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1" lang="ja-JP" altLang="en-US" dirty="0"/>
          </a:p>
        </p:txBody>
      </p:sp>
      <p:sp>
        <p:nvSpPr>
          <p:cNvPr id="27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 userDrawn="1"/>
        </p:nvSpPr>
        <p:spPr>
          <a:xfrm>
            <a:off x="7540676" y="0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JCTVC-E188</a:t>
            </a:r>
            <a:endParaRPr kumimoji="1" lang="ja-JP" alt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  <p:sp>
        <p:nvSpPr>
          <p:cNvPr id="7" name="山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山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ja-JP" altLang="en-US" dirty="0" smtClean="0"/>
              <a:t>アイコンをクリックして図を追加</a:t>
            </a:r>
            <a:endParaRPr kumimoji="0" lang="en-US" dirty="0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8" name="フリーフォーム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フリーフォーム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直線コネクタ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山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山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フリーフォーム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フリーフォーム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直線コネクタ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タイトル プレースホル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0" name="テキスト プレースホル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0" name="日付プレースホル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C42211D-24D0-42BF-89DB-B039131CC333}" type="datetimeFigureOut">
              <a:rPr kumimoji="1" lang="ja-JP" altLang="en-US" smtClean="0"/>
              <a:pPr/>
              <a:t>2011/3/17</a:t>
            </a:fld>
            <a:endParaRPr kumimoji="1" lang="ja-JP" altLang="en-US" dirty="0"/>
          </a:p>
        </p:txBody>
      </p:sp>
      <p:sp>
        <p:nvSpPr>
          <p:cNvPr id="22" name="フッター プレースホル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kumimoji="1" lang="ja-JP" altLang="en-US" dirty="0"/>
          </a:p>
        </p:txBody>
      </p:sp>
      <p:sp>
        <p:nvSpPr>
          <p:cNvPr id="18" name="スライド番号プレースホル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517BE16-5ED4-444B-9F58-C26739F30B11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 userDrawn="1"/>
        </p:nvSpPr>
        <p:spPr>
          <a:xfrm>
            <a:off x="7540676" y="0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JCTVC-E188</a:t>
            </a:r>
            <a:endParaRPr kumimoji="1" lang="ja-JP" alt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1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1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 err="1" smtClean="0">
                <a:latin typeface="Arial" pitchFamily="34" charset="0"/>
                <a:cs typeface="Arial" pitchFamily="34" charset="0"/>
              </a:rPr>
              <a:t>CE3:Switching</a:t>
            </a:r>
            <a:r>
              <a:rPr kumimoji="1" lang="en-US" altLang="ja-JP" sz="3600" dirty="0" smtClean="0">
                <a:latin typeface="Arial" pitchFamily="34" charset="0"/>
                <a:cs typeface="Arial" pitchFamily="34" charset="0"/>
              </a:rPr>
              <a:t> Interpolation Filter (SIF) scheme</a:t>
            </a:r>
            <a:endParaRPr kumimoji="1" lang="ja-JP" alt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 smtClean="0">
              <a:latin typeface="Arial" pitchFamily="34" charset="0"/>
              <a:cs typeface="Arial" pitchFamily="34" charset="0"/>
            </a:endParaRPr>
          </a:p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T. Yoshino, S. Naito (KDDI)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74805"/>
            <a:ext cx="8229600" cy="4525963"/>
          </a:xfrm>
        </p:spPr>
        <p:txBody>
          <a:bodyPr>
            <a:noAutofit/>
          </a:bodyPr>
          <a:lstStyle/>
          <a:p>
            <a:r>
              <a:rPr kumimoji="1" lang="en-US" altLang="ja-JP" sz="2800" dirty="0" smtClean="0">
                <a:latin typeface="Arial" pitchFamily="34" charset="0"/>
                <a:cs typeface="Arial" pitchFamily="34" charset="0"/>
              </a:rPr>
              <a:t>Overview</a:t>
            </a:r>
          </a:p>
          <a:p>
            <a:pPr lvl="1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Switching Interpolation Filter (SIF) (</a:t>
            </a:r>
            <a:r>
              <a:rPr lang="en-US" altLang="ja-JP" sz="2400" dirty="0" err="1" smtClean="0">
                <a:latin typeface="Arial" pitchFamily="34" charset="0"/>
                <a:cs typeface="Arial" pitchFamily="34" charset="0"/>
              </a:rPr>
              <a:t>JCTVC-D285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Report the result under </a:t>
            </a:r>
            <a:r>
              <a:rPr lang="en-US" altLang="ja-JP" sz="2400" dirty="0" err="1" smtClean="0">
                <a:latin typeface="Arial" pitchFamily="34" charset="0"/>
                <a:cs typeface="Arial" pitchFamily="34" charset="0"/>
              </a:rPr>
              <a:t>CE3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coding conditions</a:t>
            </a:r>
          </a:p>
          <a:p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Result</a:t>
            </a:r>
            <a:endParaRPr kumimoji="1" lang="en-US" altLang="ja-JP" sz="2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-0.06% and -0.09% BD-rate improvement for LD/LC and LD/HE</a:t>
            </a:r>
          </a:p>
          <a:p>
            <a:pPr lvl="1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0.04% and 0.15% BD-rate degradation for RA/LC and RA/HE</a:t>
            </a:r>
            <a:endParaRPr kumimoji="1" lang="en-US" altLang="ja-JP" sz="2400" dirty="0" smtClean="0">
              <a:latin typeface="Arial" pitchFamily="34" charset="0"/>
              <a:cs typeface="Arial" pitchFamily="34" charset="0"/>
            </a:endParaRPr>
          </a:p>
          <a:p>
            <a:r>
              <a:rPr kumimoji="1" lang="en-US" altLang="ja-JP" sz="2800" dirty="0" smtClean="0">
                <a:latin typeface="Arial" pitchFamily="34" charset="0"/>
                <a:cs typeface="Arial" pitchFamily="34" charset="0"/>
              </a:rPr>
              <a:t>Cross-check</a:t>
            </a:r>
          </a:p>
          <a:p>
            <a:pPr lvl="1"/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NTT</a:t>
            </a:r>
            <a:r>
              <a:rPr lang="ja-JP" alt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altLang="ja-JP" sz="2400" dirty="0" err="1" smtClean="0">
                <a:latin typeface="Arial" pitchFamily="34" charset="0"/>
                <a:cs typeface="Arial" pitchFamily="34" charset="0"/>
              </a:rPr>
              <a:t>E205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)</a:t>
            </a:r>
            <a:endParaRPr kumimoji="1" lang="en-US" altLang="ja-JP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Summary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9094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Feature</a:t>
            </a:r>
          </a:p>
          <a:p>
            <a:pPr lvl="1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8-tap separable interpolation filter</a:t>
            </a:r>
          </a:p>
          <a:p>
            <a:pPr lvl="1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Pre-define 8 sets of interpolation filter coefficient</a:t>
            </a:r>
          </a:p>
          <a:p>
            <a:pPr lvl="1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Low-complexity filter decision algorithm (encoder)</a:t>
            </a:r>
          </a:p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Change(s) from </a:t>
            </a:r>
            <a:r>
              <a:rPr kumimoji="1" lang="en-US" altLang="ja-JP" dirty="0" err="1" smtClean="0">
                <a:latin typeface="Arial" pitchFamily="34" charset="0"/>
                <a:cs typeface="Arial" pitchFamily="34" charset="0"/>
              </a:rPr>
              <a:t>D285</a:t>
            </a:r>
            <a:endParaRPr kumimoji="1" lang="en-US" altLang="ja-JP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Pre-defined filter coefficient</a:t>
            </a:r>
          </a:p>
          <a:p>
            <a:pPr lvl="2"/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[-2, 5, -11, 40, 40, -11, 5, -2]/64</a:t>
            </a:r>
          </a:p>
          <a:p>
            <a:pPr lvl="2"/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[-1, 3, -10, 40, 40, -10, 3, -1]/64</a:t>
            </a:r>
          </a:p>
          <a:p>
            <a:pPr lvl="2"/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[0, 2, -9, 39, 39, -9, 2, 0]/64</a:t>
            </a:r>
          </a:p>
          <a:p>
            <a:pPr lvl="2"/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[2, -2, -5, 37, 37, -5, -2, 2]/64</a:t>
            </a:r>
          </a:p>
          <a:p>
            <a:pPr lvl="2"/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[1, -2, -3, 36, 36, -3, -2, 1]/64</a:t>
            </a:r>
          </a:p>
          <a:p>
            <a:pPr lvl="2"/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[1, -5, 3, 33, 33, 3, -5, 1]/64</a:t>
            </a:r>
          </a:p>
          <a:p>
            <a:pPr lvl="2"/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[-1, -4, 5, 32, 32, 5, -4, -1]/64</a:t>
            </a:r>
          </a:p>
          <a:p>
            <a:pPr lvl="2"/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[-1, -4, 7, 30, 30, 7, -4, -1]/64</a:t>
            </a:r>
            <a:endParaRPr kumimoji="1" lang="ja-JP" alt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>
                <a:latin typeface="Arial" pitchFamily="34" charset="0"/>
                <a:cs typeface="Arial" pitchFamily="34" charset="0"/>
              </a:rPr>
              <a:t>Switching Interpolation Filter(SIF)</a:t>
            </a:r>
            <a:endParaRPr kumimoji="1" lang="ja-JP" altLang="en-US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Experimental results (LD-LC)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1571604" y="2217432"/>
          <a:ext cx="6215106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1702"/>
                <a:gridCol w="2071702"/>
                <a:gridCol w="2071702"/>
              </a:tblGrid>
              <a:tr h="285752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Y</a:t>
                      </a:r>
                      <a:r>
                        <a:rPr kumimoji="1" lang="en-US" altLang="ja-JP" baseline="0" dirty="0" smtClean="0">
                          <a:latin typeface="Arial" pitchFamily="34" charset="0"/>
                          <a:cs typeface="Arial" pitchFamily="34" charset="0"/>
                        </a:rPr>
                        <a:t> BD-rate[%]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BD-PSNR[dB]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B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-0.14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</a:t>
                      </a:r>
                      <a:r>
                        <a:rPr kumimoji="1" lang="en-US" altLang="ja-JP" baseline="0" dirty="0" smtClean="0">
                          <a:latin typeface="Arial" pitchFamily="34" charset="0"/>
                          <a:cs typeface="Arial" pitchFamily="34" charset="0"/>
                        </a:rPr>
                        <a:t> C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-0.06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D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0.15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-0.01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E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-0.23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0.01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All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-0.06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Enc Time 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103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Dec Time 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テキスト ボックス 6"/>
          <p:cNvSpPr txBox="1"/>
          <p:nvPr/>
        </p:nvSpPr>
        <p:spPr>
          <a:xfrm>
            <a:off x="2587224" y="1814444"/>
            <a:ext cx="47708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BD-rate[%] and BD-PSNR[dB] </a:t>
            </a:r>
            <a:r>
              <a:rPr kumimoji="1" lang="en-US" altLang="ja-JP" sz="2000" dirty="0" err="1" smtClean="0">
                <a:latin typeface="Arial" pitchFamily="34" charset="0"/>
                <a:cs typeface="Arial" pitchFamily="34" charset="0"/>
              </a:rPr>
              <a:t>vs</a:t>
            </a: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2000" dirty="0" err="1" smtClean="0">
                <a:latin typeface="Arial" pitchFamily="34" charset="0"/>
                <a:cs typeface="Arial" pitchFamily="34" charset="0"/>
              </a:rPr>
              <a:t>HM2.0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Experimental results (LD-HE)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/>
        </p:nvGraphicFramePr>
        <p:xfrm>
          <a:off x="1571604" y="2217432"/>
          <a:ext cx="6215106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1702"/>
                <a:gridCol w="2071702"/>
                <a:gridCol w="2071702"/>
              </a:tblGrid>
              <a:tr h="285752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Y</a:t>
                      </a:r>
                      <a:r>
                        <a:rPr kumimoji="1" lang="en-US" altLang="ja-JP" baseline="0" dirty="0" smtClean="0">
                          <a:latin typeface="Arial" pitchFamily="34" charset="0"/>
                          <a:cs typeface="Arial" pitchFamily="34" charset="0"/>
                        </a:rPr>
                        <a:t> BD-rate[%]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BD-PSNR[dB]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B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-0.24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</a:t>
                      </a:r>
                      <a:r>
                        <a:rPr kumimoji="1" lang="en-US" altLang="ja-JP" baseline="0" dirty="0" smtClean="0">
                          <a:latin typeface="Arial" pitchFamily="34" charset="0"/>
                          <a:cs typeface="Arial" pitchFamily="34" charset="0"/>
                        </a:rPr>
                        <a:t> C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-0.08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D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0.08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E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-0.08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All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-0.09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Enc Time 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102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Dec Time 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2587224" y="1814444"/>
            <a:ext cx="47708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BD-rate[%] and BD-PSNR[dB] </a:t>
            </a:r>
            <a:r>
              <a:rPr kumimoji="1" lang="en-US" altLang="ja-JP" sz="2000" dirty="0" err="1" smtClean="0">
                <a:latin typeface="Arial" pitchFamily="34" charset="0"/>
                <a:cs typeface="Arial" pitchFamily="34" charset="0"/>
              </a:rPr>
              <a:t>vs</a:t>
            </a: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2000" dirty="0" err="1" smtClean="0">
                <a:latin typeface="Arial" pitchFamily="34" charset="0"/>
                <a:cs typeface="Arial" pitchFamily="34" charset="0"/>
              </a:rPr>
              <a:t>HM2.0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Experimental results (RA-LC)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/>
        </p:nvGraphicFramePr>
        <p:xfrm>
          <a:off x="1571604" y="2217432"/>
          <a:ext cx="6215106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1702"/>
                <a:gridCol w="2071702"/>
                <a:gridCol w="2071702"/>
              </a:tblGrid>
              <a:tr h="285752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Y</a:t>
                      </a:r>
                      <a:r>
                        <a:rPr kumimoji="1" lang="en-US" altLang="ja-JP" baseline="0" dirty="0" smtClean="0">
                          <a:latin typeface="Arial" pitchFamily="34" charset="0"/>
                          <a:cs typeface="Arial" pitchFamily="34" charset="0"/>
                        </a:rPr>
                        <a:t> BD-rate[%]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BD-PSNR[dB]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A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0.09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</a:t>
                      </a:r>
                      <a:r>
                        <a:rPr kumimoji="1" lang="en-US" altLang="ja-JP" baseline="0" dirty="0" smtClean="0">
                          <a:latin typeface="Arial" pitchFamily="34" charset="0"/>
                          <a:cs typeface="Arial" pitchFamily="34" charset="0"/>
                        </a:rPr>
                        <a:t> B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-0.02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C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0.01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D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0.10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All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0.04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Enc Time 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101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Dec Time 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2587224" y="1814444"/>
            <a:ext cx="47708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BD-rate[%] and BD-PSNR[dB] </a:t>
            </a:r>
            <a:r>
              <a:rPr kumimoji="1" lang="en-US" altLang="ja-JP" sz="2000" dirty="0" err="1" smtClean="0">
                <a:latin typeface="Arial" pitchFamily="34" charset="0"/>
                <a:cs typeface="Arial" pitchFamily="34" charset="0"/>
              </a:rPr>
              <a:t>vs</a:t>
            </a: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2000" dirty="0" err="1" smtClean="0">
                <a:latin typeface="Arial" pitchFamily="34" charset="0"/>
                <a:cs typeface="Arial" pitchFamily="34" charset="0"/>
              </a:rPr>
              <a:t>HM2.0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Experimental results (RA-HE)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/>
        </p:nvGraphicFramePr>
        <p:xfrm>
          <a:off x="1571604" y="2217432"/>
          <a:ext cx="6215106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1702"/>
                <a:gridCol w="2071702"/>
                <a:gridCol w="2071702"/>
              </a:tblGrid>
              <a:tr h="285752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Y</a:t>
                      </a:r>
                      <a:r>
                        <a:rPr kumimoji="1" lang="en-US" altLang="ja-JP" baseline="0" dirty="0" smtClean="0">
                          <a:latin typeface="Arial" pitchFamily="34" charset="0"/>
                          <a:cs typeface="Arial" pitchFamily="34" charset="0"/>
                        </a:rPr>
                        <a:t> BD-rate[%]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BD-PSNR[dB]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A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0.06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</a:t>
                      </a:r>
                      <a:r>
                        <a:rPr kumimoji="1" lang="en-US" altLang="ja-JP" baseline="0" dirty="0" smtClean="0">
                          <a:latin typeface="Arial" pitchFamily="34" charset="0"/>
                          <a:cs typeface="Arial" pitchFamily="34" charset="0"/>
                        </a:rPr>
                        <a:t> B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0.04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C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0.10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Class D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0.44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-0.02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All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0.15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-0.01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Enc Time 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99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 pitchFamily="34" charset="0"/>
                          <a:cs typeface="Arial" pitchFamily="34" charset="0"/>
                        </a:rPr>
                        <a:t>Dec Time [%]</a:t>
                      </a:r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2587224" y="1814444"/>
            <a:ext cx="47708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BD-rate[%] and BD-PSNR[dB] </a:t>
            </a:r>
            <a:r>
              <a:rPr kumimoji="1" lang="en-US" altLang="ja-JP" sz="2000" dirty="0" err="1" smtClean="0">
                <a:latin typeface="Arial" pitchFamily="34" charset="0"/>
                <a:cs typeface="Arial" pitchFamily="34" charset="0"/>
              </a:rPr>
              <a:t>vs</a:t>
            </a: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2000" dirty="0" err="1" smtClean="0">
                <a:latin typeface="Arial" pitchFamily="34" charset="0"/>
                <a:cs typeface="Arial" pitchFamily="34" charset="0"/>
              </a:rPr>
              <a:t>HM2.0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Summary</a:t>
            </a:r>
          </a:p>
          <a:p>
            <a:pPr lvl="1"/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Report coding performance of SIF (</a:t>
            </a:r>
            <a:r>
              <a:rPr kumimoji="1" lang="en-US" altLang="ja-JP" sz="2000" dirty="0" err="1" smtClean="0">
                <a:latin typeface="Arial" pitchFamily="34" charset="0"/>
                <a:cs typeface="Arial" pitchFamily="34" charset="0"/>
              </a:rPr>
              <a:t>JCTVC-D285</a:t>
            </a: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/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-0.06% and -0.09% BD-rate improvement for LD/LC and LD/HE</a:t>
            </a:r>
          </a:p>
          <a:p>
            <a:pPr lvl="1"/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0.04% and 0.15% BD-rate degradation for RA/LC and RA/HE</a:t>
            </a:r>
          </a:p>
          <a:p>
            <a:pPr lvl="1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Degrade the SIF coding performance due to 6-bit filter coefficient</a:t>
            </a:r>
          </a:p>
          <a:p>
            <a:pPr lvl="2"/>
            <a:r>
              <a:rPr lang="en-US" altLang="ja-JP" sz="1800" dirty="0" err="1" smtClean="0">
                <a:latin typeface="Arial" pitchFamily="34" charset="0"/>
                <a:cs typeface="Arial" pitchFamily="34" charset="0"/>
              </a:rPr>
              <a:t>JCTVC-D285</a:t>
            </a:r>
            <a:r>
              <a:rPr lang="en-US" altLang="ja-JP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1800" dirty="0" smtClean="0">
                <a:latin typeface="Arial" pitchFamily="34" charset="0"/>
                <a:cs typeface="Arial" pitchFamily="34" charset="0"/>
              </a:rPr>
              <a:t>reported -0.4% BD-rate improvement for LD/LC</a:t>
            </a:r>
          </a:p>
          <a:p>
            <a:pPr lvl="1"/>
            <a:endParaRPr lang="en-US" altLang="ja-JP" sz="2000" dirty="0" smtClean="0">
              <a:latin typeface="Arial" pitchFamily="34" charset="0"/>
              <a:cs typeface="Arial" pitchFamily="34" charset="0"/>
            </a:endParaRPr>
          </a:p>
          <a:p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Conclusion</a:t>
            </a:r>
          </a:p>
          <a:p>
            <a:pPr lvl="1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Have potential of providing additional performance for other coding tools while maintaining encoding time</a:t>
            </a:r>
          </a:p>
          <a:p>
            <a:pPr lvl="1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Further discussed in interpolation filter CE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Conclusion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ビジネス">
  <a:themeElements>
    <a:clrScheme name="ビジネス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ビジネス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ビジネス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1564</TotalTime>
  <Words>529</Words>
  <Application>Microsoft Office PowerPoint</Application>
  <PresentationFormat>画面に合わせる (4:3)</PresentationFormat>
  <Paragraphs>134</Paragraphs>
  <Slides>8</Slides>
  <Notes>8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ビジネス</vt:lpstr>
      <vt:lpstr>CE3:Switching Interpolation Filter (SIF) scheme</vt:lpstr>
      <vt:lpstr>Summary</vt:lpstr>
      <vt:lpstr>Switching Interpolation Filter(SIF)</vt:lpstr>
      <vt:lpstr>Experimental results (LD-LC)</vt:lpstr>
      <vt:lpstr>Experimental results (LD-HE)</vt:lpstr>
      <vt:lpstr>Experimental results (RA-LC)</vt:lpstr>
      <vt:lpstr>Experimental results (RA-HE)</vt:lpstr>
      <vt:lpstr>Conclusion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Yoshino</dc:creator>
  <cp:lastModifiedBy>Yoshino</cp:lastModifiedBy>
  <cp:revision>38</cp:revision>
  <dcterms:created xsi:type="dcterms:W3CDTF">2011-01-14T13:03:12Z</dcterms:created>
  <dcterms:modified xsi:type="dcterms:W3CDTF">2011-03-17T07:57:47Z</dcterms:modified>
</cp:coreProperties>
</file>