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545" r:id="rId2"/>
    <p:sldId id="849" r:id="rId3"/>
    <p:sldId id="1138" r:id="rId4"/>
    <p:sldId id="1139" r:id="rId5"/>
    <p:sldId id="1141" r:id="rId6"/>
    <p:sldId id="1267" r:id="rId7"/>
    <p:sldId id="1143" r:id="rId8"/>
    <p:sldId id="1315" r:id="rId9"/>
    <p:sldId id="1316" r:id="rId10"/>
    <p:sldId id="1317" r:id="rId11"/>
    <p:sldId id="1318" r:id="rId12"/>
    <p:sldId id="1268" r:id="rId13"/>
    <p:sldId id="1308" r:id="rId14"/>
    <p:sldId id="1269" r:id="rId15"/>
    <p:sldId id="1270" r:id="rId16"/>
    <p:sldId id="1309" r:id="rId17"/>
    <p:sldId id="1310" r:id="rId18"/>
    <p:sldId id="1313" r:id="rId19"/>
    <p:sldId id="1312" r:id="rId20"/>
    <p:sldId id="1314" r:id="rId21"/>
    <p:sldId id="1275" r:id="rId22"/>
    <p:sldId id="1276" r:id="rId23"/>
    <p:sldId id="1277" r:id="rId24"/>
    <p:sldId id="1273" r:id="rId25"/>
    <p:sldId id="1136" r:id="rId26"/>
    <p:sldId id="1094" r:id="rId27"/>
  </p:sldIdLst>
  <p:sldSz cx="9144000" cy="6858000" type="screen4x3"/>
  <p:notesSz cx="7099300" cy="10234613"/>
  <p:defaultTextStyle>
    <a:defPPr>
      <a:defRPr lang="zh-TW"/>
    </a:defPPr>
    <a:lvl1pPr algn="l" rtl="0" fontAlgn="base">
      <a:spcBef>
        <a:spcPct val="0"/>
      </a:spcBef>
      <a:spcAft>
        <a:spcPct val="0"/>
      </a:spcAft>
      <a:defRPr kumimoji="1"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pitchFamily="34" charset="0"/>
        <a:ea typeface="新細明體" pitchFamily="18" charset="-120"/>
        <a:cs typeface="+mn-cs"/>
      </a:defRPr>
    </a:lvl5pPr>
    <a:lvl6pPr marL="2286000" algn="l" defTabSz="914400" rtl="0" eaLnBrk="1" latinLnBrk="0" hangingPunct="1">
      <a:defRPr kumimoji="1" kern="1200">
        <a:solidFill>
          <a:schemeClr val="tx1"/>
        </a:solidFill>
        <a:latin typeface="Arial" pitchFamily="34" charset="0"/>
        <a:ea typeface="新細明體" pitchFamily="18" charset="-120"/>
        <a:cs typeface="+mn-cs"/>
      </a:defRPr>
    </a:lvl6pPr>
    <a:lvl7pPr marL="2743200" algn="l" defTabSz="914400" rtl="0" eaLnBrk="1" latinLnBrk="0" hangingPunct="1">
      <a:defRPr kumimoji="1" kern="1200">
        <a:solidFill>
          <a:schemeClr val="tx1"/>
        </a:solidFill>
        <a:latin typeface="Arial" pitchFamily="34" charset="0"/>
        <a:ea typeface="新細明體" pitchFamily="18" charset="-120"/>
        <a:cs typeface="+mn-cs"/>
      </a:defRPr>
    </a:lvl7pPr>
    <a:lvl8pPr marL="3200400" algn="l" defTabSz="914400" rtl="0" eaLnBrk="1" latinLnBrk="0" hangingPunct="1">
      <a:defRPr kumimoji="1" kern="1200">
        <a:solidFill>
          <a:schemeClr val="tx1"/>
        </a:solidFill>
        <a:latin typeface="Arial" pitchFamily="34" charset="0"/>
        <a:ea typeface="新細明體" pitchFamily="18" charset="-120"/>
        <a:cs typeface="+mn-cs"/>
      </a:defRPr>
    </a:lvl8pPr>
    <a:lvl9pPr marL="3657600" algn="l" defTabSz="914400" rtl="0" eaLnBrk="1" latinLnBrk="0" hangingPunct="1">
      <a:defRPr kumimoji="1" kern="1200">
        <a:solidFill>
          <a:schemeClr val="tx1"/>
        </a:solidFill>
        <a:latin typeface="Arial"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00FF"/>
    <a:srgbClr val="FFFF66"/>
    <a:srgbClr val="FF9999"/>
    <a:srgbClr val="FFFFFF"/>
    <a:srgbClr val="FFFF99"/>
    <a:srgbClr val="D6FA20"/>
    <a:srgbClr val="FFFFCC"/>
    <a:srgbClr val="C0C0C0"/>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等深淺樣式 2 - 輔色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8" autoAdjust="0"/>
    <p:restoredTop sz="93419" autoAdjust="0"/>
  </p:normalViewPr>
  <p:slideViewPr>
    <p:cSldViewPr>
      <p:cViewPr>
        <p:scale>
          <a:sx n="82" d="100"/>
          <a:sy n="82" d="100"/>
        </p:scale>
        <p:origin x="-1032" y="462"/>
      </p:cViewPr>
      <p:guideLst>
        <p:guide orient="horz" pos="4020"/>
        <p:guide pos="292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3076575" cy="511175"/>
          </a:xfrm>
          <a:prstGeom prst="rect">
            <a:avLst/>
          </a:prstGeom>
        </p:spPr>
        <p:txBody>
          <a:bodyPr vert="horz" lIns="99044" tIns="49522" rIns="99044" bIns="49522" rtlCol="0"/>
          <a:lstStyle>
            <a:lvl1pPr algn="l" fontAlgn="auto">
              <a:spcBef>
                <a:spcPts val="0"/>
              </a:spcBef>
              <a:spcAft>
                <a:spcPts val="0"/>
              </a:spcAft>
              <a:defRPr kumimoji="0" sz="1400">
                <a:latin typeface="+mn-lt"/>
                <a:ea typeface="+mn-ea"/>
              </a:defRPr>
            </a:lvl1pPr>
          </a:lstStyle>
          <a:p>
            <a:pPr>
              <a:defRPr/>
            </a:pPr>
            <a:endParaRPr lang="zh-TW" altLang="en-US"/>
          </a:p>
        </p:txBody>
      </p:sp>
      <p:sp>
        <p:nvSpPr>
          <p:cNvPr id="3" name="日期版面配置區 2"/>
          <p:cNvSpPr>
            <a:spLocks noGrp="1"/>
          </p:cNvSpPr>
          <p:nvPr>
            <p:ph type="dt" idx="1"/>
          </p:nvPr>
        </p:nvSpPr>
        <p:spPr>
          <a:xfrm>
            <a:off x="4021138" y="0"/>
            <a:ext cx="3076575" cy="511175"/>
          </a:xfrm>
          <a:prstGeom prst="rect">
            <a:avLst/>
          </a:prstGeom>
        </p:spPr>
        <p:txBody>
          <a:bodyPr vert="horz" lIns="99044" tIns="49522" rIns="99044" bIns="49522" rtlCol="0"/>
          <a:lstStyle>
            <a:lvl1pPr algn="r" fontAlgn="auto">
              <a:spcBef>
                <a:spcPts val="0"/>
              </a:spcBef>
              <a:spcAft>
                <a:spcPts val="0"/>
              </a:spcAft>
              <a:defRPr kumimoji="0" sz="1400">
                <a:latin typeface="+mn-lt"/>
                <a:ea typeface="+mn-ea"/>
              </a:defRPr>
            </a:lvl1pPr>
          </a:lstStyle>
          <a:p>
            <a:pPr>
              <a:defRPr/>
            </a:pPr>
            <a:fld id="{13312CAE-7C0A-4842-8542-944A7FC1FD5E}" type="datetimeFigureOut">
              <a:rPr lang="zh-TW" altLang="en-US"/>
              <a:pPr>
                <a:defRPr/>
              </a:pPr>
              <a:t>2015/10/12</a:t>
            </a:fld>
            <a:endParaRPr lang="zh-TW" altLang="en-US"/>
          </a:p>
        </p:txBody>
      </p:sp>
      <p:sp>
        <p:nvSpPr>
          <p:cNvPr id="4" name="投影片圖像版面配置區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4" tIns="49522" rIns="99044" bIns="49522" rtlCol="0" anchor="ctr"/>
          <a:lstStyle/>
          <a:p>
            <a:pPr lvl="0"/>
            <a:endParaRPr lang="zh-TW" altLang="en-US" noProof="0"/>
          </a:p>
        </p:txBody>
      </p:sp>
      <p:sp>
        <p:nvSpPr>
          <p:cNvPr id="5" name="備忘稿版面配置區 4"/>
          <p:cNvSpPr>
            <a:spLocks noGrp="1"/>
          </p:cNvSpPr>
          <p:nvPr>
            <p:ph type="body" sz="quarter" idx="3"/>
          </p:nvPr>
        </p:nvSpPr>
        <p:spPr>
          <a:xfrm>
            <a:off x="709613" y="4860925"/>
            <a:ext cx="5680075" cy="4605338"/>
          </a:xfrm>
          <a:prstGeom prst="rect">
            <a:avLst/>
          </a:prstGeom>
        </p:spPr>
        <p:txBody>
          <a:bodyPr vert="horz" lIns="99044" tIns="49522" rIns="99044" bIns="49522" rtlCol="0">
            <a:normAutofit/>
          </a:bodyPr>
          <a:lstStyle/>
          <a:p>
            <a:pPr lvl="0"/>
            <a:r>
              <a:rPr lang="zh-TW" altLang="en-US" noProof="0" smtClean="0"/>
              <a:t>按一下以編輯母片文字樣式</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endParaRPr lang="zh-TW" altLang="en-US" noProof="0"/>
          </a:p>
        </p:txBody>
      </p:sp>
      <p:sp>
        <p:nvSpPr>
          <p:cNvPr id="6" name="頁尾版面配置區 5"/>
          <p:cNvSpPr>
            <a:spLocks noGrp="1"/>
          </p:cNvSpPr>
          <p:nvPr>
            <p:ph type="ftr" sz="quarter" idx="4"/>
          </p:nvPr>
        </p:nvSpPr>
        <p:spPr>
          <a:xfrm>
            <a:off x="0" y="9721850"/>
            <a:ext cx="3076575" cy="511175"/>
          </a:xfrm>
          <a:prstGeom prst="rect">
            <a:avLst/>
          </a:prstGeom>
        </p:spPr>
        <p:txBody>
          <a:bodyPr vert="horz" lIns="99044" tIns="49522" rIns="99044" bIns="49522" rtlCol="0" anchor="b"/>
          <a:lstStyle>
            <a:lvl1pPr algn="l" fontAlgn="auto">
              <a:spcBef>
                <a:spcPts val="0"/>
              </a:spcBef>
              <a:spcAft>
                <a:spcPts val="0"/>
              </a:spcAft>
              <a:defRPr kumimoji="0" sz="1400">
                <a:latin typeface="+mn-lt"/>
                <a:ea typeface="+mn-ea"/>
              </a:defRPr>
            </a:lvl1pPr>
          </a:lstStyle>
          <a:p>
            <a:pPr>
              <a:defRPr/>
            </a:pPr>
            <a:endParaRPr lang="zh-TW" altLang="en-US"/>
          </a:p>
        </p:txBody>
      </p:sp>
      <p:sp>
        <p:nvSpPr>
          <p:cNvPr id="7" name="投影片編號版面配置區 6"/>
          <p:cNvSpPr>
            <a:spLocks noGrp="1"/>
          </p:cNvSpPr>
          <p:nvPr>
            <p:ph type="sldNum" sz="quarter" idx="5"/>
          </p:nvPr>
        </p:nvSpPr>
        <p:spPr>
          <a:xfrm>
            <a:off x="4021138" y="9721850"/>
            <a:ext cx="3076575" cy="511175"/>
          </a:xfrm>
          <a:prstGeom prst="rect">
            <a:avLst/>
          </a:prstGeom>
        </p:spPr>
        <p:txBody>
          <a:bodyPr vert="horz" lIns="99044" tIns="49522" rIns="99044" bIns="49522" rtlCol="0" anchor="b"/>
          <a:lstStyle>
            <a:lvl1pPr algn="r" fontAlgn="auto">
              <a:spcBef>
                <a:spcPts val="0"/>
              </a:spcBef>
              <a:spcAft>
                <a:spcPts val="0"/>
              </a:spcAft>
              <a:defRPr kumimoji="0" sz="1400">
                <a:latin typeface="+mn-lt"/>
                <a:ea typeface="+mn-ea"/>
              </a:defRPr>
            </a:lvl1pPr>
          </a:lstStyle>
          <a:p>
            <a:pPr>
              <a:defRPr/>
            </a:pPr>
            <a:fld id="{0A0A4396-DDF0-4B20-9304-7BD00B194074}" type="slidenum">
              <a:rPr lang="zh-TW" altLang="en-US"/>
              <a:pPr>
                <a:defRPr/>
              </a:pPr>
              <a:t>‹#›</a:t>
            </a:fld>
            <a:endParaRPr lang="zh-TW" altLang="en-US"/>
          </a:p>
        </p:txBody>
      </p:sp>
    </p:spTree>
    <p:extLst>
      <p:ext uri="{BB962C8B-B14F-4D97-AF65-F5344CB8AC3E}">
        <p14:creationId xmlns:p14="http://schemas.microsoft.com/office/powerpoint/2010/main" val="38343503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Ref idx="1002">
        <a:schemeClr val="bg2"/>
      </p:bgRef>
    </p:bg>
    <p:spTree>
      <p:nvGrpSpPr>
        <p:cNvPr id="1" name=""/>
        <p:cNvGrpSpPr/>
        <p:nvPr/>
      </p:nvGrpSpPr>
      <p:grpSpPr>
        <a:xfrm>
          <a:off x="0" y="0"/>
          <a:ext cx="0" cy="0"/>
          <a:chOff x="0" y="0"/>
          <a:chExt cx="0" cy="0"/>
        </a:xfrm>
      </p:grpSpPr>
      <p:pic>
        <p:nvPicPr>
          <p:cNvPr id="4" name="Picture 69" descr="Schneefall"/>
          <p:cNvPicPr>
            <a:picLocks noChangeAspect="1" noChangeArrowheads="1" noCrop="1"/>
          </p:cNvPicPr>
          <p:nvPr userDrawn="1"/>
        </p:nvPicPr>
        <p:blipFill>
          <a:blip r:embed="rId3" cstate="screen"/>
          <a:srcRect/>
          <a:stretch>
            <a:fillRect/>
          </a:stretch>
        </p:blipFill>
        <p:spPr bwMode="auto">
          <a:xfrm>
            <a:off x="0" y="549275"/>
            <a:ext cx="1476375" cy="1031875"/>
          </a:xfrm>
          <a:prstGeom prst="rect">
            <a:avLst/>
          </a:prstGeom>
          <a:noFill/>
          <a:ln w="9525">
            <a:noFill/>
            <a:miter lim="800000"/>
            <a:headEnd/>
            <a:tailEnd/>
          </a:ln>
        </p:spPr>
      </p:pic>
      <p:pic>
        <p:nvPicPr>
          <p:cNvPr id="5" name="Picture 68" descr="Schneefall"/>
          <p:cNvPicPr>
            <a:picLocks noChangeAspect="1" noChangeArrowheads="1" noCrop="1"/>
          </p:cNvPicPr>
          <p:nvPr userDrawn="1"/>
        </p:nvPicPr>
        <p:blipFill>
          <a:blip r:embed="rId3" cstate="screen"/>
          <a:srcRect/>
          <a:stretch>
            <a:fillRect/>
          </a:stretch>
        </p:blipFill>
        <p:spPr bwMode="auto">
          <a:xfrm>
            <a:off x="0" y="1700213"/>
            <a:ext cx="1089025" cy="792162"/>
          </a:xfrm>
          <a:prstGeom prst="rect">
            <a:avLst/>
          </a:prstGeom>
          <a:noFill/>
          <a:ln w="9525">
            <a:noFill/>
            <a:miter lim="800000"/>
            <a:headEnd/>
            <a:tailEnd/>
          </a:ln>
        </p:spPr>
      </p:pic>
      <p:pic>
        <p:nvPicPr>
          <p:cNvPr id="6" name="Picture 68" descr="Schneefall"/>
          <p:cNvPicPr>
            <a:picLocks noChangeAspect="1" noChangeArrowheads="1" noCrop="1"/>
          </p:cNvPicPr>
          <p:nvPr userDrawn="1"/>
        </p:nvPicPr>
        <p:blipFill>
          <a:blip r:embed="rId3" cstate="screen"/>
          <a:srcRect/>
          <a:stretch>
            <a:fillRect/>
          </a:stretch>
        </p:blipFill>
        <p:spPr bwMode="auto">
          <a:xfrm>
            <a:off x="0" y="2349500"/>
            <a:ext cx="692150" cy="503238"/>
          </a:xfrm>
          <a:prstGeom prst="rect">
            <a:avLst/>
          </a:prstGeom>
          <a:noFill/>
          <a:ln w="9525">
            <a:noFill/>
            <a:miter lim="800000"/>
            <a:headEnd/>
            <a:tailEnd/>
          </a:ln>
        </p:spPr>
      </p:pic>
      <p:sp>
        <p:nvSpPr>
          <p:cNvPr id="9" name="標題 8"/>
          <p:cNvSpPr>
            <a:spLocks noGrp="1"/>
          </p:cNvSpPr>
          <p:nvPr>
            <p:ph type="ctrTitle"/>
          </p:nvPr>
        </p:nvSpPr>
        <p:spPr>
          <a:xfrm>
            <a:off x="533400" y="1371600"/>
            <a:ext cx="7851648" cy="1121296"/>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4400" b="1">
                <a:ln>
                  <a:noFill/>
                </a:ln>
                <a:solidFill>
                  <a:schemeClr val="tx2"/>
                </a:solidFill>
                <a:effectLst>
                  <a:outerShdw blurRad="38100" dist="25400" dir="5400000" algn="tl" rotWithShape="0">
                    <a:srgbClr val="000000">
                      <a:alpha val="43000"/>
                    </a:srgbClr>
                  </a:outerShdw>
                </a:effectLst>
                <a:latin typeface="+mj-lt"/>
                <a:ea typeface="+mj-ea"/>
                <a:cs typeface="+mj-cs"/>
              </a:defRPr>
            </a:lvl1pPr>
          </a:lstStyle>
          <a:p>
            <a:r>
              <a:rPr lang="zh-TW" altLang="en-US" dirty="0" smtClean="0"/>
              <a:t>按一下以編輯母片標題樣式</a:t>
            </a:r>
            <a:endParaRPr lang="en-US" dirty="0"/>
          </a:p>
        </p:txBody>
      </p:sp>
      <p:sp>
        <p:nvSpPr>
          <p:cNvPr id="17" name="副標題 16"/>
          <p:cNvSpPr>
            <a:spLocks noGrp="1"/>
          </p:cNvSpPr>
          <p:nvPr>
            <p:ph type="subTitle" idx="1"/>
          </p:nvPr>
        </p:nvSpPr>
        <p:spPr>
          <a:xfrm>
            <a:off x="533400" y="3228536"/>
            <a:ext cx="7854696" cy="1752600"/>
          </a:xfrm>
        </p:spPr>
        <p:txBody>
          <a:bodyPr lIns="0" rIns="18288"/>
          <a:lstStyle>
            <a:lvl1pPr marL="0" marR="4572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dirty="0" smtClean="0"/>
              <a:t>按一下以編輯母片副標題樣式</a:t>
            </a:r>
            <a:endParaRPr lang="en-US" dirty="0"/>
          </a:p>
        </p:txBody>
      </p:sp>
      <p:sp>
        <p:nvSpPr>
          <p:cNvPr id="12"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914401"/>
            <a:ext cx="2057400" cy="5211763"/>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457200" y="914401"/>
            <a:ext cx="6019800" cy="52117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269776"/>
            <a:ext cx="8229600" cy="1143000"/>
          </a:xfrm>
        </p:spPr>
        <p:txBody>
          <a:bodyPr anchor="t">
            <a:normAutofit/>
          </a:bodyPr>
          <a:lstStyle>
            <a:lvl1pPr algn="ctr">
              <a:defRPr sz="4000"/>
            </a:lvl1pPr>
          </a:lstStyle>
          <a:p>
            <a:r>
              <a:rPr lang="zh-TW" altLang="en-US" dirty="0" smtClean="0"/>
              <a:t>按一下以編輯母片標題樣式</a:t>
            </a:r>
            <a:endParaRPr lang="en-US" dirty="0"/>
          </a:p>
        </p:txBody>
      </p:sp>
      <p:sp>
        <p:nvSpPr>
          <p:cNvPr id="3" name="內容版面配置區 2"/>
          <p:cNvSpPr>
            <a:spLocks noGrp="1"/>
          </p:cNvSpPr>
          <p:nvPr>
            <p:ph idx="1"/>
          </p:nvPr>
        </p:nvSpPr>
        <p:spPr>
          <a:xfrm>
            <a:off x="457200" y="1484784"/>
            <a:ext cx="8229600" cy="4839816"/>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bg>
      <p:bgRef idx="1002">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6" name="文字方塊 5"/>
          <p:cNvSpPr txBox="1"/>
          <p:nvPr userDrawn="1"/>
        </p:nvSpPr>
        <p:spPr>
          <a:xfrm>
            <a:off x="5580112" y="81497"/>
            <a:ext cx="2158598" cy="307777"/>
          </a:xfrm>
          <a:prstGeom prst="rect">
            <a:avLst/>
          </a:prstGeom>
          <a:noFill/>
        </p:spPr>
        <p:txBody>
          <a:bodyPr wrap="square" rtlCol="0">
            <a:spAutoFit/>
          </a:bodyPr>
          <a:lstStyle/>
          <a:p>
            <a:pPr algn="ctr"/>
            <a:r>
              <a:rPr lang="zh-TW" altLang="en-US" sz="1400" dirty="0" smtClean="0">
                <a:solidFill>
                  <a:schemeClr val="tx2">
                    <a:lumMod val="90000"/>
                  </a:schemeClr>
                </a:solidFill>
                <a:latin typeface="微軟正黑體" pitchFamily="34" charset="-120"/>
                <a:ea typeface="微軟正黑體" pitchFamily="34" charset="-120"/>
              </a:rPr>
              <a:t>雲端媒體服務研發中心</a:t>
            </a:r>
            <a:endParaRPr lang="zh-TW" altLang="en-US" sz="1400"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
        <p:nvSpPr>
          <p:cNvPr id="7"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bldLst>
      <p:bldP spid="6" grpId="0"/>
      <p:bldP spid="6" grpId="1"/>
      <p:bldP spid="6" grpId="2"/>
      <p:bldP spid="6" grpId="3"/>
      <p:bldP spid="6" grpId="4"/>
      <p:bldP spid="6" grpId="5"/>
      <p:bldP spid="6" grpId="6"/>
      <p:bldP spid="6" grpId="7"/>
      <p:bldP spid="6" grpId="8"/>
      <p:bldP spid="6" grpId="9"/>
      <p:bldP spid="6" grpId="10"/>
      <p:bldP spid="6" grpId="11"/>
      <p:bldP spid="6" grpId="12"/>
      <p:bldP spid="6" grpId="13"/>
      <p:bldP spid="6" grpId="14"/>
      <p:bldP spid="6" grpId="15"/>
      <p:bldP spid="6" grpId="16"/>
      <p:bldP spid="6" grpId="17"/>
      <p:bldP spid="6" grpId="18"/>
      <p:bldP spid="6" grpId="19"/>
      <p:bldP spid="6" grpId="20"/>
      <p:bldP spid="6" grpId="21"/>
      <p:bldP spid="6" grpId="22"/>
      <p:bldP spid="6" grpId="23"/>
      <p:bldP spid="6" grpId="24"/>
      <p:bldP spid="6" grpId="25"/>
      <p:bldP spid="6" grpId="26"/>
      <p:bldP spid="6" grpId="27"/>
      <p:bldP spid="6" grpId="28"/>
      <p:bldP spid="6" grpId="29"/>
      <p:bldP spid="6" grpId="30"/>
      <p:bldP spid="6" grpId="31"/>
      <p:bldP spid="6" grpId="32"/>
      <p:bldP spid="6" grpId="33"/>
      <p:bldP spid="6" grpId="34"/>
      <p:bldP spid="6" grpId="35"/>
      <p:bldP spid="6" grpId="36"/>
      <p:bldP spid="6" grpId="37"/>
      <p:bldP spid="6" grpId="38"/>
      <p:bldP spid="6" grpId="39"/>
      <p:bldP spid="6" grpId="40"/>
      <p:bldP spid="6" grpId="41"/>
      <p:bldP spid="6" grpId="42"/>
      <p:bldP spid="6" grpId="43"/>
      <p:bldP spid="6" grpId="44"/>
      <p:bldP spid="6" grpId="45"/>
      <p:bldP spid="6" grpId="46"/>
      <p:bldP spid="6" grpId="47"/>
      <p:bldP spid="6" grpId="48"/>
      <p:bldP spid="6" grpId="49"/>
      <p:bldP spid="6" grpId="50"/>
      <p:bldP spid="6" grpId="51"/>
      <p:bldP spid="6" grpId="52"/>
      <p:bldP spid="6" grpId="53"/>
      <p:bldP spid="6" grpId="54"/>
      <p:bldP spid="6" grpId="55"/>
      <p:bldP spid="6" grpId="56"/>
      <p:bldP spid="6" grpId="57"/>
      <p:bldP spid="6" grpId="58"/>
      <p:bldP spid="6" grpId="59"/>
      <p:bldP spid="6" grpId="60"/>
      <p:bldP spid="6" grpId="61"/>
      <p:bldP spid="6" grpId="62"/>
      <p:bldP spid="6" grpId="63"/>
      <p:bldP spid="6" grpId="64"/>
      <p:bldP spid="6" grpId="65"/>
      <p:bldP spid="6" grpId="66"/>
      <p:bldP spid="6" grpId="67"/>
      <p:bldP spid="6" grpId="68"/>
      <p:bldP spid="6" grpId="69"/>
      <p:bldP spid="6" grpId="70"/>
      <p:bldP spid="6" grpId="71"/>
      <p:bldP spid="6" grpId="72"/>
      <p:bldP spid="6" grpId="73"/>
      <p:bldP spid="6" grpId="74"/>
      <p:bldP spid="6" grpId="75"/>
      <p:bldP spid="6" grpId="76"/>
      <p:bldP spid="6" grpId="77"/>
      <p:bldP spid="6" grpId="78"/>
      <p:bldP spid="6" grpId="79"/>
      <p:bldP spid="6" grpId="80"/>
      <p:bldP spid="6" grpId="81"/>
      <p:bldP spid="6" grpId="82"/>
      <p:bldP spid="6" grpId="83"/>
      <p:bldP spid="6" grpId="84"/>
      <p:bldP spid="6" grpId="85"/>
      <p:bldP spid="6" grpId="86"/>
      <p:bldP spid="6" grpId="87"/>
      <p:bldP spid="6" grpId="88"/>
      <p:bldP spid="6" grpId="89"/>
      <p:bldP spid="6" grpId="90"/>
      <p:bldP spid="6" grpId="91"/>
      <p:bldP spid="6" grpId="92"/>
      <p:bldP spid="6" grpId="93"/>
      <p:bldP spid="6" grpId="94"/>
      <p:bldP spid="6" grpId="95"/>
      <p:bldP spid="6" grpId="96"/>
      <p:bldP spid="6" grpId="97"/>
      <p:bldP spid="6" grpId="98"/>
      <p:bldP spid="6" grpId="99"/>
      <p:bldP spid="6" grpId="100"/>
      <p:bldP spid="6" grpId="101"/>
      <p:bldP spid="6" grpId="102"/>
      <p:bldP spid="6" grpId="103"/>
      <p:bldP spid="6" grpId="104"/>
      <p:bldP spid="6" grpId="105"/>
      <p:bldP spid="6" grpId="106"/>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8"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4" name="文字版面配置區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5" name="內容版面配置區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內容版面配置區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0"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6"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日期版面配置區 9"/>
          <p:cNvSpPr>
            <a:spLocks noGrp="1"/>
          </p:cNvSpPr>
          <p:nvPr>
            <p:ph type="dt" sz="half" idx="2"/>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TW" altLang="en-US" smtClean="0"/>
              <a:t>按一下以編輯母片文字樣式</a:t>
            </a:r>
          </a:p>
        </p:txBody>
      </p:sp>
      <p:sp>
        <p:nvSpPr>
          <p:cNvPr id="4" name="內容版面配置區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3" name="日期版面配置區 9"/>
          <p:cNvSpPr>
            <a:spLocks noGrp="1"/>
          </p:cNvSpPr>
          <p:nvPr>
            <p:ph type="dt" sz="half" idx="13"/>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5" name="剪去並圓角化單一角落矩形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6" name="直角三角形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en-US"/>
          </a:p>
        </p:txBody>
      </p:sp>
      <p:sp>
        <p:nvSpPr>
          <p:cNvPr id="7" name="手繪多邊形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8" name="手繪多邊形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2" name="標題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TW" altLang="en-US" smtClean="0"/>
              <a:t>按一下以編輯母片標題樣式</a:t>
            </a:r>
            <a:endParaRPr lang="en-US"/>
          </a:p>
        </p:txBody>
      </p:sp>
      <p:sp>
        <p:nvSpPr>
          <p:cNvPr id="4" name="文字版面配置區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TW" altLang="en-US" smtClean="0"/>
              <a:t>按一下以編輯母片文字樣式</a:t>
            </a:r>
          </a:p>
        </p:txBody>
      </p:sp>
      <p:sp>
        <p:nvSpPr>
          <p:cNvPr id="3" name="圖片版面配置區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TW" altLang="en-US" noProof="0" smtClean="0"/>
              <a:t>按一下圖示以新增圖片</a:t>
            </a:r>
            <a:endParaRPr lang="en-US" noProof="0" dirty="0"/>
          </a:p>
        </p:txBody>
      </p:sp>
      <p:sp>
        <p:nvSpPr>
          <p:cNvPr id="12" name="日期版面配置區 9"/>
          <p:cNvSpPr>
            <a:spLocks noGrp="1"/>
          </p:cNvSpPr>
          <p:nvPr>
            <p:ph type="dt" sz="half" idx="10"/>
          </p:nvPr>
        </p:nvSpPr>
        <p:spPr>
          <a:xfrm>
            <a:off x="61913" y="6453188"/>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000" dirty="0" smtClean="0">
                <a:solidFill>
                  <a:schemeClr val="tx2">
                    <a:shade val="90000"/>
                  </a:schemeClr>
                </a:solidFill>
                <a:latin typeface="Calibri" pitchFamily="34" charset="0"/>
                <a:ea typeface="Arial Unicode MS" pitchFamily="34" charset="-120"/>
                <a:cs typeface="Arial Unicode MS" pitchFamily="34" charset="-120"/>
              </a:defRPr>
            </a:lvl1pPr>
          </a:lstStyle>
          <a:p>
            <a:pPr>
              <a:defRPr/>
            </a:pPr>
            <a:r>
              <a:rPr lang="en-US" altLang="zh-TW" dirty="0" smtClean="0"/>
              <a:t>2012/10/17</a:t>
            </a:r>
            <a:endParaRPr lang="zh-TW" alt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0" name="Rectangle 19"/>
          <p:cNvSpPr>
            <a:spLocks noChangeArrowheads="1"/>
          </p:cNvSpPr>
          <p:nvPr/>
        </p:nvSpPr>
        <p:spPr bwMode="auto">
          <a:xfrm>
            <a:off x="29971" y="6629369"/>
            <a:ext cx="2133600" cy="188912"/>
          </a:xfrm>
          <a:prstGeom prst="rect">
            <a:avLst/>
          </a:prstGeom>
          <a:noFill/>
          <a:ln w="9525">
            <a:noFill/>
            <a:miter lim="800000"/>
            <a:headEnd/>
            <a:tailEnd/>
          </a:ln>
        </p:spPr>
        <p:txBody>
          <a:bodyPr/>
          <a:lstStyle/>
          <a:p>
            <a:pPr algn="l">
              <a:lnSpc>
                <a:spcPct val="80000"/>
              </a:lnSpc>
              <a:defRPr/>
            </a:pPr>
            <a:fld id="{E5CCA6AD-8264-4C48-A104-77B4355DE4B2}" type="slidenum">
              <a:rPr lang="en-US" altLang="zh-TW" sz="1000">
                <a:latin typeface="Arial" charset="0"/>
              </a:rPr>
              <a:pPr algn="l">
                <a:lnSpc>
                  <a:spcPct val="80000"/>
                </a:lnSpc>
                <a:defRPr/>
              </a:pPr>
              <a:t>‹#›</a:t>
            </a:fld>
            <a:endParaRPr lang="en-US" altLang="zh-TW" sz="1000" dirty="0">
              <a:latin typeface="Arial" charset="0"/>
            </a:endParaRPr>
          </a:p>
        </p:txBody>
      </p:sp>
      <p:sp>
        <p:nvSpPr>
          <p:cNvPr id="7" name="手繪多邊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kumimoji="0" lang="en-US" dirty="0">
              <a:latin typeface="+mn-lt"/>
              <a:ea typeface="+mn-ea"/>
            </a:endParaRPr>
          </a:p>
        </p:txBody>
      </p:sp>
      <p:sp>
        <p:nvSpPr>
          <p:cNvPr id="6148" name="標題版面配置區 8"/>
          <p:cNvSpPr>
            <a:spLocks noGrp="1"/>
          </p:cNvSpPr>
          <p:nvPr>
            <p:ph type="title"/>
          </p:nvPr>
        </p:nvSpPr>
        <p:spPr bwMode="auto">
          <a:xfrm>
            <a:off x="457200" y="704850"/>
            <a:ext cx="8229600" cy="779463"/>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TW" altLang="en-US" smtClean="0"/>
              <a:t>按一下以編輯母片標題樣式</a:t>
            </a:r>
            <a:endParaRPr lang="en-US" smtClean="0"/>
          </a:p>
        </p:txBody>
      </p:sp>
      <p:sp>
        <p:nvSpPr>
          <p:cNvPr id="6149" name="文字版面配置區 29"/>
          <p:cNvSpPr>
            <a:spLocks noGrp="1"/>
          </p:cNvSpPr>
          <p:nvPr>
            <p:ph type="body" idx="1"/>
          </p:nvPr>
        </p:nvSpPr>
        <p:spPr bwMode="auto">
          <a:xfrm>
            <a:off x="395288" y="1628775"/>
            <a:ext cx="8229600" cy="4749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smtClean="0"/>
          </a:p>
        </p:txBody>
      </p:sp>
      <p:grpSp>
        <p:nvGrpSpPr>
          <p:cNvPr id="6151" name="群組 1"/>
          <p:cNvGrpSpPr>
            <a:grpSpLocks/>
          </p:cNvGrpSpPr>
          <p:nvPr/>
        </p:nvGrpSpPr>
        <p:grpSpPr bwMode="auto">
          <a:xfrm>
            <a:off x="-19050" y="203200"/>
            <a:ext cx="9180513" cy="647700"/>
            <a:chOff x="-19045" y="216550"/>
            <a:chExt cx="9180548" cy="649224"/>
          </a:xfrm>
        </p:grpSpPr>
        <p:sp>
          <p:nvSpPr>
            <p:cNvPr id="12" name="手繪多邊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sp>
          <p:nvSpPr>
            <p:cNvPr id="13" name="手繪多邊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kumimoji="0" lang="en-US">
                <a:latin typeface="+mn-lt"/>
                <a:ea typeface="+mn-ea"/>
              </a:endParaRPr>
            </a:p>
          </p:txBody>
        </p:sp>
      </p:grpSp>
      <p:pic>
        <p:nvPicPr>
          <p:cNvPr id="15" name="圖片 14" descr="TOUCH去背_2.png"/>
          <p:cNvPicPr>
            <a:picLocks noChangeAspect="1"/>
          </p:cNvPicPr>
          <p:nvPr/>
        </p:nvPicPr>
        <p:blipFill>
          <a:blip r:embed="rId13" cstate="screen"/>
          <a:stretch>
            <a:fillRect/>
          </a:stretch>
        </p:blipFill>
        <p:spPr>
          <a:xfrm>
            <a:off x="35496" y="0"/>
            <a:ext cx="1187624" cy="439861"/>
          </a:xfrm>
          <a:prstGeom prst="rect">
            <a:avLst/>
          </a:prstGeom>
        </p:spPr>
      </p:pic>
      <p:sp>
        <p:nvSpPr>
          <p:cNvPr id="16" name="文字方塊 15"/>
          <p:cNvSpPr txBox="1"/>
          <p:nvPr/>
        </p:nvSpPr>
        <p:spPr>
          <a:xfrm>
            <a:off x="1115616" y="66110"/>
            <a:ext cx="936475" cy="338554"/>
          </a:xfrm>
          <a:prstGeom prst="rect">
            <a:avLst/>
          </a:prstGeom>
          <a:noFill/>
        </p:spPr>
        <p:txBody>
          <a:bodyPr wrap="none" rtlCol="0">
            <a:spAutoFit/>
          </a:bodyPr>
          <a:lstStyle/>
          <a:p>
            <a:r>
              <a:rPr lang="en-US" altLang="zh-TW" sz="1600" dirty="0" smtClean="0">
                <a:solidFill>
                  <a:schemeClr val="accent6">
                    <a:lumMod val="20000"/>
                    <a:lumOff val="80000"/>
                  </a:schemeClr>
                </a:solidFill>
                <a:effectLst>
                  <a:outerShdw blurRad="38100" dist="38100" dir="2700000" algn="tl">
                    <a:srgbClr val="000000">
                      <a:alpha val="43137"/>
                    </a:srgbClr>
                  </a:outerShdw>
                </a:effectLst>
                <a:latin typeface="Arial Black" pitchFamily="34" charset="0"/>
              </a:rPr>
              <a:t>Center</a:t>
            </a:r>
            <a:endParaRPr lang="zh-TW" altLang="en-US" sz="1600" dirty="0">
              <a:solidFill>
                <a:schemeClr val="accent6">
                  <a:lumMod val="20000"/>
                  <a:lumOff val="80000"/>
                </a:schemeClr>
              </a:solidFill>
              <a:effectLst>
                <a:outerShdw blurRad="38100" dist="38100" dir="2700000" algn="tl">
                  <a:srgbClr val="000000">
                    <a:alpha val="43137"/>
                  </a:srgbClr>
                </a:outerShdw>
              </a:effectLst>
              <a:latin typeface="Arial Black" pitchFamily="34" charset="0"/>
            </a:endParaRPr>
          </a:p>
        </p:txBody>
      </p:sp>
      <p:pic>
        <p:nvPicPr>
          <p:cNvPr id="17" name="Picture 8" descr="ncku-title"/>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422104" y="6623447"/>
            <a:ext cx="720725" cy="261937"/>
          </a:xfrm>
          <a:prstGeom prst="rect">
            <a:avLst/>
          </a:prstGeom>
          <a:noFill/>
          <a:extLst>
            <a:ext uri="{909E8E84-426E-40DD-AFC4-6F175D3DCCD1}">
              <a14:hiddenFill xmlns:a14="http://schemas.microsoft.com/office/drawing/2010/main">
                <a:solidFill>
                  <a:srgbClr val="FFFFFF"/>
                </a:solidFill>
              </a14:hiddenFill>
            </a:ext>
          </a:extLst>
        </p:spPr>
      </p:pic>
      <p:sp>
        <p:nvSpPr>
          <p:cNvPr id="19" name="文字方塊 18"/>
          <p:cNvSpPr txBox="1"/>
          <p:nvPr userDrawn="1"/>
        </p:nvSpPr>
        <p:spPr>
          <a:xfrm>
            <a:off x="3408935" y="6623774"/>
            <a:ext cx="2307042" cy="261610"/>
          </a:xfrm>
          <a:prstGeom prst="rect">
            <a:avLst/>
          </a:prstGeom>
          <a:noFill/>
          <a:effectLst>
            <a:outerShdw blurRad="50800" dist="38100" dir="1800000" sx="88000" sy="88000" algn="tl" rotWithShape="0">
              <a:prstClr val="black">
                <a:alpha val="64000"/>
              </a:prstClr>
            </a:outerShdw>
          </a:effectLst>
        </p:spPr>
        <p:txBody>
          <a:bodyPr wrap="none">
            <a:spAutoFit/>
          </a:bodyPr>
          <a:lstStyle/>
          <a:p>
            <a:pPr algn="ctr">
              <a:defRPr/>
            </a:pPr>
            <a:r>
              <a:rPr lang="en-US" altLang="zh-TW" sz="1100" b="0" dirty="0" smtClean="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rPr>
              <a:t>National Cheng Kung University</a:t>
            </a:r>
            <a:endParaRPr lang="zh-TW" altLang="en-US" sz="1100" b="0" dirty="0">
              <a:ln>
                <a:noFill/>
              </a:ln>
              <a:solidFill>
                <a:schemeClr val="tx2"/>
              </a:solidFill>
              <a:effectLst>
                <a:outerShdw blurRad="38100" dist="38100" dir="2700000" algn="tl">
                  <a:srgbClr val="000000">
                    <a:alpha val="43137"/>
                  </a:srgbClr>
                </a:outerShdw>
              </a:effectLst>
              <a:latin typeface="微軟正黑體" pitchFamily="34" charset="-120"/>
              <a:ea typeface="微軟正黑體" pitchFamily="34" charset="-120"/>
            </a:endParaRPr>
          </a:p>
        </p:txBody>
      </p:sp>
      <p:sp>
        <p:nvSpPr>
          <p:cNvPr id="21" name="文字方塊 20"/>
          <p:cNvSpPr txBox="1"/>
          <p:nvPr userDrawn="1"/>
        </p:nvSpPr>
        <p:spPr>
          <a:xfrm>
            <a:off x="5436096" y="76562"/>
            <a:ext cx="2808312" cy="400110"/>
          </a:xfrm>
          <a:prstGeom prst="rect">
            <a:avLst/>
          </a:prstGeom>
          <a:noFill/>
        </p:spPr>
        <p:txBody>
          <a:bodyPr wrap="square" rtlCol="0">
            <a:spAutoFit/>
          </a:bodyPr>
          <a:lstStyle/>
          <a:p>
            <a:pPr algn="ctr"/>
            <a:r>
              <a:rPr lang="en-US" altLang="zh-TW" sz="1000" b="1" dirty="0" smtClean="0">
                <a:solidFill>
                  <a:schemeClr val="tx2">
                    <a:lumMod val="90000"/>
                  </a:schemeClr>
                </a:solidFill>
                <a:latin typeface="微軟正黑體" pitchFamily="34" charset="-120"/>
                <a:ea typeface="微軟正黑體" pitchFamily="34" charset="-120"/>
              </a:rPr>
              <a:t>Center for</a:t>
            </a:r>
            <a:r>
              <a:rPr lang="en-US" altLang="zh-TW" sz="1000" b="1" baseline="0" dirty="0" smtClean="0">
                <a:solidFill>
                  <a:schemeClr val="tx2">
                    <a:lumMod val="90000"/>
                  </a:schemeClr>
                </a:solidFill>
                <a:latin typeface="微軟正黑體" pitchFamily="34" charset="-120"/>
                <a:ea typeface="微軟正黑體" pitchFamily="34" charset="-120"/>
              </a:rPr>
              <a:t> Tomorrow Ubiquitous Cloud and Hypermedia Services</a:t>
            </a:r>
            <a:endParaRPr lang="zh-TW" altLang="en-US" sz="1000" b="1" dirty="0">
              <a:solidFill>
                <a:schemeClr val="tx2">
                  <a:lumMod val="75000"/>
                </a:schemeClr>
              </a:solidFill>
              <a:effectLst>
                <a:outerShdw blurRad="38100" dist="38100" dir="2700000" algn="tl">
                  <a:srgbClr val="000000">
                    <a:alpha val="43137"/>
                  </a:srgbClr>
                </a:outerShdw>
              </a:effectLst>
              <a:latin typeface="Arial Black" pitchFamily="34" charset="0"/>
            </a:endParaRPr>
          </a:p>
        </p:txBody>
      </p:sp>
    </p:spTree>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Lst>
  <p:timing>
    <p:tnLst>
      <p:par>
        <p:cTn id="1" dur="indefinite" restart="never" nodeType="tmRoot"/>
      </p:par>
    </p:tnLst>
    <p:bldLst>
      <p:bldP spid="16" grpId="2"/>
      <p:bldP spid="16" grpId="3"/>
      <p:bldP spid="16" grpId="4"/>
      <p:bldP spid="16" grpId="5"/>
      <p:bldP spid="16" grpId="6"/>
      <p:bldP spid="16" grpId="7"/>
      <p:bldP spid="16" grpId="8"/>
      <p:bldP spid="16" grpId="9"/>
      <p:bldP spid="16" grpId="10"/>
      <p:bldP spid="16" grpId="11"/>
      <p:bldP spid="16" grpId="12"/>
      <p:bldP spid="16" grpId="13"/>
      <p:bldP spid="16" grpId="14"/>
      <p:bldP spid="16" grpId="15"/>
      <p:bldP spid="16" grpId="16"/>
      <p:bldP spid="16" grpId="17"/>
      <p:bldP spid="16" grpId="18"/>
      <p:bldP spid="16" grpId="19"/>
      <p:bldP spid="16" grpId="20"/>
      <p:bldP spid="16" grpId="21"/>
      <p:bldP spid="16" grpId="22"/>
      <p:bldP spid="16" grpId="23"/>
      <p:bldP spid="16" grpId="24"/>
      <p:bldP spid="16" grpId="25"/>
      <p:bldP spid="16" grpId="26"/>
      <p:bldP spid="16" grpId="27"/>
      <p:bldP spid="16" grpId="28"/>
      <p:bldP spid="16" grpId="29"/>
      <p:bldP spid="16" grpId="30"/>
      <p:bldP spid="16" grpId="31"/>
      <p:bldP spid="16" grpId="32"/>
      <p:bldP spid="16" grpId="33"/>
      <p:bldP spid="16" grpId="34"/>
      <p:bldP spid="16" grpId="35"/>
      <p:bldP spid="16" grpId="36"/>
      <p:bldP spid="16" grpId="37"/>
      <p:bldP spid="16" grpId="38"/>
      <p:bldP spid="16" grpId="39"/>
      <p:bldP spid="16" grpId="40"/>
      <p:bldP spid="16" grpId="41"/>
      <p:bldP spid="16" grpId="42"/>
      <p:bldP spid="16" grpId="43"/>
      <p:bldP spid="16" grpId="44"/>
      <p:bldP spid="16" grpId="45"/>
      <p:bldP spid="16" grpId="46"/>
      <p:bldP spid="16" grpId="47"/>
      <p:bldP spid="16" grpId="48"/>
      <p:bldP spid="16" grpId="49"/>
      <p:bldP spid="16" grpId="50"/>
      <p:bldP spid="16" grpId="51"/>
      <p:bldP spid="16" grpId="52"/>
      <p:bldP spid="16" grpId="53"/>
      <p:bldP spid="16" grpId="54"/>
      <p:bldP spid="16" grpId="55"/>
      <p:bldP spid="16" grpId="56"/>
      <p:bldP spid="16" grpId="57"/>
      <p:bldP spid="16" grpId="58"/>
      <p:bldP spid="16" grpId="59"/>
      <p:bldP spid="16" grpId="60"/>
      <p:bldP spid="16" grpId="61"/>
      <p:bldP spid="16" grpId="62"/>
      <p:bldP spid="16" grpId="63"/>
      <p:bldP spid="16" grpId="64"/>
      <p:bldP spid="16" grpId="65"/>
      <p:bldP spid="16" grpId="66"/>
      <p:bldP spid="16" grpId="67"/>
      <p:bldP spid="16" grpId="68"/>
      <p:bldP spid="16" grpId="69"/>
      <p:bldP spid="16" grpId="70"/>
      <p:bldP spid="16" grpId="71"/>
      <p:bldP spid="16" grpId="72"/>
      <p:bldP spid="16" grpId="73"/>
      <p:bldP spid="16" grpId="74"/>
      <p:bldP spid="16" grpId="75"/>
      <p:bldP spid="16" grpId="76"/>
      <p:bldP spid="16" grpId="77"/>
      <p:bldP spid="16" grpId="78"/>
      <p:bldP spid="16" grpId="79"/>
      <p:bldP spid="16" grpId="80"/>
      <p:bldP spid="16" grpId="81"/>
      <p:bldP spid="16" grpId="82"/>
      <p:bldP spid="16" grpId="83"/>
      <p:bldP spid="16" grpId="84"/>
      <p:bldP spid="16" grpId="85"/>
      <p:bldP spid="16" grpId="86"/>
      <p:bldP spid="16" grpId="87"/>
      <p:bldP spid="16" grpId="88"/>
      <p:bldP spid="16" grpId="89"/>
      <p:bldP spid="16" grpId="90"/>
      <p:bldP spid="16" grpId="91"/>
      <p:bldP spid="16" grpId="92"/>
      <p:bldP spid="16" grpId="93"/>
      <p:bldP spid="16" grpId="94"/>
      <p:bldP spid="16" grpId="95"/>
      <p:bldP spid="16" grpId="96"/>
      <p:bldP spid="16" grpId="97"/>
      <p:bldP spid="16" grpId="98"/>
      <p:bldP spid="16" grpId="99"/>
      <p:bldP spid="16" grpId="100"/>
      <p:bldP spid="16" grpId="101"/>
      <p:bldP spid="16" grpId="102"/>
      <p:bldP spid="16" grpId="103"/>
      <p:bldP spid="16" grpId="104"/>
      <p:bldP spid="16" grpId="105"/>
      <p:bldP spid="16" grpId="106"/>
      <p:bldP spid="16" grpId="107"/>
      <p:bldP spid="16" grpId="108"/>
      <p:bldP spid="19" grpId="0"/>
      <p:bldP spid="19" grpId="1"/>
      <p:bldP spid="19" grpId="2"/>
      <p:bldP spid="19" grpId="3"/>
      <p:bldP spid="19" grpId="4"/>
      <p:bldP spid="19" grpId="5"/>
      <p:bldP spid="19" grpId="6"/>
      <p:bldP spid="19" grpId="7"/>
      <p:bldP spid="19" grpId="8"/>
      <p:bldP spid="19" grpId="9"/>
      <p:bldP spid="19" grpId="10"/>
      <p:bldP spid="19" grpId="11"/>
      <p:bldP spid="19" grpId="12"/>
      <p:bldP spid="19" grpId="13"/>
      <p:bldP spid="19" grpId="14"/>
      <p:bldP spid="19" grpId="15"/>
      <p:bldP spid="19" grpId="16"/>
      <p:bldP spid="19" grpId="17"/>
      <p:bldP spid="19" grpId="18"/>
      <p:bldP spid="19" grpId="19"/>
      <p:bldP spid="19" grpId="20"/>
      <p:bldP spid="19" grpId="21"/>
      <p:bldP spid="19" grpId="22"/>
      <p:bldP spid="19" grpId="23"/>
      <p:bldP spid="19" grpId="24"/>
      <p:bldP spid="19" grpId="25"/>
      <p:bldP spid="19" grpId="26"/>
      <p:bldP spid="19" grpId="27"/>
      <p:bldP spid="19" grpId="28"/>
      <p:bldP spid="19" grpId="29"/>
      <p:bldP spid="19" grpId="30"/>
      <p:bldP spid="19" grpId="31"/>
      <p:bldP spid="19" grpId="32"/>
      <p:bldP spid="19" grpId="33"/>
      <p:bldP spid="19" grpId="34"/>
      <p:bldP spid="19" grpId="35"/>
      <p:bldP spid="19" grpId="36"/>
      <p:bldP spid="19" grpId="37"/>
      <p:bldP spid="19" grpId="38"/>
      <p:bldP spid="19" grpId="39"/>
      <p:bldP spid="19" grpId="40"/>
      <p:bldP spid="19" grpId="41"/>
      <p:bldP spid="19" grpId="42"/>
      <p:bldP spid="19" grpId="43"/>
      <p:bldP spid="19" grpId="44"/>
      <p:bldP spid="19" grpId="45"/>
      <p:bldP spid="19" grpId="46"/>
      <p:bldP spid="19" grpId="47"/>
      <p:bldP spid="19" grpId="48"/>
      <p:bldP spid="19" grpId="49"/>
      <p:bldP spid="19" grpId="50"/>
      <p:bldP spid="19" grpId="51"/>
      <p:bldP spid="19" grpId="52"/>
      <p:bldP spid="19" grpId="53"/>
      <p:bldP spid="19" grpId="54"/>
      <p:bldP spid="19" grpId="55"/>
      <p:bldP spid="19" grpId="56"/>
      <p:bldP spid="19" grpId="57"/>
      <p:bldP spid="19" grpId="58"/>
      <p:bldP spid="19" grpId="59"/>
      <p:bldP spid="19" grpId="60"/>
      <p:bldP spid="19" grpId="61"/>
      <p:bldP spid="19" grpId="62"/>
      <p:bldP spid="19" grpId="63"/>
      <p:bldP spid="19" grpId="64"/>
      <p:bldP spid="19" grpId="65"/>
      <p:bldP spid="19" grpId="66"/>
      <p:bldP spid="19" grpId="67"/>
      <p:bldP spid="19" grpId="68"/>
      <p:bldP spid="19" grpId="69"/>
      <p:bldP spid="19" grpId="70"/>
      <p:bldP spid="19" grpId="71"/>
      <p:bldP spid="19" grpId="72"/>
      <p:bldP spid="19" grpId="73"/>
      <p:bldP spid="19" grpId="74"/>
      <p:bldP spid="19" grpId="75"/>
      <p:bldP spid="19" grpId="76"/>
      <p:bldP spid="19" grpId="77"/>
      <p:bldP spid="19" grpId="78"/>
      <p:bldP spid="19" grpId="79"/>
      <p:bldP spid="19" grpId="80"/>
      <p:bldP spid="19" grpId="81"/>
      <p:bldP spid="19" grpId="82"/>
      <p:bldP spid="19" grpId="83"/>
      <p:bldP spid="19" grpId="84"/>
      <p:bldP spid="19" grpId="85"/>
      <p:bldP spid="19" grpId="86"/>
      <p:bldP spid="19" grpId="87"/>
      <p:bldP spid="19" grpId="88"/>
      <p:bldP spid="19" grpId="89"/>
      <p:bldP spid="19" grpId="90"/>
      <p:bldP spid="19" grpId="91"/>
      <p:bldP spid="19" grpId="92"/>
      <p:bldP spid="19" grpId="93"/>
      <p:bldP spid="19" grpId="94"/>
      <p:bldP spid="19" grpId="95"/>
      <p:bldP spid="19" grpId="96"/>
      <p:bldP spid="19" grpId="97"/>
      <p:bldP spid="19" grpId="98"/>
      <p:bldP spid="19" grpId="99"/>
      <p:bldP spid="19" grpId="100"/>
      <p:bldP spid="19" grpId="101"/>
      <p:bldP spid="19" grpId="102"/>
      <p:bldP spid="19" grpId="103"/>
      <p:bldP spid="19" grpId="104"/>
      <p:bldP spid="19" grpId="105"/>
      <p:bldP spid="19" grpId="106"/>
      <p:bldP spid="21" grpId="0"/>
      <p:bldP spid="21" grpId="1"/>
      <p:bldP spid="21" grpId="2"/>
      <p:bldP spid="21" grpId="3"/>
      <p:bldP spid="21" grpId="4"/>
      <p:bldP spid="21" grpId="5"/>
      <p:bldP spid="21" grpId="6"/>
      <p:bldP spid="21" grpId="7"/>
      <p:bldP spid="21" grpId="8"/>
      <p:bldP spid="21" grpId="9"/>
      <p:bldP spid="21" grpId="10"/>
      <p:bldP spid="21" grpId="11"/>
      <p:bldP spid="21" grpId="12"/>
      <p:bldP spid="21" grpId="13"/>
      <p:bldP spid="21" grpId="14"/>
      <p:bldP spid="21" grpId="15"/>
      <p:bldP spid="21" grpId="16"/>
      <p:bldP spid="21" grpId="17"/>
      <p:bldP spid="21" grpId="18"/>
      <p:bldP spid="21" grpId="19"/>
      <p:bldP spid="21" grpId="20"/>
      <p:bldP spid="21" grpId="21"/>
      <p:bldP spid="21" grpId="22"/>
      <p:bldP spid="21" grpId="23"/>
      <p:bldP spid="21" grpId="24"/>
      <p:bldP spid="21" grpId="25"/>
      <p:bldP spid="21" grpId="26"/>
      <p:bldP spid="21" grpId="27"/>
      <p:bldP spid="21" grpId="28"/>
      <p:bldP spid="21" grpId="29"/>
      <p:bldP spid="21" grpId="30"/>
      <p:bldP spid="21" grpId="31"/>
      <p:bldP spid="21" grpId="32"/>
      <p:bldP spid="21" grpId="33"/>
      <p:bldP spid="21" grpId="34"/>
      <p:bldP spid="21" grpId="35"/>
      <p:bldP spid="21" grpId="36"/>
      <p:bldP spid="21" grpId="37"/>
      <p:bldP spid="21" grpId="38"/>
      <p:bldP spid="21" grpId="39"/>
      <p:bldP spid="21" grpId="40"/>
      <p:bldP spid="21" grpId="41"/>
      <p:bldP spid="21" grpId="42"/>
      <p:bldP spid="21" grpId="43"/>
      <p:bldP spid="21" grpId="44"/>
      <p:bldP spid="21" grpId="45"/>
      <p:bldP spid="21" grpId="46"/>
      <p:bldP spid="21" grpId="47"/>
      <p:bldP spid="21" grpId="48"/>
      <p:bldP spid="21" grpId="49"/>
      <p:bldP spid="21" grpId="50"/>
      <p:bldP spid="21" grpId="51"/>
      <p:bldP spid="21" grpId="52"/>
      <p:bldP spid="21" grpId="53"/>
      <p:bldP spid="21" grpId="54"/>
      <p:bldP spid="21" grpId="55"/>
      <p:bldP spid="21" grpId="56"/>
      <p:bldP spid="21" grpId="57"/>
      <p:bldP spid="21" grpId="58"/>
      <p:bldP spid="21" grpId="59"/>
      <p:bldP spid="21" grpId="60"/>
      <p:bldP spid="21" grpId="61"/>
      <p:bldP spid="21" grpId="62"/>
      <p:bldP spid="21" grpId="63"/>
      <p:bldP spid="21" grpId="64"/>
      <p:bldP spid="21" grpId="65"/>
      <p:bldP spid="21" grpId="66"/>
      <p:bldP spid="21" grpId="67"/>
      <p:bldP spid="21" grpId="68"/>
      <p:bldP spid="21" grpId="69"/>
      <p:bldP spid="21" grpId="70"/>
      <p:bldP spid="21" grpId="71"/>
      <p:bldP spid="21" grpId="72"/>
      <p:bldP spid="21" grpId="73"/>
      <p:bldP spid="21" grpId="74"/>
      <p:bldP spid="21" grpId="75"/>
      <p:bldP spid="21" grpId="76"/>
      <p:bldP spid="21" grpId="77"/>
      <p:bldP spid="21" grpId="78"/>
      <p:bldP spid="21" grpId="79"/>
      <p:bldP spid="21" grpId="80"/>
      <p:bldP spid="21" grpId="81"/>
      <p:bldP spid="21" grpId="82"/>
      <p:bldP spid="21" grpId="83"/>
      <p:bldP spid="21" grpId="84"/>
      <p:bldP spid="21" grpId="85"/>
      <p:bldP spid="21" grpId="86"/>
      <p:bldP spid="21" grpId="87"/>
      <p:bldP spid="21" grpId="88"/>
      <p:bldP spid="21" grpId="89"/>
      <p:bldP spid="21" grpId="90"/>
      <p:bldP spid="21" grpId="91"/>
      <p:bldP spid="21" grpId="92"/>
      <p:bldP spid="21" grpId="93"/>
      <p:bldP spid="21" grpId="94"/>
      <p:bldP spid="21" grpId="95"/>
      <p:bldP spid="21" grpId="96"/>
      <p:bldP spid="21" grpId="97"/>
      <p:bldP spid="21" grpId="98"/>
      <p:bldP spid="21" grpId="99"/>
      <p:bldP spid="21" grpId="100"/>
      <p:bldP spid="21" grpId="101"/>
      <p:bldP spid="21" grpId="102"/>
      <p:bldP spid="21" grpId="103"/>
      <p:bldP spid="21" grpId="104"/>
      <p:bldP spid="21" grpId="105"/>
      <p:bldP spid="21" grpId="106"/>
    </p:bldLst>
  </p:timing>
  <p:txStyles>
    <p:title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emf"/><Relationship Id="rId4" Type="http://schemas.openxmlformats.org/officeDocument/2006/relationships/package" Target="../embeddings/Microsoft_PowerPoint_Slide1.sldx"/></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7.emf"/><Relationship Id="rId4" Type="http://schemas.openxmlformats.org/officeDocument/2006/relationships/package" Target="../embeddings/Microsoft_PowerPoint_Slide2.sldx"/></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2"/>
          <p:cNvSpPr>
            <a:spLocks noChangeArrowheads="1"/>
          </p:cNvSpPr>
          <p:nvPr/>
        </p:nvSpPr>
        <p:spPr bwMode="auto">
          <a:xfrm>
            <a:off x="395536" y="4293096"/>
            <a:ext cx="8280920" cy="2232248"/>
          </a:xfrm>
          <a:prstGeom prst="rect">
            <a:avLst/>
          </a:prstGeom>
          <a:noFill/>
          <a:ln w="9525">
            <a:noFill/>
            <a:miter lim="800000"/>
            <a:headEnd/>
            <a:tailEnd/>
          </a:ln>
        </p:spPr>
        <p:txBody>
          <a:bodyPr lIns="91422" tIns="45711" rIns="91422" bIns="45711"/>
          <a:lstStyle/>
          <a:p>
            <a:pPr algn="ctr">
              <a:lnSpc>
                <a:spcPct val="80000"/>
              </a:lnSpc>
              <a:spcBef>
                <a:spcPct val="20000"/>
              </a:spcBef>
              <a:defRPr/>
            </a:pP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Presenter : Jar-</a:t>
            </a:r>
            <a:r>
              <a:rPr lang="en-US" altLang="zh-TW" sz="2400" dirty="0" err="1" smtClean="0">
                <a:effectLst>
                  <a:outerShdw blurRad="38100" dist="38100" dir="2700000" algn="tl">
                    <a:srgbClr val="000000">
                      <a:alpha val="43137"/>
                    </a:srgbClr>
                  </a:outerShdw>
                </a:effectLst>
                <a:latin typeface="微軟正黑體" pitchFamily="34" charset="-120"/>
                <a:ea typeface="微軟正黑體" pitchFamily="34" charset="-120"/>
              </a:rPr>
              <a:t>Ferr</a:t>
            </a:r>
            <a:r>
              <a:rPr lang="en-US" altLang="zh-TW" sz="2400" dirty="0" smtClean="0">
                <a:effectLst>
                  <a:outerShdw blurRad="38100" dist="38100" dir="2700000" algn="tl">
                    <a:srgbClr val="000000">
                      <a:alpha val="43137"/>
                    </a:srgbClr>
                  </a:outerShdw>
                </a:effectLst>
                <a:latin typeface="微軟正黑體" pitchFamily="34" charset="-120"/>
                <a:ea typeface="微軟正黑體" pitchFamily="34" charset="-120"/>
              </a:rPr>
              <a:t> Yang</a:t>
            </a:r>
          </a:p>
          <a:p>
            <a:pPr algn="ctr">
              <a:lnSpc>
                <a:spcPct val="80000"/>
              </a:lnSpc>
              <a:spcBef>
                <a:spcPct val="20000"/>
              </a:spcBef>
              <a:defRPr/>
            </a:pPr>
            <a:endParaRPr lang="en-US" altLang="zh-TW" sz="2400" dirty="0">
              <a:effectLst>
                <a:outerShdw blurRad="38100" dist="38100" dir="2700000" algn="tl">
                  <a:srgbClr val="000000">
                    <a:alpha val="43137"/>
                  </a:srgbClr>
                </a:outerShdw>
              </a:effectLst>
              <a:latin typeface="微軟正黑體" pitchFamily="34" charset="-120"/>
              <a:ea typeface="微軟正黑體" pitchFamily="34" charset="-120"/>
            </a:endParaRPr>
          </a:p>
          <a:p>
            <a:pPr algn="ctr">
              <a:spcBef>
                <a:spcPts val="0"/>
              </a:spcBef>
              <a:defRPr/>
            </a:pPr>
            <a:r>
              <a:rPr lang="en-US" altLang="zh-TW" sz="1600" dirty="0" smtClean="0">
                <a:latin typeface="微軟正黑體" pitchFamily="34" charset="-120"/>
                <a:ea typeface="微軟正黑體" pitchFamily="34" charset="-120"/>
                <a:cs typeface="Calibri" pitchFamily="34" charset="0"/>
              </a:rPr>
              <a:t> </a:t>
            </a:r>
            <a:r>
              <a:rPr lang="en-US" altLang="zh-TW" sz="2000" dirty="0" smtClean="0">
                <a:latin typeface="微軟正黑體" pitchFamily="34" charset="-120"/>
                <a:ea typeface="微軟正黑體" pitchFamily="34" charset="-120"/>
                <a:cs typeface="Calibri" pitchFamily="34" charset="0"/>
              </a:rPr>
              <a:t>Center for Tomorrow Ubiquitous Cloud and Hypermedia Services</a:t>
            </a:r>
          </a:p>
          <a:p>
            <a:pPr algn="ctr">
              <a:spcBef>
                <a:spcPts val="0"/>
              </a:spcBef>
              <a:defRPr/>
            </a:pPr>
            <a:r>
              <a:rPr lang="en-US" altLang="zh-TW" sz="2000" dirty="0" smtClean="0">
                <a:latin typeface="微軟正黑體" pitchFamily="34" charset="-120"/>
                <a:ea typeface="微軟正黑體" pitchFamily="34" charset="-120"/>
              </a:rPr>
              <a:t>Institute of Computer and Communication Engineering</a:t>
            </a:r>
          </a:p>
          <a:p>
            <a:pPr lvl="0" algn="ctr">
              <a:lnSpc>
                <a:spcPct val="80000"/>
              </a:lnSpc>
              <a:spcBef>
                <a:spcPct val="20000"/>
              </a:spcBef>
              <a:buClr>
                <a:srgbClr val="0000FF"/>
              </a:buClr>
            </a:pPr>
            <a:r>
              <a:rPr lang="en-US" altLang="zh-TW" sz="2000" dirty="0" smtClean="0">
                <a:latin typeface="微軟正黑體" pitchFamily="34" charset="-120"/>
                <a:ea typeface="微軟正黑體" pitchFamily="34" charset="-120"/>
              </a:rPr>
              <a:t>Department of Electrical Engineering</a:t>
            </a:r>
          </a:p>
          <a:p>
            <a:pPr lvl="0" algn="ctr">
              <a:lnSpc>
                <a:spcPct val="80000"/>
              </a:lnSpc>
              <a:spcBef>
                <a:spcPct val="20000"/>
              </a:spcBef>
              <a:buClr>
                <a:srgbClr val="0000FF"/>
              </a:buClr>
            </a:pPr>
            <a:r>
              <a:rPr lang="en-US" altLang="zh-TW" sz="2000" dirty="0" smtClean="0">
                <a:latin typeface="微軟正黑體" pitchFamily="34" charset="-120"/>
                <a:ea typeface="微軟正黑體" pitchFamily="34" charset="-120"/>
              </a:rPr>
              <a:t> National Cheng Kung University, Taiwan</a:t>
            </a:r>
          </a:p>
        </p:txBody>
      </p:sp>
      <p:sp>
        <p:nvSpPr>
          <p:cNvPr id="88070" name="Text Box 6"/>
          <p:cNvSpPr txBox="1">
            <a:spLocks noChangeArrowheads="1"/>
          </p:cNvSpPr>
          <p:nvPr/>
        </p:nvSpPr>
        <p:spPr bwMode="auto">
          <a:xfrm>
            <a:off x="538982" y="1860699"/>
            <a:ext cx="8208912" cy="1446532"/>
          </a:xfrm>
          <a:prstGeom prst="rect">
            <a:avLst/>
          </a:prstGeom>
          <a:noFill/>
          <a:ln w="9525">
            <a:noFill/>
            <a:miter lim="800000"/>
            <a:headEnd/>
            <a:tailEnd/>
          </a:ln>
          <a:effectLst/>
        </p:spPr>
        <p:txBody>
          <a:bodyPr wrap="square" lIns="91422" tIns="45711" rIns="91422" bIns="45711">
            <a:spAutoFit/>
          </a:bodyPr>
          <a:lstStyle/>
          <a:p>
            <a:pPr algn="ctr"/>
            <a:r>
              <a:rPr lang="en-US" altLang="zh-TW" sz="3200" b="1" dirty="0"/>
              <a:t>Centralized Texture-Depth Packing SEI Message for </a:t>
            </a:r>
            <a:r>
              <a:rPr lang="en-US" altLang="zh-TW" sz="3200" b="1" dirty="0" smtClean="0"/>
              <a:t>H.264/AVC</a:t>
            </a:r>
          </a:p>
          <a:p>
            <a:pPr algn="ctr"/>
            <a:r>
              <a:rPr lang="en-US" altLang="zh-TW" sz="2400" b="1" dirty="0" smtClean="0">
                <a:solidFill>
                  <a:srgbClr val="FFFF00"/>
                </a:solidFill>
                <a:latin typeface="微軟正黑體" pitchFamily="34" charset="-120"/>
                <a:ea typeface="微軟正黑體" pitchFamily="34" charset="-120"/>
              </a:rPr>
              <a:t>(Based on JCT3V-L0022)</a:t>
            </a:r>
            <a:endParaRPr lang="zh-TW" altLang="en-US" sz="2400" dirty="0">
              <a:solidFill>
                <a:srgbClr val="FFFF00"/>
              </a:solidFill>
              <a:latin typeface="微軟正黑體" pitchFamily="34" charset="-120"/>
              <a:ea typeface="微軟正黑體" pitchFamily="34" charset="-12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Figure DX-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9112" y="1340768"/>
            <a:ext cx="73152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標題 1"/>
          <p:cNvSpPr txBox="1">
            <a:spLocks/>
          </p:cNvSpPr>
          <p:nvPr/>
        </p:nvSpPr>
        <p:spPr>
          <a:xfrm>
            <a:off x="107504" y="83671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=2</a:t>
            </a:r>
            <a:endParaRPr kumimoji="0" lang="en-US" altLang="zh-TW" sz="2400" dirty="0">
              <a:latin typeface="Calibri" panose="020F0502020204030204" pitchFamily="34" charset="0"/>
            </a:endParaRPr>
          </a:p>
        </p:txBody>
      </p:sp>
      <p:grpSp>
        <p:nvGrpSpPr>
          <p:cNvPr id="5" name="群組 4"/>
          <p:cNvGrpSpPr>
            <a:grpSpLocks/>
          </p:cNvGrpSpPr>
          <p:nvPr/>
        </p:nvGrpSpPr>
        <p:grpSpPr>
          <a:xfrm>
            <a:off x="899592" y="4581128"/>
            <a:ext cx="1866277" cy="1089212"/>
            <a:chOff x="6946829" y="4418339"/>
            <a:chExt cx="1153435" cy="524912"/>
          </a:xfrm>
        </p:grpSpPr>
        <p:grpSp>
          <p:nvGrpSpPr>
            <p:cNvPr id="6" name="群組 5"/>
            <p:cNvGrpSpPr>
              <a:grpSpLocks/>
            </p:cNvGrpSpPr>
            <p:nvPr/>
          </p:nvGrpSpPr>
          <p:grpSpPr>
            <a:xfrm>
              <a:off x="6948264" y="4465262"/>
              <a:ext cx="1151998" cy="450004"/>
              <a:chOff x="755576" y="2220178"/>
              <a:chExt cx="1154778" cy="652213"/>
            </a:xfrm>
          </p:grpSpPr>
          <p:pic>
            <p:nvPicPr>
              <p:cNvPr id="13" name="圖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5576" y="2224391"/>
                <a:ext cx="575462" cy="648000"/>
              </a:xfrm>
              <a:prstGeom prst="rect">
                <a:avLst/>
              </a:prstGeom>
            </p:spPr>
          </p:pic>
          <p:pic>
            <p:nvPicPr>
              <p:cNvPr id="14" name="圖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34892" y="2220178"/>
                <a:ext cx="575462" cy="648000"/>
              </a:xfrm>
              <a:prstGeom prst="rect">
                <a:avLst/>
              </a:prstGeom>
            </p:spPr>
          </p:pic>
        </p:grpSp>
        <p:grpSp>
          <p:nvGrpSpPr>
            <p:cNvPr id="7" name="群組 6"/>
            <p:cNvGrpSpPr/>
            <p:nvPr/>
          </p:nvGrpSpPr>
          <p:grpSpPr>
            <a:xfrm>
              <a:off x="6949240" y="4418339"/>
              <a:ext cx="1151024" cy="45940"/>
              <a:chOff x="7191544" y="2204864"/>
              <a:chExt cx="1151024" cy="276206"/>
            </a:xfrm>
          </p:grpSpPr>
          <p:pic>
            <p:nvPicPr>
              <p:cNvPr id="11" name="圖片 10"/>
              <p:cNvPicPr>
                <a:picLocks/>
              </p:cNvPicPr>
              <p:nvPr/>
            </p:nvPicPr>
            <p:blipFill rotWithShape="1">
              <a:blip r:embed="rId4" cstate="print">
                <a:extLst>
                  <a:ext uri="{28A0092B-C50C-407E-A947-70E740481C1C}">
                    <a14:useLocalDpi xmlns:a14="http://schemas.microsoft.com/office/drawing/2010/main" val="0"/>
                  </a:ext>
                </a:extLst>
              </a:blip>
              <a:srcRect t="1" b="57580"/>
              <a:stretch/>
            </p:blipFill>
            <p:spPr>
              <a:xfrm>
                <a:off x="7191544" y="2204864"/>
                <a:ext cx="575512" cy="274877"/>
              </a:xfrm>
              <a:prstGeom prst="rect">
                <a:avLst/>
              </a:prstGeom>
            </p:spPr>
          </p:pic>
          <p:pic>
            <p:nvPicPr>
              <p:cNvPr id="12" name="圖片 11"/>
              <p:cNvPicPr>
                <a:picLocks/>
              </p:cNvPicPr>
              <p:nvPr/>
            </p:nvPicPr>
            <p:blipFill rotWithShape="1">
              <a:blip r:embed="rId4" cstate="print">
                <a:extLst>
                  <a:ext uri="{28A0092B-C50C-407E-A947-70E740481C1C}">
                    <a14:useLocalDpi xmlns:a14="http://schemas.microsoft.com/office/drawing/2010/main" val="0"/>
                  </a:ext>
                </a:extLst>
              </a:blip>
              <a:srcRect t="1" b="57580"/>
              <a:stretch/>
            </p:blipFill>
            <p:spPr>
              <a:xfrm>
                <a:off x="7767056" y="2206193"/>
                <a:ext cx="575512" cy="274877"/>
              </a:xfrm>
              <a:prstGeom prst="rect">
                <a:avLst/>
              </a:prstGeom>
            </p:spPr>
          </p:pic>
        </p:grpSp>
        <p:grpSp>
          <p:nvGrpSpPr>
            <p:cNvPr id="8" name="群組 7"/>
            <p:cNvGrpSpPr/>
            <p:nvPr/>
          </p:nvGrpSpPr>
          <p:grpSpPr>
            <a:xfrm>
              <a:off x="6946829" y="4897311"/>
              <a:ext cx="1151024" cy="45940"/>
              <a:chOff x="7191544" y="2577989"/>
              <a:chExt cx="1151024" cy="276206"/>
            </a:xfrm>
          </p:grpSpPr>
          <p:pic>
            <p:nvPicPr>
              <p:cNvPr id="9" name="圖片 8"/>
              <p:cNvPicPr>
                <a:picLocks/>
              </p:cNvPicPr>
              <p:nvPr/>
            </p:nvPicPr>
            <p:blipFill rotWithShape="1">
              <a:blip r:embed="rId4" cstate="print">
                <a:extLst>
                  <a:ext uri="{28A0092B-C50C-407E-A947-70E740481C1C}">
                    <a14:useLocalDpi xmlns:a14="http://schemas.microsoft.com/office/drawing/2010/main" val="0"/>
                  </a:ext>
                </a:extLst>
              </a:blip>
              <a:srcRect t="57582" b="-1"/>
              <a:stretch/>
            </p:blipFill>
            <p:spPr>
              <a:xfrm>
                <a:off x="7191544" y="2577989"/>
                <a:ext cx="575512" cy="274877"/>
              </a:xfrm>
              <a:prstGeom prst="rect">
                <a:avLst/>
              </a:prstGeom>
            </p:spPr>
          </p:pic>
          <p:pic>
            <p:nvPicPr>
              <p:cNvPr id="10" name="圖片 9"/>
              <p:cNvPicPr>
                <a:picLocks/>
              </p:cNvPicPr>
              <p:nvPr/>
            </p:nvPicPr>
            <p:blipFill rotWithShape="1">
              <a:blip r:embed="rId4" cstate="print">
                <a:extLst>
                  <a:ext uri="{28A0092B-C50C-407E-A947-70E740481C1C}">
                    <a14:useLocalDpi xmlns:a14="http://schemas.microsoft.com/office/drawing/2010/main" val="0"/>
                  </a:ext>
                </a:extLst>
              </a:blip>
              <a:srcRect t="57582" b="-1"/>
              <a:stretch/>
            </p:blipFill>
            <p:spPr>
              <a:xfrm>
                <a:off x="7767056" y="2579318"/>
                <a:ext cx="575512" cy="274877"/>
              </a:xfrm>
              <a:prstGeom prst="rect">
                <a:avLst/>
              </a:prstGeom>
            </p:spPr>
          </p:pic>
        </p:grpSp>
      </p:grpSp>
      <p:sp>
        <p:nvSpPr>
          <p:cNvPr id="15" name="矩形 14"/>
          <p:cNvSpPr/>
          <p:nvPr/>
        </p:nvSpPr>
        <p:spPr>
          <a:xfrm>
            <a:off x="968098" y="5660814"/>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CTDP-2TB</a:t>
            </a:r>
            <a:endParaRPr lang="zh-TW" altLang="en-US" sz="1400" dirty="0"/>
          </a:p>
        </p:txBody>
      </p:sp>
    </p:spTree>
    <p:extLst>
      <p:ext uri="{BB962C8B-B14F-4D97-AF65-F5344CB8AC3E}">
        <p14:creationId xmlns:p14="http://schemas.microsoft.com/office/powerpoint/2010/main" val="32649896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Figure DX-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023" y="1309836"/>
            <a:ext cx="73152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標題 1"/>
          <p:cNvSpPr txBox="1">
            <a:spLocks/>
          </p:cNvSpPr>
          <p:nvPr/>
        </p:nvSpPr>
        <p:spPr>
          <a:xfrm>
            <a:off x="215008" y="764704"/>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=3</a:t>
            </a:r>
            <a:endParaRPr kumimoji="0" lang="en-US" altLang="zh-TW" sz="2400" dirty="0">
              <a:latin typeface="Calibri" panose="020F0502020204030204" pitchFamily="34" charset="0"/>
            </a:endParaRPr>
          </a:p>
        </p:txBody>
      </p:sp>
      <p:grpSp>
        <p:nvGrpSpPr>
          <p:cNvPr id="4" name="群組 3"/>
          <p:cNvGrpSpPr/>
          <p:nvPr/>
        </p:nvGrpSpPr>
        <p:grpSpPr>
          <a:xfrm>
            <a:off x="755576" y="4581128"/>
            <a:ext cx="2149987" cy="1106444"/>
            <a:chOff x="6676962" y="5195338"/>
            <a:chExt cx="2149987" cy="1106444"/>
          </a:xfrm>
        </p:grpSpPr>
        <p:grpSp>
          <p:nvGrpSpPr>
            <p:cNvPr id="5" name="群組 4"/>
            <p:cNvGrpSpPr/>
            <p:nvPr/>
          </p:nvGrpSpPr>
          <p:grpSpPr>
            <a:xfrm>
              <a:off x="6970409" y="5195338"/>
              <a:ext cx="1567008" cy="1101434"/>
              <a:chOff x="1907704" y="2564904"/>
              <a:chExt cx="1152128" cy="1296000"/>
            </a:xfrm>
          </p:grpSpPr>
          <p:pic>
            <p:nvPicPr>
              <p:cNvPr id="12" name="圖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2564904"/>
                <a:ext cx="1152128" cy="648000"/>
              </a:xfrm>
              <a:prstGeom prst="rect">
                <a:avLst/>
              </a:prstGeom>
            </p:spPr>
          </p:pic>
          <p:pic>
            <p:nvPicPr>
              <p:cNvPr id="13" name="圖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7704" y="3212904"/>
                <a:ext cx="1152128" cy="648000"/>
              </a:xfrm>
              <a:prstGeom prst="rect">
                <a:avLst/>
              </a:prstGeom>
            </p:spPr>
          </p:pic>
        </p:grpSp>
        <p:grpSp>
          <p:nvGrpSpPr>
            <p:cNvPr id="6" name="群組 5"/>
            <p:cNvGrpSpPr>
              <a:grpSpLocks/>
            </p:cNvGrpSpPr>
            <p:nvPr/>
          </p:nvGrpSpPr>
          <p:grpSpPr>
            <a:xfrm>
              <a:off x="6676962" y="5199339"/>
              <a:ext cx="293447" cy="1101600"/>
              <a:chOff x="3995936" y="2704514"/>
              <a:chExt cx="1152128" cy="1255554"/>
            </a:xfrm>
          </p:grpSpPr>
          <p:pic>
            <p:nvPicPr>
              <p:cNvPr id="10" name="圖片 9"/>
              <p:cNvPicPr>
                <a:picLocks noChangeAspect="1"/>
              </p:cNvPicPr>
              <p:nvPr/>
            </p:nvPicPr>
            <p:blipFill rotWithShape="1">
              <a:blip r:embed="rId4" cstate="print">
                <a:extLst>
                  <a:ext uri="{28A0092B-C50C-407E-A947-70E740481C1C}">
                    <a14:useLocalDpi xmlns:a14="http://schemas.microsoft.com/office/drawing/2010/main" val="0"/>
                  </a:ext>
                </a:extLst>
              </a:blip>
              <a:srcRect l="-100000"/>
              <a:stretch/>
            </p:blipFill>
            <p:spPr>
              <a:xfrm>
                <a:off x="3995936" y="2704514"/>
                <a:ext cx="1152128" cy="648000"/>
              </a:xfrm>
              <a:prstGeom prst="rect">
                <a:avLst/>
              </a:prstGeom>
            </p:spPr>
          </p:pic>
          <p:pic>
            <p:nvPicPr>
              <p:cNvPr id="11" name="圖片 10"/>
              <p:cNvPicPr>
                <a:picLocks noChangeAspect="1"/>
              </p:cNvPicPr>
              <p:nvPr/>
            </p:nvPicPr>
            <p:blipFill rotWithShape="1">
              <a:blip r:embed="rId4" cstate="print">
                <a:extLst>
                  <a:ext uri="{28A0092B-C50C-407E-A947-70E740481C1C}">
                    <a14:useLocalDpi xmlns:a14="http://schemas.microsoft.com/office/drawing/2010/main" val="0"/>
                  </a:ext>
                </a:extLst>
              </a:blip>
              <a:srcRect l="-100000"/>
              <a:stretch/>
            </p:blipFill>
            <p:spPr>
              <a:xfrm>
                <a:off x="3995936" y="3312067"/>
                <a:ext cx="1152128" cy="648001"/>
              </a:xfrm>
              <a:prstGeom prst="rect">
                <a:avLst/>
              </a:prstGeom>
            </p:spPr>
          </p:pic>
        </p:grpSp>
        <p:grpSp>
          <p:nvGrpSpPr>
            <p:cNvPr id="7" name="群組 6"/>
            <p:cNvGrpSpPr>
              <a:grpSpLocks/>
            </p:cNvGrpSpPr>
            <p:nvPr/>
          </p:nvGrpSpPr>
          <p:grpSpPr>
            <a:xfrm>
              <a:off x="8533502" y="5200182"/>
              <a:ext cx="293447" cy="1101600"/>
              <a:chOff x="3995936" y="2704513"/>
              <a:chExt cx="1152128" cy="1255555"/>
            </a:xfrm>
          </p:grpSpPr>
          <p:pic>
            <p:nvPicPr>
              <p:cNvPr id="8" name="圖片 7"/>
              <p:cNvPicPr>
                <a:picLocks noChangeAspect="1"/>
              </p:cNvPicPr>
              <p:nvPr/>
            </p:nvPicPr>
            <p:blipFill rotWithShape="1">
              <a:blip r:embed="rId4" cstate="print">
                <a:extLst>
                  <a:ext uri="{28A0092B-C50C-407E-A947-70E740481C1C}">
                    <a14:useLocalDpi xmlns:a14="http://schemas.microsoft.com/office/drawing/2010/main" val="0"/>
                  </a:ext>
                </a:extLst>
              </a:blip>
              <a:srcRect r="-100000"/>
              <a:stretch/>
            </p:blipFill>
            <p:spPr>
              <a:xfrm>
                <a:off x="3995936" y="2704513"/>
                <a:ext cx="1152128" cy="648000"/>
              </a:xfrm>
              <a:prstGeom prst="rect">
                <a:avLst/>
              </a:prstGeom>
            </p:spPr>
          </p:pic>
          <p:pic>
            <p:nvPicPr>
              <p:cNvPr id="9" name="圖片 8"/>
              <p:cNvPicPr>
                <a:picLocks noChangeAspect="1"/>
              </p:cNvPicPr>
              <p:nvPr/>
            </p:nvPicPr>
            <p:blipFill rotWithShape="1">
              <a:blip r:embed="rId4" cstate="print">
                <a:extLst>
                  <a:ext uri="{28A0092B-C50C-407E-A947-70E740481C1C}">
                    <a14:useLocalDpi xmlns:a14="http://schemas.microsoft.com/office/drawing/2010/main" val="0"/>
                  </a:ext>
                </a:extLst>
              </a:blip>
              <a:srcRect r="-100000"/>
              <a:stretch/>
            </p:blipFill>
            <p:spPr>
              <a:xfrm>
                <a:off x="3995936" y="3312067"/>
                <a:ext cx="1152128" cy="648001"/>
              </a:xfrm>
              <a:prstGeom prst="rect">
                <a:avLst/>
              </a:prstGeom>
            </p:spPr>
          </p:pic>
        </p:grpSp>
      </p:grpSp>
      <p:sp>
        <p:nvSpPr>
          <p:cNvPr id="14" name="矩形 13"/>
          <p:cNvSpPr/>
          <p:nvPr/>
        </p:nvSpPr>
        <p:spPr>
          <a:xfrm>
            <a:off x="998649" y="5672877"/>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CTDP-2LR</a:t>
            </a:r>
            <a:endParaRPr lang="zh-TW" altLang="en-US" sz="1400" dirty="0"/>
          </a:p>
        </p:txBody>
      </p:sp>
    </p:spTree>
    <p:extLst>
      <p:ext uri="{BB962C8B-B14F-4D97-AF65-F5344CB8AC3E}">
        <p14:creationId xmlns:p14="http://schemas.microsoft.com/office/powerpoint/2010/main" val="3024227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a:latin typeface="Calibri" panose="020F0502020204030204" pitchFamily="34" charset="0"/>
              </a:rPr>
              <a:t>depth_spatial_flipping_flag</a:t>
            </a:r>
            <a:endParaRPr lang="en-US" altLang="zh-TW" sz="3200" dirty="0">
              <a:latin typeface="Calibri" panose="020F0502020204030204" pitchFamily="34" charset="0"/>
            </a:endParaRPr>
          </a:p>
        </p:txBody>
      </p:sp>
      <p:sp>
        <p:nvSpPr>
          <p:cNvPr id="3" name="內容版面配置區 2"/>
          <p:cNvSpPr>
            <a:spLocks noGrp="1"/>
          </p:cNvSpPr>
          <p:nvPr>
            <p:ph idx="1"/>
          </p:nvPr>
        </p:nvSpPr>
        <p:spPr/>
        <p:txBody>
          <a:bodyPr/>
          <a:lstStyle/>
          <a:p>
            <a:r>
              <a:rPr lang="en-US" altLang="zh-TW" sz="1600" dirty="0" err="1">
                <a:latin typeface="Arial" panose="020B0604020202020204" pitchFamily="34" charset="0"/>
                <a:ea typeface="Arial Unicode MS" panose="020B0604020202020204" pitchFamily="34" charset="-120"/>
                <a:cs typeface="Arial" panose="020B0604020202020204" pitchFamily="34" charset="0"/>
              </a:rPr>
              <a:t>depth_spatial_flipping_flag</a:t>
            </a:r>
            <a:r>
              <a:rPr lang="en-US" altLang="zh-TW" sz="1600" dirty="0">
                <a:latin typeface="Arial" panose="020B0604020202020204" pitchFamily="34" charset="0"/>
                <a:ea typeface="Arial Unicode MS" panose="020B0604020202020204" pitchFamily="34" charset="-120"/>
                <a:cs typeface="Arial" panose="020B0604020202020204" pitchFamily="34" charset="0"/>
              </a:rPr>
              <a:t> indicates that the reduced depth region are spatially flipped relative to its intended orientation for display or other such purposes</a:t>
            </a:r>
            <a:endParaRPr lang="zh-TW" altLang="en-US" sz="1600" dirty="0">
              <a:latin typeface="Arial" panose="020B0604020202020204" pitchFamily="34" charset="0"/>
              <a:ea typeface="Arial Unicode MS" panose="020B0604020202020204" pitchFamily="34" charset="-120"/>
              <a:cs typeface="Arial" panose="020B0604020202020204" pitchFamily="34" charset="0"/>
            </a:endParaRPr>
          </a:p>
          <a:p>
            <a:pPr marL="0" indent="0">
              <a:buNone/>
            </a:pPr>
            <a:endParaRPr lang="zh-TW" altLang="en-US" dirty="0"/>
          </a:p>
        </p:txBody>
      </p:sp>
      <p:graphicFrame>
        <p:nvGraphicFramePr>
          <p:cNvPr id="8" name="表格 7"/>
          <p:cNvGraphicFramePr>
            <a:graphicFrameLocks noGrp="1"/>
          </p:cNvGraphicFramePr>
          <p:nvPr>
            <p:extLst>
              <p:ext uri="{D42A27DB-BD31-4B8C-83A1-F6EECF244321}">
                <p14:modId xmlns:p14="http://schemas.microsoft.com/office/powerpoint/2010/main" val="1462807464"/>
              </p:ext>
            </p:extLst>
          </p:nvPr>
        </p:nvGraphicFramePr>
        <p:xfrm>
          <a:off x="611560" y="2348880"/>
          <a:ext cx="7848872" cy="731520"/>
        </p:xfrm>
        <a:graphic>
          <a:graphicData uri="http://schemas.openxmlformats.org/drawingml/2006/table">
            <a:tbl>
              <a:tblPr firstRow="1" firstCol="1" lastRow="1" lastCol="1" bandRow="1" bandCol="1"/>
              <a:tblGrid>
                <a:gridCol w="758987"/>
                <a:gridCol w="7089885"/>
              </a:tblGrid>
              <a:tr h="132015">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2015">
                <a:tc>
                  <a:txBody>
                    <a:bodyPr/>
                    <a:lstStyle/>
                    <a:p>
                      <a:pPr marL="0" marR="0" indent="0" algn="ctr"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0</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No flipping</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32015">
                <a:tc>
                  <a:txBody>
                    <a:bodyPr/>
                    <a:lstStyle/>
                    <a:p>
                      <a:pPr marL="0" marR="0" indent="0" algn="ctr"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1</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600" kern="1200" dirty="0" smtClean="0">
                          <a:solidFill>
                            <a:schemeClr val="tx1"/>
                          </a:solidFill>
                          <a:latin typeface="Arial" pitchFamily="34" charset="0"/>
                          <a:ea typeface="新細明體" pitchFamily="18" charset="-120"/>
                          <a:cs typeface="+mn-cs"/>
                        </a:rPr>
                        <a:t>Flipping</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grpSp>
        <p:nvGrpSpPr>
          <p:cNvPr id="4" name="群組 3"/>
          <p:cNvGrpSpPr/>
          <p:nvPr/>
        </p:nvGrpSpPr>
        <p:grpSpPr>
          <a:xfrm>
            <a:off x="4788024" y="3619342"/>
            <a:ext cx="4248475" cy="1681866"/>
            <a:chOff x="7092280" y="4395010"/>
            <a:chExt cx="1887017" cy="605969"/>
          </a:xfrm>
        </p:grpSpPr>
        <p:pic>
          <p:nvPicPr>
            <p:cNvPr id="5" name="圖片 4"/>
            <p:cNvPicPr>
              <a:picLocks/>
            </p:cNvPicPr>
            <p:nvPr/>
          </p:nvPicPr>
          <p:blipFill rotWithShape="1">
            <a:blip r:embed="rId2" cstate="screen">
              <a:extLst>
                <a:ext uri="{28A0092B-C50C-407E-A947-70E740481C1C}">
                  <a14:useLocalDpi xmlns:a14="http://schemas.microsoft.com/office/drawing/2010/main" val="0"/>
                </a:ext>
              </a:extLst>
            </a:blip>
            <a:srcRect/>
            <a:stretch/>
          </p:blipFill>
          <p:spPr>
            <a:xfrm>
              <a:off x="7092280" y="4751412"/>
              <a:ext cx="1440000" cy="108000"/>
            </a:xfrm>
            <a:prstGeom prst="rect">
              <a:avLst/>
            </a:prstGeom>
          </p:spPr>
        </p:pic>
        <p:pic>
          <p:nvPicPr>
            <p:cNvPr id="6" name="圖片 5"/>
            <p:cNvPicPr>
              <a:picLocks/>
            </p:cNvPicPr>
            <p:nvPr/>
          </p:nvPicPr>
          <p:blipFill rotWithShape="1">
            <a:blip r:embed="rId3" cstate="screen">
              <a:extLst>
                <a:ext uri="{28A0092B-C50C-407E-A947-70E740481C1C}">
                  <a14:useLocalDpi xmlns:a14="http://schemas.microsoft.com/office/drawing/2010/main" val="0"/>
                </a:ext>
              </a:extLst>
            </a:blip>
            <a:srcRect/>
            <a:stretch/>
          </p:blipFill>
          <p:spPr>
            <a:xfrm flipV="1">
              <a:off x="7092280" y="4500610"/>
              <a:ext cx="1440000" cy="108000"/>
            </a:xfrm>
            <a:prstGeom prst="rect">
              <a:avLst/>
            </a:prstGeom>
          </p:spPr>
        </p:pic>
        <p:sp>
          <p:nvSpPr>
            <p:cNvPr id="7" name="文字方塊 6"/>
            <p:cNvSpPr txBox="1"/>
            <p:nvPr/>
          </p:nvSpPr>
          <p:spPr>
            <a:xfrm>
              <a:off x="8518914" y="4739369"/>
              <a:ext cx="460382" cy="261610"/>
            </a:xfrm>
            <a:prstGeom prst="rect">
              <a:avLst/>
            </a:prstGeom>
            <a:noFill/>
          </p:spPr>
          <p:txBody>
            <a:bodyPr wrap="none" rtlCol="0">
              <a:spAutoFit/>
            </a:bodyPr>
            <a:lstStyle/>
            <a:p>
              <a:r>
                <a:rPr lang="en-US" altLang="zh-TW" sz="1100" dirty="0"/>
                <a:t>H</a:t>
              </a:r>
              <a:r>
                <a:rPr lang="en-US" altLang="zh-TW" sz="1100" baseline="-25000" dirty="0"/>
                <a:t>RD</a:t>
              </a:r>
              <a:r>
                <a:rPr lang="en-US" altLang="zh-TW" sz="1100" dirty="0" smtClean="0"/>
                <a:t> </a:t>
              </a:r>
              <a:endParaRPr lang="zh-TW" altLang="en-US" sz="1100" dirty="0"/>
            </a:p>
          </p:txBody>
        </p:sp>
        <p:sp>
          <p:nvSpPr>
            <p:cNvPr id="9" name="文字方塊 8"/>
            <p:cNvSpPr txBox="1"/>
            <p:nvPr/>
          </p:nvSpPr>
          <p:spPr>
            <a:xfrm>
              <a:off x="8518915" y="4488926"/>
              <a:ext cx="460382" cy="261610"/>
            </a:xfrm>
            <a:prstGeom prst="rect">
              <a:avLst/>
            </a:prstGeom>
            <a:noFill/>
          </p:spPr>
          <p:txBody>
            <a:bodyPr wrap="none" rtlCol="0">
              <a:spAutoFit/>
            </a:bodyPr>
            <a:lstStyle/>
            <a:p>
              <a:r>
                <a:rPr lang="en-US" altLang="zh-TW" sz="1100" dirty="0"/>
                <a:t>H</a:t>
              </a:r>
              <a:r>
                <a:rPr lang="en-US" altLang="zh-TW" sz="1100" baseline="-25000" dirty="0"/>
                <a:t>RD</a:t>
              </a:r>
              <a:r>
                <a:rPr lang="en-US" altLang="zh-TW" sz="1100" dirty="0" smtClean="0"/>
                <a:t> </a:t>
              </a:r>
              <a:endParaRPr lang="zh-TW" altLang="en-US" sz="1100" dirty="0"/>
            </a:p>
          </p:txBody>
        </p:sp>
        <p:sp>
          <p:nvSpPr>
            <p:cNvPr id="10" name="矩形 9"/>
            <p:cNvSpPr/>
            <p:nvPr/>
          </p:nvSpPr>
          <p:spPr>
            <a:xfrm>
              <a:off x="7678641" y="4395010"/>
              <a:ext cx="287258" cy="261610"/>
            </a:xfrm>
            <a:prstGeom prst="rect">
              <a:avLst/>
            </a:prstGeom>
          </p:spPr>
          <p:txBody>
            <a:bodyPr wrap="none">
              <a:spAutoFit/>
            </a:bodyPr>
            <a:lstStyle/>
            <a:p>
              <a:r>
                <a:rPr lang="en-US" altLang="zh-TW" sz="1100" dirty="0" smtClean="0"/>
                <a:t>w</a:t>
              </a:r>
              <a:endParaRPr lang="zh-TW" altLang="en-US" sz="1100" dirty="0"/>
            </a:p>
          </p:txBody>
        </p:sp>
        <p:sp>
          <p:nvSpPr>
            <p:cNvPr id="11" name="矩形 10"/>
            <p:cNvSpPr/>
            <p:nvPr/>
          </p:nvSpPr>
          <p:spPr>
            <a:xfrm>
              <a:off x="7713585" y="4656621"/>
              <a:ext cx="287258" cy="261610"/>
            </a:xfrm>
            <a:prstGeom prst="rect">
              <a:avLst/>
            </a:prstGeom>
          </p:spPr>
          <p:txBody>
            <a:bodyPr wrap="none">
              <a:spAutoFit/>
            </a:bodyPr>
            <a:lstStyle/>
            <a:p>
              <a:r>
                <a:rPr lang="en-US" altLang="zh-TW" sz="1100" dirty="0" smtClean="0"/>
                <a:t>w</a:t>
              </a:r>
              <a:endParaRPr lang="zh-TW" altLang="en-US" sz="1100" dirty="0"/>
            </a:p>
          </p:txBody>
        </p:sp>
      </p:grpSp>
      <p:grpSp>
        <p:nvGrpSpPr>
          <p:cNvPr id="12" name="群組 11"/>
          <p:cNvGrpSpPr/>
          <p:nvPr/>
        </p:nvGrpSpPr>
        <p:grpSpPr>
          <a:xfrm>
            <a:off x="691949" y="3645020"/>
            <a:ext cx="4248475" cy="1650921"/>
            <a:chOff x="7092280" y="4406159"/>
            <a:chExt cx="1887017" cy="594820"/>
          </a:xfrm>
        </p:grpSpPr>
        <p:pic>
          <p:nvPicPr>
            <p:cNvPr id="13" name="圖片 12"/>
            <p:cNvPicPr>
              <a:picLocks/>
            </p:cNvPicPr>
            <p:nvPr/>
          </p:nvPicPr>
          <p:blipFill rotWithShape="1">
            <a:blip r:embed="rId2" cstate="screen">
              <a:extLst>
                <a:ext uri="{28A0092B-C50C-407E-A947-70E740481C1C}">
                  <a14:useLocalDpi xmlns:a14="http://schemas.microsoft.com/office/drawing/2010/main" val="0"/>
                </a:ext>
              </a:extLst>
            </a:blip>
            <a:srcRect/>
            <a:stretch/>
          </p:blipFill>
          <p:spPr>
            <a:xfrm flipV="1">
              <a:off x="7092280" y="4751412"/>
              <a:ext cx="1440000" cy="108000"/>
            </a:xfrm>
            <a:prstGeom prst="rect">
              <a:avLst/>
            </a:prstGeom>
          </p:spPr>
        </p:pic>
        <p:pic>
          <p:nvPicPr>
            <p:cNvPr id="14" name="圖片 13"/>
            <p:cNvPicPr>
              <a:picLocks/>
            </p:cNvPicPr>
            <p:nvPr/>
          </p:nvPicPr>
          <p:blipFill rotWithShape="1">
            <a:blip r:embed="rId3" cstate="screen">
              <a:extLst>
                <a:ext uri="{28A0092B-C50C-407E-A947-70E740481C1C}">
                  <a14:useLocalDpi xmlns:a14="http://schemas.microsoft.com/office/drawing/2010/main" val="0"/>
                </a:ext>
              </a:extLst>
            </a:blip>
            <a:srcRect/>
            <a:stretch/>
          </p:blipFill>
          <p:spPr>
            <a:xfrm>
              <a:off x="7092280" y="4500610"/>
              <a:ext cx="1440000" cy="108000"/>
            </a:xfrm>
            <a:prstGeom prst="rect">
              <a:avLst/>
            </a:prstGeom>
          </p:spPr>
        </p:pic>
        <p:sp>
          <p:nvSpPr>
            <p:cNvPr id="15" name="文字方塊 14"/>
            <p:cNvSpPr txBox="1"/>
            <p:nvPr/>
          </p:nvSpPr>
          <p:spPr>
            <a:xfrm>
              <a:off x="8518914" y="4739369"/>
              <a:ext cx="460382" cy="261610"/>
            </a:xfrm>
            <a:prstGeom prst="rect">
              <a:avLst/>
            </a:prstGeom>
            <a:noFill/>
          </p:spPr>
          <p:txBody>
            <a:bodyPr wrap="none" rtlCol="0">
              <a:spAutoFit/>
            </a:bodyPr>
            <a:lstStyle/>
            <a:p>
              <a:r>
                <a:rPr lang="en-US" altLang="zh-TW" sz="1100" dirty="0"/>
                <a:t>H</a:t>
              </a:r>
              <a:r>
                <a:rPr lang="en-US" altLang="zh-TW" sz="1100" baseline="-25000" dirty="0"/>
                <a:t>RD</a:t>
              </a:r>
              <a:r>
                <a:rPr lang="en-US" altLang="zh-TW" sz="1100" dirty="0" smtClean="0"/>
                <a:t> </a:t>
              </a:r>
              <a:endParaRPr lang="zh-TW" altLang="en-US" sz="1100" dirty="0"/>
            </a:p>
          </p:txBody>
        </p:sp>
        <p:sp>
          <p:nvSpPr>
            <p:cNvPr id="16" name="文字方塊 15"/>
            <p:cNvSpPr txBox="1"/>
            <p:nvPr/>
          </p:nvSpPr>
          <p:spPr>
            <a:xfrm>
              <a:off x="8518915" y="4488926"/>
              <a:ext cx="460382" cy="261610"/>
            </a:xfrm>
            <a:prstGeom prst="rect">
              <a:avLst/>
            </a:prstGeom>
            <a:noFill/>
          </p:spPr>
          <p:txBody>
            <a:bodyPr wrap="none" rtlCol="0">
              <a:spAutoFit/>
            </a:bodyPr>
            <a:lstStyle/>
            <a:p>
              <a:r>
                <a:rPr lang="en-US" altLang="zh-TW" sz="1100" dirty="0"/>
                <a:t>H</a:t>
              </a:r>
              <a:r>
                <a:rPr lang="en-US" altLang="zh-TW" sz="1100" baseline="-25000" dirty="0"/>
                <a:t>RD</a:t>
              </a:r>
              <a:r>
                <a:rPr lang="en-US" altLang="zh-TW" sz="1100" dirty="0" smtClean="0"/>
                <a:t> </a:t>
              </a:r>
              <a:endParaRPr lang="zh-TW" altLang="en-US" sz="1100" dirty="0"/>
            </a:p>
          </p:txBody>
        </p:sp>
        <p:sp>
          <p:nvSpPr>
            <p:cNvPr id="17" name="矩形 16"/>
            <p:cNvSpPr/>
            <p:nvPr/>
          </p:nvSpPr>
          <p:spPr>
            <a:xfrm>
              <a:off x="7678641" y="4406159"/>
              <a:ext cx="287258" cy="261610"/>
            </a:xfrm>
            <a:prstGeom prst="rect">
              <a:avLst/>
            </a:prstGeom>
          </p:spPr>
          <p:txBody>
            <a:bodyPr wrap="none">
              <a:spAutoFit/>
            </a:bodyPr>
            <a:lstStyle/>
            <a:p>
              <a:r>
                <a:rPr lang="en-US" altLang="zh-TW" sz="1100" dirty="0" smtClean="0"/>
                <a:t>w</a:t>
              </a:r>
              <a:endParaRPr lang="zh-TW" altLang="en-US" sz="1100" dirty="0"/>
            </a:p>
          </p:txBody>
        </p:sp>
        <p:sp>
          <p:nvSpPr>
            <p:cNvPr id="18" name="矩形 17"/>
            <p:cNvSpPr/>
            <p:nvPr/>
          </p:nvSpPr>
          <p:spPr>
            <a:xfrm>
              <a:off x="7713585" y="4656621"/>
              <a:ext cx="287258" cy="261610"/>
            </a:xfrm>
            <a:prstGeom prst="rect">
              <a:avLst/>
            </a:prstGeom>
          </p:spPr>
          <p:txBody>
            <a:bodyPr wrap="none">
              <a:spAutoFit/>
            </a:bodyPr>
            <a:lstStyle/>
            <a:p>
              <a:r>
                <a:rPr lang="en-US" altLang="zh-TW" sz="1100" dirty="0" smtClean="0"/>
                <a:t>w</a:t>
              </a:r>
              <a:endParaRPr lang="zh-TW" altLang="en-US" sz="1100" dirty="0"/>
            </a:p>
          </p:txBody>
        </p:sp>
      </p:grpSp>
      <p:sp>
        <p:nvSpPr>
          <p:cNvPr id="20" name="文字方塊 19"/>
          <p:cNvSpPr txBox="1"/>
          <p:nvPr/>
        </p:nvSpPr>
        <p:spPr>
          <a:xfrm>
            <a:off x="467544" y="3401786"/>
            <a:ext cx="1390124" cy="646331"/>
          </a:xfrm>
          <a:prstGeom prst="rect">
            <a:avLst/>
          </a:prstGeom>
          <a:noFill/>
        </p:spPr>
        <p:txBody>
          <a:bodyPr wrap="none" rtlCol="0">
            <a:spAutoFit/>
          </a:bodyPr>
          <a:lstStyle/>
          <a:p>
            <a:r>
              <a:rPr lang="en-US" altLang="zh-TW" b="1" dirty="0"/>
              <a:t>No flipping</a:t>
            </a:r>
            <a:endParaRPr lang="zh-TW" altLang="zh-TW" b="1" dirty="0"/>
          </a:p>
          <a:p>
            <a:endParaRPr lang="zh-TW" altLang="en-US" b="1" dirty="0"/>
          </a:p>
        </p:txBody>
      </p:sp>
      <p:sp>
        <p:nvSpPr>
          <p:cNvPr id="21" name="文字方塊 20"/>
          <p:cNvSpPr txBox="1"/>
          <p:nvPr/>
        </p:nvSpPr>
        <p:spPr>
          <a:xfrm>
            <a:off x="4499992" y="3429000"/>
            <a:ext cx="1082348" cy="646331"/>
          </a:xfrm>
          <a:prstGeom prst="rect">
            <a:avLst/>
          </a:prstGeom>
          <a:noFill/>
        </p:spPr>
        <p:txBody>
          <a:bodyPr wrap="none" rtlCol="0">
            <a:spAutoFit/>
          </a:bodyPr>
          <a:lstStyle/>
          <a:p>
            <a:r>
              <a:rPr lang="en-US" altLang="zh-TW" b="1" dirty="0"/>
              <a:t>F</a:t>
            </a:r>
            <a:r>
              <a:rPr lang="en-US" altLang="zh-TW" b="1" dirty="0" smtClean="0"/>
              <a:t>lipping</a:t>
            </a:r>
            <a:endParaRPr lang="zh-TW" altLang="zh-TW" b="1" dirty="0"/>
          </a:p>
          <a:p>
            <a:endParaRPr lang="zh-TW" altLang="en-US" b="1" dirty="0"/>
          </a:p>
        </p:txBody>
      </p:sp>
    </p:spTree>
    <p:extLst>
      <p:ext uri="{BB962C8B-B14F-4D97-AF65-F5344CB8AC3E}">
        <p14:creationId xmlns:p14="http://schemas.microsoft.com/office/powerpoint/2010/main" val="41592712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628800"/>
            <a:ext cx="8229600" cy="4839816"/>
          </a:xfrm>
        </p:spPr>
        <p:txBody>
          <a:bodyPr/>
          <a:lstStyle/>
          <a:p>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depth-</a:t>
            </a:r>
            <a:r>
              <a:rPr lang="en-US" altLang="zh-TW" sz="1600" dirty="0" err="1" smtClean="0">
                <a:latin typeface="Arial" panose="020B0604020202020204" pitchFamily="34" charset="0"/>
                <a:ea typeface="Arial Unicode MS" panose="020B0604020202020204" pitchFamily="34" charset="-120"/>
                <a:cs typeface="Arial" panose="020B0604020202020204" pitchFamily="34" charset="0"/>
              </a:rPr>
              <a:t>chroma_sampling_type</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 indicates </a:t>
            </a:r>
            <a:r>
              <a:rPr lang="en-US" altLang="zh-TW" sz="1600" dirty="0">
                <a:latin typeface="Arial" panose="020B0604020202020204" pitchFamily="34" charset="0"/>
                <a:ea typeface="Arial Unicode MS" panose="020B0604020202020204" pitchFamily="34" charset="-120"/>
                <a:cs typeface="Arial" panose="020B0604020202020204" pitchFamily="34" charset="0"/>
              </a:rPr>
              <a:t>that the depth </a:t>
            </a:r>
            <a:r>
              <a:rPr lang="en-US" altLang="zh-TW" sz="1600" dirty="0" err="1">
                <a:latin typeface="Arial" panose="020B0604020202020204" pitchFamily="34" charset="0"/>
                <a:ea typeface="Arial Unicode MS" panose="020B0604020202020204" pitchFamily="34" charset="-120"/>
                <a:cs typeface="Arial" panose="020B0604020202020204" pitchFamily="34" charset="0"/>
              </a:rPr>
              <a:t>chroma</a:t>
            </a:r>
            <a:r>
              <a:rPr lang="en-US" altLang="zh-TW" sz="1600" dirty="0">
                <a:latin typeface="Arial" panose="020B0604020202020204" pitchFamily="34" charset="0"/>
                <a:ea typeface="Arial Unicode MS" panose="020B0604020202020204" pitchFamily="34" charset="-120"/>
                <a:cs typeface="Arial" panose="020B0604020202020204" pitchFamily="34" charset="0"/>
              </a:rPr>
              <a:t> sampling method from 444 to 422 or 420 format is used by an encoder to indicate to a decoder as specified in Table </a:t>
            </a:r>
            <a:r>
              <a:rPr lang="en-US" altLang="zh-TW" sz="1600" dirty="0" smtClean="0">
                <a:latin typeface="Arial" panose="020B0604020202020204" pitchFamily="34" charset="0"/>
                <a:ea typeface="Arial Unicode MS" panose="020B0604020202020204" pitchFamily="34" charset="-120"/>
                <a:cs typeface="Arial" panose="020B0604020202020204" pitchFamily="34" charset="0"/>
              </a:rPr>
              <a:t>D-X5</a:t>
            </a:r>
            <a:r>
              <a:rPr lang="en-US" altLang="zh-TW" sz="1600" dirty="0">
                <a:latin typeface="Arial" panose="020B0604020202020204" pitchFamily="34" charset="0"/>
                <a:ea typeface="Arial Unicode MS" panose="020B0604020202020204" pitchFamily="34" charset="-120"/>
                <a:cs typeface="Arial" panose="020B0604020202020204" pitchFamily="34" charset="0"/>
              </a:rPr>
              <a:t>.</a:t>
            </a:r>
            <a:endParaRPr lang="zh-TW" altLang="en-US" dirty="0"/>
          </a:p>
        </p:txBody>
      </p:sp>
      <p:sp>
        <p:nvSpPr>
          <p:cNvPr id="6" name="標題 1"/>
          <p:cNvSpPr txBox="1">
            <a:spLocks/>
          </p:cNvSpPr>
          <p:nvPr/>
        </p:nvSpPr>
        <p:spPr bwMode="auto">
          <a:xfrm>
            <a:off x="457200" y="791127"/>
            <a:ext cx="8229600" cy="936104"/>
          </a:xfrm>
          <a:prstGeom prst="rect">
            <a:avLst/>
          </a:prstGeom>
          <a:noFill/>
          <a:ln w="9525">
            <a:noFill/>
            <a:miter lim="800000"/>
            <a:headEnd/>
            <a:tailEnd/>
          </a:ln>
        </p:spPr>
        <p:txBody>
          <a:bodyPr vert="horz" wrap="square" lIns="0" tIns="45720" rIns="0" bIns="0" numCol="1" anchor="t" anchorCtr="0" compatLnSpc="1">
            <a:prstTxWarp prst="textNoShape">
              <a:avLst/>
            </a:prstTxWarp>
            <a:normAutofit/>
          </a:bodyPr>
          <a:lstStyle>
            <a:lvl1pPr algn="ctr" rtl="0" eaLnBrk="0" fontAlgn="base" hangingPunct="0">
              <a:spcBef>
                <a:spcPct val="0"/>
              </a:spcBef>
              <a:spcAft>
                <a:spcPct val="0"/>
              </a:spcAft>
              <a:defRPr sz="40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lang="en-GB" altLang="zh-TW" sz="3200" dirty="0" err="1" smtClean="0">
                <a:latin typeface="Calibri" panose="020F0502020204030204" pitchFamily="34" charset="0"/>
              </a:rPr>
              <a:t>depth_chroma_sampling_type</a:t>
            </a:r>
            <a:endParaRPr kumimoji="0" lang="zh-TW" altLang="en-US" sz="3200" dirty="0">
              <a:latin typeface="Calibri" panose="020F050202020403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3792040398"/>
              </p:ext>
            </p:extLst>
          </p:nvPr>
        </p:nvGraphicFramePr>
        <p:xfrm>
          <a:off x="647564" y="2708920"/>
          <a:ext cx="7848872" cy="1700376"/>
        </p:xfrm>
        <a:graphic>
          <a:graphicData uri="http://schemas.openxmlformats.org/drawingml/2006/table">
            <a:tbl>
              <a:tblPr firstRow="1" firstCol="1" lastRow="1" lastCol="1" bandRow="1" bandCol="1"/>
              <a:tblGrid>
                <a:gridCol w="758987"/>
                <a:gridCol w="7089885"/>
              </a:tblGrid>
              <a:tr h="288032">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4272">
                <a:tc>
                  <a:txBody>
                    <a:bodyPr/>
                    <a:lstStyle/>
                    <a:p>
                      <a:pPr marL="0" marR="0" indent="0" algn="ctr" defTabSz="914400" rtl="0" eaLnBrk="1" fontAlgn="auto" latinLnBrk="0" hangingPunct="0">
                        <a:lnSpc>
                          <a:spcPct val="150000"/>
                        </a:lnSpc>
                        <a:spcBef>
                          <a:spcPts val="680"/>
                        </a:spcBef>
                        <a:spcAft>
                          <a:spcPts val="0"/>
                        </a:spcAft>
                        <a:buClrTx/>
                        <a:buSzTx/>
                        <a:buFontTx/>
                        <a:buNone/>
                        <a:tabLst>
                          <a:tab pos="504190" algn="l"/>
                          <a:tab pos="756285" algn="l"/>
                          <a:tab pos="1008380" algn="l"/>
                          <a:tab pos="1260475" algn="l"/>
                        </a:tabLst>
                        <a:defRPr/>
                      </a:pPr>
                      <a:r>
                        <a:rPr kumimoji="1" lang="en-US" sz="1600" kern="1200" dirty="0">
                          <a:solidFill>
                            <a:schemeClr val="tx1"/>
                          </a:solidFill>
                          <a:latin typeface="Arial" pitchFamily="34" charset="0"/>
                          <a:ea typeface="新細明體" pitchFamily="18" charset="-120"/>
                          <a:cs typeface="+mn-cs"/>
                        </a:rPr>
                        <a:t>1</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altLang="zh-TW" sz="1600" kern="1200" dirty="0" smtClean="0">
                          <a:solidFill>
                            <a:schemeClr val="tx1"/>
                          </a:solidFill>
                          <a:latin typeface="Arial" pitchFamily="34" charset="0"/>
                          <a:ea typeface="新細明體" pitchFamily="18" charset="-120"/>
                          <a:cs typeface="+mn-cs"/>
                        </a:rPr>
                        <a:t>Encoder using the direct sample to convert the </a:t>
                      </a:r>
                      <a:r>
                        <a:rPr kumimoji="1" lang="en-US" altLang="zh-TW" sz="1600" kern="1200" dirty="0" err="1" smtClean="0">
                          <a:solidFill>
                            <a:schemeClr val="tx1"/>
                          </a:solidFill>
                          <a:latin typeface="Arial" pitchFamily="34" charset="0"/>
                          <a:ea typeface="新細明體" pitchFamily="18" charset="-120"/>
                          <a:cs typeface="+mn-cs"/>
                        </a:rPr>
                        <a:t>chroma</a:t>
                      </a:r>
                      <a:r>
                        <a:rPr kumimoji="1" lang="en-US" altLang="zh-TW" sz="1600" kern="1200" dirty="0" smtClean="0">
                          <a:solidFill>
                            <a:schemeClr val="tx1"/>
                          </a:solidFill>
                          <a:latin typeface="Arial" pitchFamily="34" charset="0"/>
                          <a:ea typeface="新細明體" pitchFamily="18" charset="-120"/>
                          <a:cs typeface="+mn-cs"/>
                        </a:rPr>
                        <a:t> sample from 444 to 422 or 420 format according to marked </a:t>
                      </a:r>
                      <a:r>
                        <a:rPr kumimoji="1" lang="en-US" altLang="zh-TW" sz="1600" kern="1200" dirty="0" err="1" smtClean="0">
                          <a:solidFill>
                            <a:schemeClr val="tx1"/>
                          </a:solidFill>
                          <a:latin typeface="Arial" pitchFamily="34" charset="0"/>
                          <a:ea typeface="新細明體" pitchFamily="18" charset="-120"/>
                          <a:cs typeface="+mn-cs"/>
                        </a:rPr>
                        <a:t>chroma</a:t>
                      </a:r>
                      <a:r>
                        <a:rPr kumimoji="1" lang="en-US" altLang="zh-TW" sz="1600" kern="1200" dirty="0" smtClean="0">
                          <a:solidFill>
                            <a:schemeClr val="tx1"/>
                          </a:solidFill>
                          <a:latin typeface="Arial" pitchFamily="34" charset="0"/>
                          <a:ea typeface="新細明體" pitchFamily="18" charset="-120"/>
                          <a:cs typeface="+mn-cs"/>
                        </a:rPr>
                        <a:t> sample location.</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48072">
                <a:tc>
                  <a:txBody>
                    <a:bodyPr/>
                    <a:lstStyle/>
                    <a:p>
                      <a:pPr marL="0" marR="0" indent="0" algn="ctr" defTabSz="914400" rtl="0" eaLnBrk="1" fontAlgn="auto" latinLnBrk="0" hangingPunct="0">
                        <a:lnSpc>
                          <a:spcPct val="100000"/>
                        </a:lnSpc>
                        <a:spcBef>
                          <a:spcPts val="680"/>
                        </a:spcBef>
                        <a:spcAft>
                          <a:spcPts val="600"/>
                        </a:spcAft>
                        <a:buClrTx/>
                        <a:buSzTx/>
                        <a:buFontTx/>
                        <a:buNone/>
                        <a:tabLst>
                          <a:tab pos="504190" algn="l"/>
                          <a:tab pos="756285" algn="l"/>
                          <a:tab pos="1008380" algn="l"/>
                          <a:tab pos="1260475" algn="l"/>
                        </a:tabLst>
                        <a:defRPr/>
                      </a:pPr>
                      <a:r>
                        <a:rPr kumimoji="1" lang="en-US" sz="1600" kern="1200" dirty="0">
                          <a:solidFill>
                            <a:schemeClr val="tx1"/>
                          </a:solidFill>
                          <a:latin typeface="Arial" pitchFamily="34" charset="0"/>
                          <a:ea typeface="新細明體" pitchFamily="18" charset="-120"/>
                          <a:cs typeface="+mn-cs"/>
                        </a:rPr>
                        <a:t>2</a:t>
                      </a:r>
                      <a:endParaRPr kumimoji="1" lang="zh-TW" sz="16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1200"/>
                        </a:spcBef>
                        <a:spcAft>
                          <a:spcPts val="600"/>
                        </a:spcAft>
                        <a:buClrTx/>
                        <a:buSzTx/>
                        <a:buFontTx/>
                        <a:buNone/>
                        <a:tabLst>
                          <a:tab pos="504190" algn="l"/>
                          <a:tab pos="756285" algn="l"/>
                          <a:tab pos="1008380" algn="l"/>
                          <a:tab pos="1260475" algn="l"/>
                        </a:tabLst>
                        <a:defRPr/>
                      </a:pPr>
                      <a:r>
                        <a:rPr kumimoji="1" lang="en-US" altLang="zh-TW" sz="1600" kern="1200" dirty="0" smtClean="0">
                          <a:solidFill>
                            <a:schemeClr val="tx1"/>
                          </a:solidFill>
                          <a:latin typeface="Arial" pitchFamily="34" charset="0"/>
                          <a:ea typeface="新細明體" pitchFamily="18" charset="-120"/>
                          <a:cs typeface="+mn-cs"/>
                        </a:rPr>
                        <a:t>Encoder using the mean of two (four) samples to convert the </a:t>
                      </a:r>
                      <a:r>
                        <a:rPr kumimoji="1" lang="en-US" altLang="zh-TW" sz="1600" kern="1200" dirty="0" err="1" smtClean="0">
                          <a:solidFill>
                            <a:schemeClr val="tx1"/>
                          </a:solidFill>
                          <a:latin typeface="Arial" pitchFamily="34" charset="0"/>
                          <a:ea typeface="新細明體" pitchFamily="18" charset="-120"/>
                          <a:cs typeface="+mn-cs"/>
                        </a:rPr>
                        <a:t>chroma</a:t>
                      </a:r>
                      <a:r>
                        <a:rPr kumimoji="1" lang="en-US" altLang="zh-TW" sz="1600" kern="1200" dirty="0" smtClean="0">
                          <a:solidFill>
                            <a:schemeClr val="tx1"/>
                          </a:solidFill>
                          <a:latin typeface="Arial" pitchFamily="34" charset="0"/>
                          <a:ea typeface="新細明體" pitchFamily="18" charset="-120"/>
                          <a:cs typeface="+mn-cs"/>
                        </a:rPr>
                        <a:t> sample from 444 to 422 (420) format.</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4256754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smtClean="0">
                <a:latin typeface="Calibri" panose="020F0502020204030204" pitchFamily="34" charset="0"/>
              </a:rPr>
              <a:t>depth_subpixel_arrangement_type</a:t>
            </a:r>
            <a:r>
              <a:rPr lang="en-US" altLang="zh-TW" sz="3200" dirty="0" smtClean="0">
                <a:latin typeface="Calibri" panose="020F0502020204030204" pitchFamily="34" charset="0"/>
              </a:rPr>
              <a:t> = 0</a:t>
            </a:r>
            <a:endParaRPr lang="zh-TW" altLang="en-US" sz="3200" dirty="0">
              <a:latin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6" name="物件 5"/>
          <p:cNvGraphicFramePr>
            <a:graphicFrameLocks noChangeAspect="1"/>
          </p:cNvGraphicFramePr>
          <p:nvPr>
            <p:extLst>
              <p:ext uri="{D42A27DB-BD31-4B8C-83A1-F6EECF244321}">
                <p14:modId xmlns:p14="http://schemas.microsoft.com/office/powerpoint/2010/main" val="3148695948"/>
              </p:ext>
            </p:extLst>
          </p:nvPr>
        </p:nvGraphicFramePr>
        <p:xfrm>
          <a:off x="2051150" y="1412776"/>
          <a:ext cx="5257154" cy="5144758"/>
        </p:xfrm>
        <a:graphic>
          <a:graphicData uri="http://schemas.openxmlformats.org/presentationml/2006/ole">
            <mc:AlternateContent xmlns:mc="http://schemas.openxmlformats.org/markup-compatibility/2006">
              <mc:Choice xmlns:v="urn:schemas-microsoft-com:vml" Requires="v">
                <p:oleObj spid="_x0000_s16428" name="投影片" r:id="rId4" imgW="4494397" imgH="3370977" progId="PowerPoint.Slide.12">
                  <p:embed/>
                </p:oleObj>
              </mc:Choice>
              <mc:Fallback>
                <p:oleObj name="投影片" r:id="rId4" imgW="4494397" imgH="3370977" progId="PowerPoint.Slide.12">
                  <p:embed/>
                  <p:pic>
                    <p:nvPicPr>
                      <p:cNvPr id="0" name="Picture 40"/>
                      <p:cNvPicPr>
                        <a:picLocks noChangeAspect="1" noChangeArrowheads="1"/>
                      </p:cNvPicPr>
                      <p:nvPr/>
                    </p:nvPicPr>
                    <p:blipFill>
                      <a:blip r:embed="rId5">
                        <a:extLst>
                          <a:ext uri="{28A0092B-C50C-407E-A947-70E740481C1C}">
                            <a14:useLocalDpi xmlns:a14="http://schemas.microsoft.com/office/drawing/2010/main" val="0"/>
                          </a:ext>
                        </a:extLst>
                      </a:blip>
                      <a:srcRect l="8949" r="17819"/>
                      <a:stretch>
                        <a:fillRect/>
                      </a:stretch>
                    </p:blipFill>
                    <p:spPr bwMode="auto">
                      <a:xfrm>
                        <a:off x="2051150" y="1412776"/>
                        <a:ext cx="5257154" cy="514475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1592712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764704"/>
            <a:ext cx="8229600" cy="936104"/>
          </a:xfrm>
        </p:spPr>
        <p:txBody>
          <a:bodyPr>
            <a:normAutofit/>
          </a:bodyPr>
          <a:lstStyle/>
          <a:p>
            <a:r>
              <a:rPr lang="en-US" altLang="zh-TW" sz="3200" dirty="0">
                <a:latin typeface="Calibri" panose="020F0502020204030204" pitchFamily="34" charset="0"/>
              </a:rPr>
              <a:t> </a:t>
            </a:r>
            <a:r>
              <a:rPr lang="en-US" altLang="zh-TW" sz="3200" dirty="0" err="1" smtClean="0">
                <a:latin typeface="Calibri" panose="020F0502020204030204" pitchFamily="34" charset="0"/>
              </a:rPr>
              <a:t>depth_subpixel_arrangement_type</a:t>
            </a:r>
            <a:r>
              <a:rPr lang="en-US" altLang="zh-TW" sz="3200" dirty="0" smtClean="0">
                <a:latin typeface="Calibri" panose="020F0502020204030204" pitchFamily="34" charset="0"/>
              </a:rPr>
              <a:t> = 1</a:t>
            </a:r>
            <a:endParaRPr lang="zh-TW" altLang="en-US" sz="3200" dirty="0">
              <a:latin typeface="Calibri" panose="020F0502020204030204" pitchFamily="34" charset="0"/>
            </a:endParaRP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2875652693"/>
              </p:ext>
            </p:extLst>
          </p:nvPr>
        </p:nvGraphicFramePr>
        <p:xfrm>
          <a:off x="1979712" y="1481160"/>
          <a:ext cx="5400600" cy="5188200"/>
        </p:xfrm>
        <a:graphic>
          <a:graphicData uri="http://schemas.openxmlformats.org/presentationml/2006/ole">
            <mc:AlternateContent xmlns:mc="http://schemas.openxmlformats.org/markup-compatibility/2006">
              <mc:Choice xmlns:v="urn:schemas-microsoft-com:vml" Requires="v">
                <p:oleObj spid="_x0000_s18477" name="投影片" r:id="rId4" imgW="4556884" imgH="3416978" progId="PowerPoint.Slide.12">
                  <p:embed/>
                </p:oleObj>
              </mc:Choice>
              <mc:Fallback>
                <p:oleObj name="投影片" r:id="rId4" imgW="4556884" imgH="3416978" progId="PowerPoint.Slide.12">
                  <p:embed/>
                  <p:pic>
                    <p:nvPicPr>
                      <p:cNvPr id="0" name="Picture 41"/>
                      <p:cNvPicPr>
                        <a:picLocks noChangeAspect="1" noChangeArrowheads="1"/>
                      </p:cNvPicPr>
                      <p:nvPr/>
                    </p:nvPicPr>
                    <p:blipFill>
                      <a:blip r:embed="rId5">
                        <a:extLst>
                          <a:ext uri="{28A0092B-C50C-407E-A947-70E740481C1C}">
                            <a14:useLocalDpi xmlns:a14="http://schemas.microsoft.com/office/drawing/2010/main" val="0"/>
                          </a:ext>
                        </a:extLst>
                      </a:blip>
                      <a:srcRect l="9036" r="18230"/>
                      <a:stretch>
                        <a:fillRect/>
                      </a:stretch>
                    </p:blipFill>
                    <p:spPr bwMode="auto">
                      <a:xfrm>
                        <a:off x="1979712" y="1481160"/>
                        <a:ext cx="5400600" cy="518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428633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467544" y="856739"/>
            <a:ext cx="8424936" cy="55245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baseline distance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baseline_dist_flag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baseline distance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focal_length_flag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a:t>
            </a:r>
            <a:r>
              <a:rPr kumimoji="1" lang="en-US" altLang="zh-TW" sz="2400" b="0"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focal length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focal_length_pixel_flag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focal length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nearest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z_near_flag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nearest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farthest depth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z_far_flag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farthest depth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minimum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d_min_flag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minimum disparity value are present in the syntax structure. </a:t>
            </a:r>
            <a:endParaRPr kumimoji="1" lang="en-US" altLang="zh-TW" sz="1200" b="0" i="0" u="none" strike="noStrike" cap="none" normalizeH="0" baseline="0" dirty="0" smtClean="0">
              <a:ln>
                <a:noFill/>
              </a:ln>
              <a:solidFill>
                <a:schemeClr val="tx1"/>
              </a:solidFill>
              <a:effectLst/>
              <a:ea typeface="Arial Unicode MS" pitchFamily="34" charset="-120"/>
              <a:cs typeface="Arial" pitchFamily="34" charset="0"/>
            </a:endParaRPr>
          </a:p>
          <a:p>
            <a:pPr marL="0" marR="0" lvl="0" indent="0" algn="l" defTabSz="914400" rtl="0" eaLnBrk="0" fontAlgn="base" latinLnBrk="0" hangingPunct="0">
              <a:lnSpc>
                <a:spcPct val="100000"/>
              </a:lnSpc>
              <a:spcBef>
                <a:spcPts val="600"/>
              </a:spcBef>
              <a:spcAft>
                <a:spcPct val="0"/>
              </a:spcAft>
              <a:buClrTx/>
              <a:buSzTx/>
              <a:buFontTx/>
              <a:buNone/>
              <a:tabLst>
                <a:tab pos="228600" algn="l"/>
                <a:tab pos="457200" algn="l"/>
                <a:tab pos="685800" algn="l"/>
                <a:tab pos="914400" algn="l"/>
              </a:tabLst>
            </a:pPr>
            <a:r>
              <a:rPr kumimoji="1" lang="en-US" altLang="zh-TW" sz="1600" b="1"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1" i="0" u="none" strike="noStrike" cap="none" normalizeH="0" baseline="0" dirty="0" smtClean="0">
                <a:ln>
                  <a:noFill/>
                </a:ln>
                <a:solidFill>
                  <a:srgbClr val="000000"/>
                </a:solidFill>
                <a:effectLst/>
                <a:ea typeface="Arial Unicode MS" pitchFamily="34" charset="-120"/>
                <a:cs typeface="Arial" pitchFamily="34" charset="0"/>
              </a:rPr>
              <a:t> </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equal to 0 specifies that the syntax elements specifying the maximum disparity value are not present in the syntax structure. </a:t>
            </a:r>
            <a:r>
              <a:rPr kumimoji="1" lang="en-US" altLang="zh-TW" sz="1600" b="0" i="0" u="none" strike="noStrike" cap="none" normalizeH="0" baseline="0" dirty="0" err="1" smtClean="0">
                <a:ln>
                  <a:noFill/>
                </a:ln>
                <a:solidFill>
                  <a:srgbClr val="000000"/>
                </a:solidFill>
                <a:effectLst/>
                <a:ea typeface="Arial Unicode MS" pitchFamily="34" charset="-120"/>
                <a:cs typeface="Arial" pitchFamily="34" charset="0"/>
              </a:rPr>
              <a:t>d_max_flag</a:t>
            </a:r>
            <a:r>
              <a:rPr kumimoji="1" lang="en-US" altLang="zh-TW" sz="1600" b="0" i="0" u="none" strike="noStrike" cap="none" normalizeH="0" baseline="0" dirty="0" smtClean="0">
                <a:ln>
                  <a:noFill/>
                </a:ln>
                <a:solidFill>
                  <a:srgbClr val="000000"/>
                </a:solidFill>
                <a:effectLst/>
                <a:ea typeface="Arial Unicode MS" pitchFamily="34" charset="-120"/>
                <a:cs typeface="Arial" pitchFamily="34" charset="0"/>
              </a:rPr>
              <a:t> equal to 1 specifies that the syntax elements specifying the maximum disparity value are present in the syntax structure.</a:t>
            </a:r>
            <a:endParaRPr kumimoji="1" lang="en-US" altLang="zh-TW" sz="3600" b="0" i="0" u="none" strike="noStrike" cap="none" normalizeH="0" baseline="0" dirty="0" smtClean="0">
              <a:ln>
                <a:noFill/>
              </a:ln>
              <a:solidFill>
                <a:schemeClr val="tx1"/>
              </a:solidFill>
              <a:effectLst/>
              <a:ea typeface="Arial Unicode MS" pitchFamily="34" charset="-12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92696"/>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smtClean="0">
                <a:latin typeface="Calibri" panose="020F0502020204030204" pitchFamily="34" charset="0"/>
              </a:rPr>
              <a:t>depth_representation_type</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663719850"/>
              </p:ext>
            </p:extLst>
          </p:nvPr>
        </p:nvGraphicFramePr>
        <p:xfrm>
          <a:off x="216024" y="2060848"/>
          <a:ext cx="8820472" cy="4057133"/>
        </p:xfrm>
        <a:graphic>
          <a:graphicData uri="http://schemas.openxmlformats.org/drawingml/2006/table">
            <a:tbl>
              <a:tblPr firstRow="1" firstCol="1" lastRow="1" lastCol="1" bandRow="1" bandCol="1"/>
              <a:tblGrid>
                <a:gridCol w="1296144"/>
                <a:gridCol w="7524328"/>
              </a:tblGrid>
              <a:tr h="576064">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Value</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680"/>
                        </a:spcBef>
                        <a:spcAft>
                          <a:spcPts val="0"/>
                        </a:spcAft>
                        <a:tabLst>
                          <a:tab pos="504190" algn="l"/>
                          <a:tab pos="756285" algn="l"/>
                          <a:tab pos="1008380" algn="l"/>
                          <a:tab pos="1260475" algn="l"/>
                        </a:tabLst>
                      </a:pPr>
                      <a:r>
                        <a:rPr kumimoji="1" lang="en-GB" sz="1600" kern="1200" dirty="0">
                          <a:solidFill>
                            <a:schemeClr val="tx1"/>
                          </a:solidFill>
                          <a:latin typeface="Arial" pitchFamily="34" charset="0"/>
                          <a:ea typeface="新細明體" pitchFamily="18" charset="-120"/>
                          <a:cs typeface="+mn-cs"/>
                        </a:rPr>
                        <a:t>Interpretation</a:t>
                      </a:r>
                      <a:endParaRPr kumimoji="1" lang="zh-TW" sz="1600" kern="1200" dirty="0">
                        <a:solidFill>
                          <a:schemeClr val="tx1"/>
                        </a:solidFill>
                        <a:latin typeface="Arial" pitchFamily="34" charset="0"/>
                        <a:ea typeface="新細明體" pitchFamily="18" charset="-120"/>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gn="ctr">
                        <a:spcAft>
                          <a:spcPts val="0"/>
                        </a:spcAft>
                      </a:pPr>
                      <a:r>
                        <a:rPr lang="en-US" sz="1400" kern="100" dirty="0">
                          <a:solidFill>
                            <a:srgbClr val="000000"/>
                          </a:solidFill>
                          <a:latin typeface="Arial" pitchFamily="34" charset="0"/>
                          <a:ea typeface="新細明體"/>
                          <a:cs typeface="Arial" pitchFamily="34" charset="0"/>
                        </a:rPr>
                        <a:t>0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an inverse of Z value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the inverse of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a:t>
                      </a:r>
                      <a:r>
                        <a:rPr lang="en-US" sz="1200" kern="100" dirty="0" smtClean="0">
                          <a:solidFill>
                            <a:srgbClr val="000000"/>
                          </a:solidFill>
                          <a:latin typeface="Arial" pitchFamily="34" charset="0"/>
                          <a:ea typeface="新細明體"/>
                          <a:cs typeface="Arial" pitchFamily="34" charset="0"/>
                        </a:rPr>
                        <a:t>When </a:t>
                      </a:r>
                      <a:r>
                        <a:rPr lang="en-US" sz="1200" kern="100" dirty="0" err="1" smtClean="0">
                          <a:solidFill>
                            <a:srgbClr val="000000"/>
                          </a:solidFill>
                          <a:latin typeface="Arial" pitchFamily="34" charset="0"/>
                          <a:ea typeface="新細明體"/>
                          <a:cs typeface="Arial" pitchFamily="34" charset="0"/>
                        </a:rPr>
                        <a:t>z_near_flag</a:t>
                      </a:r>
                      <a:r>
                        <a:rPr lang="en-US" sz="1200" kern="100" dirty="0" smtClean="0">
                          <a:solidFill>
                            <a:srgbClr val="000000"/>
                          </a:solidFill>
                          <a:latin typeface="Arial" pitchFamily="34" charset="0"/>
                          <a:ea typeface="新細明體"/>
                          <a:cs typeface="Arial" pitchFamily="34" charset="0"/>
                        </a:rPr>
                        <a:t> </a:t>
                      </a:r>
                      <a:r>
                        <a:rPr lang="en-US" sz="1200" kern="100" dirty="0">
                          <a:solidFill>
                            <a:srgbClr val="000000"/>
                          </a:solidFill>
                          <a:latin typeface="Arial" pitchFamily="34" charset="0"/>
                          <a:ea typeface="新細明體"/>
                          <a:cs typeface="Arial" pitchFamily="34" charset="0"/>
                        </a:rPr>
                        <a:t>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the inverse of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67037">
                <a:tc>
                  <a:txBody>
                    <a:bodyPr/>
                    <a:lstStyle/>
                    <a:p>
                      <a:pPr algn="ctr">
                        <a:spcAft>
                          <a:spcPts val="0"/>
                        </a:spcAft>
                      </a:pPr>
                      <a:r>
                        <a:rPr lang="en-US" sz="1400" kern="100">
                          <a:solidFill>
                            <a:srgbClr val="000000"/>
                          </a:solidFill>
                          <a:latin typeface="Arial" pitchFamily="34" charset="0"/>
                          <a:ea typeface="新細明體"/>
                          <a:cs typeface="Arial" pitchFamily="34" charset="0"/>
                        </a:rPr>
                        <a:t>1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disparity that is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22453">
                <a:tc>
                  <a:txBody>
                    <a:bodyPr/>
                    <a:lstStyle/>
                    <a:p>
                      <a:pPr algn="ctr">
                        <a:spcAft>
                          <a:spcPts val="0"/>
                        </a:spcAft>
                      </a:pPr>
                      <a:r>
                        <a:rPr lang="en-US" sz="1400" kern="100">
                          <a:solidFill>
                            <a:srgbClr val="000000"/>
                          </a:solidFill>
                          <a:latin typeface="Arial" pitchFamily="34" charset="0"/>
                          <a:ea typeface="新細明體"/>
                          <a:cs typeface="Arial" pitchFamily="34" charset="0"/>
                        </a:rPr>
                        <a:t>2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Z value uniformly quantized into the range of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inclusive. </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z_far_flag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corresponds to </a:t>
                      </a:r>
                      <a:r>
                        <a:rPr lang="en-US" sz="1200" kern="100" dirty="0" err="1">
                          <a:solidFill>
                            <a:srgbClr val="000000"/>
                          </a:solidFill>
                          <a:latin typeface="Arial" pitchFamily="34" charset="0"/>
                          <a:ea typeface="新細明體"/>
                          <a:cs typeface="Arial" pitchFamily="34" charset="0"/>
                        </a:rPr>
                        <a:t>ZFar</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z_near_flag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ZNear</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1845">
                <a:tc>
                  <a:txBody>
                    <a:bodyPr/>
                    <a:lstStyle/>
                    <a:p>
                      <a:pPr algn="ctr">
                        <a:spcAft>
                          <a:spcPts val="0"/>
                        </a:spcAft>
                      </a:pPr>
                      <a:r>
                        <a:rPr lang="en-US" sz="1400" kern="100">
                          <a:solidFill>
                            <a:srgbClr val="000000"/>
                          </a:solidFill>
                          <a:latin typeface="Arial" pitchFamily="34" charset="0"/>
                          <a:ea typeface="新細明體"/>
                          <a:cs typeface="Arial" pitchFamily="34" charset="0"/>
                        </a:rPr>
                        <a:t>3 </a:t>
                      </a:r>
                      <a:endParaRPr lang="zh-TW" sz="14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Each decoded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of an auxiliary picture represents a nonlinearly mapped disparity, normalized in range from 0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as specified by depth_nonlinear_representation_num_minus1 and </a:t>
                      </a:r>
                      <a:r>
                        <a:rPr lang="en-US" sz="1200" kern="100" dirty="0" err="1">
                          <a:solidFill>
                            <a:srgbClr val="000000"/>
                          </a:solidFill>
                          <a:latin typeface="Arial" pitchFamily="34" charset="0"/>
                          <a:ea typeface="新細明體"/>
                          <a:cs typeface="Arial" pitchFamily="34" charset="0"/>
                        </a:rPr>
                        <a:t>depth_nonlinear_representation_model</a:t>
                      </a:r>
                      <a:r>
                        <a:rPr lang="en-US" sz="1200" kern="100" dirty="0">
                          <a:solidFill>
                            <a:srgbClr val="000000"/>
                          </a:solidFill>
                          <a:latin typeface="Arial" pitchFamily="34" charset="0"/>
                          <a:ea typeface="新細明體"/>
                          <a:cs typeface="Arial" pitchFamily="34" charset="0"/>
                        </a:rPr>
                        <a:t>[</a:t>
                      </a:r>
                      <a:r>
                        <a:rPr lang="en-US" sz="1200" kern="100" dirty="0" err="1">
                          <a:solidFill>
                            <a:srgbClr val="000000"/>
                          </a:solidFill>
                          <a:latin typeface="Arial" pitchFamily="34" charset="0"/>
                          <a:ea typeface="新細明體"/>
                          <a:cs typeface="Arial" pitchFamily="34" charset="0"/>
                        </a:rPr>
                        <a:t>i</a:t>
                      </a:r>
                      <a:r>
                        <a:rPr lang="en-US" sz="1200" kern="100" dirty="0" smtClean="0">
                          <a:solidFill>
                            <a:srgbClr val="000000"/>
                          </a:solidFill>
                          <a:latin typeface="Arial" pitchFamily="34" charset="0"/>
                          <a:ea typeface="新細明體"/>
                          <a:cs typeface="Arial" pitchFamily="34" charset="0"/>
                        </a:rPr>
                        <a:t>].When </a:t>
                      </a:r>
                      <a:r>
                        <a:rPr lang="en-US" sz="1200" kern="100" dirty="0" err="1">
                          <a:solidFill>
                            <a:srgbClr val="000000"/>
                          </a:solidFill>
                          <a:latin typeface="Arial" pitchFamily="34" charset="0"/>
                          <a:ea typeface="新細明體"/>
                          <a:cs typeface="Arial" pitchFamily="34" charset="0"/>
                        </a:rPr>
                        <a:t>d_min_flag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0 represents </a:t>
                      </a:r>
                      <a:r>
                        <a:rPr lang="en-US" sz="1200" kern="100" dirty="0" err="1">
                          <a:solidFill>
                            <a:srgbClr val="000000"/>
                          </a:solidFill>
                          <a:latin typeface="Arial" pitchFamily="34" charset="0"/>
                          <a:ea typeface="新細明體"/>
                          <a:cs typeface="Arial" pitchFamily="34" charset="0"/>
                        </a:rPr>
                        <a:t>DMin</a:t>
                      </a:r>
                      <a:r>
                        <a:rPr lang="en-US" sz="1200" kern="100" dirty="0">
                          <a:solidFill>
                            <a:srgbClr val="000000"/>
                          </a:solidFill>
                          <a:latin typeface="Arial" pitchFamily="34" charset="0"/>
                          <a:ea typeface="新細明體"/>
                          <a:cs typeface="Arial" pitchFamily="34" charset="0"/>
                        </a:rPr>
                        <a:t> (specified below). When </a:t>
                      </a:r>
                      <a:r>
                        <a:rPr lang="en-US" sz="1200" kern="100" dirty="0" err="1">
                          <a:solidFill>
                            <a:srgbClr val="000000"/>
                          </a:solidFill>
                          <a:latin typeface="Arial" pitchFamily="34" charset="0"/>
                          <a:ea typeface="新細明體"/>
                          <a:cs typeface="Arial" pitchFamily="34" charset="0"/>
                        </a:rPr>
                        <a:t>d_max_flag</a:t>
                      </a:r>
                      <a:r>
                        <a:rPr lang="en-US" sz="1200" kern="100" dirty="0">
                          <a:solidFill>
                            <a:srgbClr val="000000"/>
                          </a:solidFill>
                          <a:latin typeface="Arial" pitchFamily="34" charset="0"/>
                          <a:ea typeface="新細明體"/>
                          <a:cs typeface="Arial" pitchFamily="34" charset="0"/>
                        </a:rPr>
                        <a:t> is equal to 1, the </a:t>
                      </a:r>
                      <a:r>
                        <a:rPr lang="en-US" sz="1200" kern="100" dirty="0" err="1">
                          <a:solidFill>
                            <a:srgbClr val="000000"/>
                          </a:solidFill>
                          <a:latin typeface="Arial" pitchFamily="34" charset="0"/>
                          <a:ea typeface="新細明體"/>
                          <a:cs typeface="Arial" pitchFamily="34" charset="0"/>
                        </a:rPr>
                        <a:t>luma</a:t>
                      </a:r>
                      <a:r>
                        <a:rPr lang="en-US" sz="1200" kern="100" dirty="0">
                          <a:solidFill>
                            <a:srgbClr val="000000"/>
                          </a:solidFill>
                          <a:latin typeface="Arial" pitchFamily="34" charset="0"/>
                          <a:ea typeface="新細明體"/>
                          <a:cs typeface="Arial" pitchFamily="34" charset="0"/>
                        </a:rPr>
                        <a:t> sample value equal to </a:t>
                      </a:r>
                      <a:r>
                        <a:rPr lang="en-US" sz="1200" kern="100" dirty="0" err="1">
                          <a:solidFill>
                            <a:srgbClr val="000000"/>
                          </a:solidFill>
                          <a:latin typeface="Arial" pitchFamily="34" charset="0"/>
                          <a:ea typeface="新細明體"/>
                          <a:cs typeface="Arial" pitchFamily="34" charset="0"/>
                        </a:rPr>
                        <a:t>maxVal</a:t>
                      </a:r>
                      <a:r>
                        <a:rPr lang="en-US" sz="1200" kern="100" dirty="0">
                          <a:solidFill>
                            <a:srgbClr val="000000"/>
                          </a:solidFill>
                          <a:latin typeface="Arial" pitchFamily="34" charset="0"/>
                          <a:ea typeface="新細明體"/>
                          <a:cs typeface="Arial" pitchFamily="34" charset="0"/>
                        </a:rPr>
                        <a:t> represents </a:t>
                      </a:r>
                      <a:r>
                        <a:rPr lang="en-US" sz="1200" kern="100" dirty="0" err="1">
                          <a:solidFill>
                            <a:srgbClr val="000000"/>
                          </a:solidFill>
                          <a:latin typeface="Arial" pitchFamily="34" charset="0"/>
                          <a:ea typeface="新細明體"/>
                          <a:cs typeface="Arial" pitchFamily="34" charset="0"/>
                        </a:rPr>
                        <a:t>DMax</a:t>
                      </a:r>
                      <a:r>
                        <a:rPr lang="en-US" sz="1200" kern="100" dirty="0">
                          <a:solidFill>
                            <a:srgbClr val="000000"/>
                          </a:solidFill>
                          <a:latin typeface="Arial" pitchFamily="34" charset="0"/>
                          <a:ea typeface="新細明體"/>
                          <a:cs typeface="Arial" pitchFamily="34" charset="0"/>
                        </a:rPr>
                        <a:t> (specified below).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1541">
                <a:tc>
                  <a:txBody>
                    <a:bodyPr/>
                    <a:lstStyle/>
                    <a:p>
                      <a:pPr algn="ctr">
                        <a:spcAft>
                          <a:spcPts val="0"/>
                        </a:spcAft>
                      </a:pPr>
                      <a:r>
                        <a:rPr lang="en-US" sz="1400" kern="100" dirty="0">
                          <a:solidFill>
                            <a:srgbClr val="000000"/>
                          </a:solidFill>
                          <a:latin typeface="Arial" pitchFamily="34" charset="0"/>
                          <a:ea typeface="新細明體"/>
                          <a:cs typeface="Arial" pitchFamily="34" charset="0"/>
                        </a:rPr>
                        <a:t>Other values </a:t>
                      </a:r>
                      <a:endParaRPr lang="zh-TW" sz="14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n-US" sz="1200" kern="100" dirty="0">
                          <a:solidFill>
                            <a:srgbClr val="000000"/>
                          </a:solidFill>
                          <a:latin typeface="Arial" pitchFamily="34" charset="0"/>
                          <a:ea typeface="新細明體"/>
                          <a:cs typeface="Arial" pitchFamily="34" charset="0"/>
                        </a:rPr>
                        <a:t>Reserved for future use </a:t>
                      </a:r>
                      <a:endParaRPr lang="zh-TW" sz="12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73729" name="Rectangle 1"/>
          <p:cNvSpPr>
            <a:spLocks noChangeArrowheads="1"/>
          </p:cNvSpPr>
          <p:nvPr/>
        </p:nvSpPr>
        <p:spPr bwMode="auto">
          <a:xfrm>
            <a:off x="216024" y="6165304"/>
            <a:ext cx="889248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rgbClr val="000000"/>
                </a:solidFill>
                <a:effectLst/>
                <a:cs typeface="Arial" pitchFamily="34" charset="0"/>
              </a:rPr>
              <a:t>The variable </a:t>
            </a:r>
            <a:r>
              <a:rPr kumimoji="1" lang="en-US" altLang="zh-TW" sz="1400" b="0" i="0" u="none" strike="noStrike" cap="none" normalizeH="0" baseline="0" dirty="0" err="1" smtClean="0">
                <a:ln>
                  <a:noFill/>
                </a:ln>
                <a:solidFill>
                  <a:srgbClr val="000000"/>
                </a:solidFill>
                <a:effectLst/>
                <a:cs typeface="Arial" pitchFamily="34" charset="0"/>
              </a:rPr>
              <a:t>maxVal</a:t>
            </a:r>
            <a:r>
              <a:rPr kumimoji="1" lang="en-US" altLang="zh-TW" sz="1400" b="0" i="0" u="none" strike="noStrike" cap="none" normalizeH="0" baseline="0" dirty="0" smtClean="0">
                <a:ln>
                  <a:noFill/>
                </a:ln>
                <a:solidFill>
                  <a:srgbClr val="000000"/>
                </a:solidFill>
                <a:effectLst/>
                <a:cs typeface="Arial" pitchFamily="34" charset="0"/>
              </a:rPr>
              <a:t> is set equal to ( 1 &lt;&lt; ( 8 + bit_depth_luma_minus8 ) ) − 1, where bit_depth_luma_minus8 is the value included in or inferred for the active SPS of the layer with </a:t>
            </a:r>
            <a:r>
              <a:rPr kumimoji="1" lang="en-US" altLang="zh-TW" sz="1400" b="0" i="0" u="none" strike="noStrike" cap="none" normalizeH="0" baseline="0" dirty="0" err="1" smtClean="0">
                <a:ln>
                  <a:noFill/>
                </a:ln>
                <a:solidFill>
                  <a:srgbClr val="000000"/>
                </a:solidFill>
                <a:effectLst/>
                <a:cs typeface="Arial" pitchFamily="34" charset="0"/>
              </a:rPr>
              <a:t>nuh_layer_id</a:t>
            </a:r>
            <a:r>
              <a:rPr kumimoji="1" lang="en-US" altLang="zh-TW" sz="1400" b="0" i="0" u="none" strike="noStrike" cap="none" normalizeH="0" baseline="0" dirty="0" smtClean="0">
                <a:ln>
                  <a:noFill/>
                </a:ln>
                <a:solidFill>
                  <a:srgbClr val="000000"/>
                </a:solidFill>
                <a:effectLst/>
                <a:cs typeface="Arial" pitchFamily="34" charset="0"/>
              </a:rPr>
              <a:t> equal to </a:t>
            </a:r>
            <a:r>
              <a:rPr kumimoji="1" lang="en-US" altLang="zh-TW" sz="1400" b="0" i="0" u="none" strike="noStrike" cap="none" normalizeH="0" baseline="0" dirty="0" err="1" smtClean="0">
                <a:ln>
                  <a:noFill/>
                </a:ln>
                <a:solidFill>
                  <a:srgbClr val="000000"/>
                </a:solidFill>
                <a:effectLst/>
                <a:cs typeface="Arial" pitchFamily="34" charset="0"/>
              </a:rPr>
              <a:t>targetLayerId</a:t>
            </a:r>
            <a:r>
              <a:rPr kumimoji="1" lang="en-US" altLang="zh-TW" sz="1400" b="0" i="0" u="none" strike="noStrike" cap="none" normalizeH="0" baseline="0" dirty="0" smtClean="0">
                <a:ln>
                  <a:noFill/>
                </a:ln>
                <a:solidFill>
                  <a:srgbClr val="000000"/>
                </a:solidFill>
                <a:effectLst/>
                <a:cs typeface="Arial" pitchFamily="34" charset="0"/>
              </a:rPr>
              <a:t>.</a:t>
            </a:r>
            <a:endParaRPr kumimoji="1" lang="en-US" altLang="zh-TW" sz="1400" b="0" i="0" u="none" strike="noStrike" cap="none" normalizeH="0" baseline="0" dirty="0" smtClean="0">
              <a:ln>
                <a:noFill/>
              </a:ln>
              <a:solidFill>
                <a:schemeClr val="tx1"/>
              </a:solidFill>
              <a:effectLst/>
              <a:cs typeface="Arial" pitchFamily="34" charset="0"/>
            </a:endParaRPr>
          </a:p>
        </p:txBody>
      </p:sp>
      <p:sp>
        <p:nvSpPr>
          <p:cNvPr id="5" name="內容版面配置區 2"/>
          <p:cNvSpPr>
            <a:spLocks noGrp="1"/>
          </p:cNvSpPr>
          <p:nvPr>
            <p:ph idx="1"/>
          </p:nvPr>
        </p:nvSpPr>
        <p:spPr>
          <a:xfrm>
            <a:off x="35496" y="1268760"/>
            <a:ext cx="8964488" cy="1152128"/>
          </a:xfrm>
        </p:spPr>
        <p:txBody>
          <a:bodyPr/>
          <a:lstStyle/>
          <a:p>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depth_representation_type</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specifies the representation definition of decoded </a:t>
            </a:r>
            <a:r>
              <a:rPr lang="en-US" altLang="zh-TW" sz="1400" dirty="0" err="1" smtClean="0">
                <a:latin typeface="Arial" panose="020B0604020202020204" pitchFamily="34" charset="0"/>
                <a:ea typeface="Arial Unicode MS" panose="020B0604020202020204" pitchFamily="34" charset="-120"/>
                <a:cs typeface="Arial" panose="020B0604020202020204" pitchFamily="34" charset="0"/>
              </a:rPr>
              <a:t>luma</a:t>
            </a:r>
            <a:r>
              <a:rPr lang="en-US" altLang="zh-TW" sz="1400" dirty="0" smtClean="0">
                <a:latin typeface="Arial" panose="020B0604020202020204" pitchFamily="34" charset="0"/>
                <a:ea typeface="Arial Unicode MS" panose="020B0604020202020204" pitchFamily="34" charset="-120"/>
                <a:cs typeface="Arial" panose="020B0604020202020204" pitchFamily="34" charset="0"/>
              </a:rPr>
              <a:t> samples of auxiliary pictures. In the table, disparity specifies the horizontal displacement between two texture views and Z value specifies the distance from a camera. </a:t>
            </a:r>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1"/>
          <p:cNvSpPr>
            <a:spLocks noGrp="1"/>
          </p:cNvSpPr>
          <p:nvPr>
            <p:ph type="title"/>
          </p:nvPr>
        </p:nvSpPr>
        <p:spPr>
          <a:xfrm>
            <a:off x="216024" y="764704"/>
            <a:ext cx="8820472" cy="1143000"/>
          </a:xfrm>
        </p:spPr>
        <p:txBody>
          <a:bodyPr>
            <a:normAutofit/>
          </a:bodyPr>
          <a:lstStyle/>
          <a:p>
            <a:r>
              <a:rPr lang="en-US" altLang="zh-TW" sz="2800" dirty="0" smtClean="0">
                <a:latin typeface="Calibri" panose="020F0502020204030204" pitchFamily="34" charset="0"/>
              </a:rPr>
              <a:t>View synthesis representation information element syntax</a:t>
            </a:r>
            <a:endParaRPr lang="zh-TW" altLang="en-US" sz="2800" dirty="0" smtClean="0">
              <a:latin typeface="Calibri" panose="020F0502020204030204" pitchFamily="34" charset="0"/>
            </a:endParaRPr>
          </a:p>
        </p:txBody>
      </p:sp>
      <p:sp>
        <p:nvSpPr>
          <p:cNvPr id="5" name="文字方塊 4"/>
          <p:cNvSpPr txBox="1"/>
          <p:nvPr/>
        </p:nvSpPr>
        <p:spPr>
          <a:xfrm>
            <a:off x="107504" y="3212390"/>
            <a:ext cx="9144000" cy="3600986"/>
          </a:xfrm>
          <a:prstGeom prst="rect">
            <a:avLst/>
          </a:prstGeom>
          <a:noFill/>
        </p:spPr>
        <p:txBody>
          <a:bodyPr wrap="square" rtlCol="0">
            <a:spAutoFit/>
          </a:bodyPr>
          <a:lstStyle/>
          <a:p>
            <a:r>
              <a:rPr lang="en-US" altLang="zh-TW" sz="1200" dirty="0" smtClean="0"/>
              <a:t>The syntax structure specifies the value of an element in the view synthesis representation information SEI message. </a:t>
            </a:r>
            <a:endParaRPr lang="zh-TW" altLang="zh-TW" sz="1200" dirty="0" smtClean="0"/>
          </a:p>
          <a:p>
            <a:r>
              <a:rPr lang="en-US" altLang="zh-TW" sz="1200" dirty="0" smtClean="0"/>
              <a:t> </a:t>
            </a:r>
            <a:endParaRPr lang="zh-TW" altLang="zh-TW" sz="1200" dirty="0" smtClean="0"/>
          </a:p>
          <a:p>
            <a:r>
              <a:rPr lang="en-US" altLang="zh-TW" sz="1200" dirty="0" smtClean="0"/>
              <a:t>The syntax structure sets the values of the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variables that represent a floating-point value. When the syntax structure is included in another syntax structure, the variable names </a:t>
            </a:r>
            <a:r>
              <a:rPr lang="en-US" altLang="zh-TW" sz="1200" dirty="0" err="1" smtClean="0"/>
              <a:t>OutSign</a:t>
            </a:r>
            <a:r>
              <a:rPr lang="en-US" altLang="zh-TW" sz="1200" dirty="0" smtClean="0"/>
              <a:t>, </a:t>
            </a:r>
            <a:r>
              <a:rPr lang="en-US" altLang="zh-TW" sz="1200" dirty="0" err="1" smtClean="0"/>
              <a:t>OutExp</a:t>
            </a:r>
            <a:r>
              <a:rPr lang="en-US" altLang="zh-TW" sz="1200" dirty="0" smtClean="0"/>
              <a:t>, </a:t>
            </a:r>
            <a:r>
              <a:rPr lang="en-US" altLang="zh-TW" sz="1200" dirty="0" err="1" smtClean="0"/>
              <a:t>OutMantissa</a:t>
            </a:r>
            <a:r>
              <a:rPr lang="en-US" altLang="zh-TW" sz="1200" dirty="0" smtClean="0"/>
              <a:t> and </a:t>
            </a:r>
            <a:r>
              <a:rPr lang="en-US" altLang="zh-TW" sz="1200" dirty="0" err="1" smtClean="0"/>
              <a:t>OutManLen</a:t>
            </a:r>
            <a:r>
              <a:rPr lang="en-US" altLang="zh-TW" sz="1200" dirty="0" smtClean="0"/>
              <a:t> are to be interpreted as being replaced by the variable names used when the syntax structure is included. </a:t>
            </a:r>
          </a:p>
          <a:p>
            <a:endParaRPr lang="zh-TW" altLang="zh-TW" sz="1200" dirty="0" smtClean="0"/>
          </a:p>
          <a:p>
            <a:r>
              <a:rPr lang="en-US" altLang="zh-TW" sz="1200" b="1" dirty="0" err="1" smtClean="0"/>
              <a:t>da_sign_flag</a:t>
            </a:r>
            <a:r>
              <a:rPr lang="en-US" altLang="zh-TW" sz="1200" b="1" dirty="0" smtClean="0"/>
              <a:t> </a:t>
            </a:r>
            <a:r>
              <a:rPr lang="en-US" altLang="zh-TW" sz="1200" dirty="0" smtClean="0"/>
              <a:t>equal to 0 indicates that the sign of the floating-point value is positive. </a:t>
            </a:r>
            <a:r>
              <a:rPr lang="en-US" altLang="zh-TW" sz="1200" dirty="0" err="1" smtClean="0"/>
              <a:t>da_sign_flag</a:t>
            </a:r>
            <a:r>
              <a:rPr lang="en-US" altLang="zh-TW" sz="1200" dirty="0" smtClean="0"/>
              <a:t> equal to 1 indicates that the sign is negative. The variable </a:t>
            </a:r>
            <a:r>
              <a:rPr lang="en-US" altLang="zh-TW" sz="1200" dirty="0" err="1" smtClean="0"/>
              <a:t>OutSign</a:t>
            </a:r>
            <a:r>
              <a:rPr lang="en-US" altLang="zh-TW" sz="1200" dirty="0" smtClean="0"/>
              <a:t> is set equal to </a:t>
            </a:r>
            <a:r>
              <a:rPr lang="en-US" altLang="zh-TW" sz="1200" dirty="0" err="1" smtClean="0"/>
              <a:t>da_sign_flag</a:t>
            </a:r>
            <a:r>
              <a:rPr lang="en-US" altLang="zh-TW" sz="1200" dirty="0" smtClean="0"/>
              <a:t>. </a:t>
            </a:r>
            <a:endParaRPr lang="zh-TW" altLang="zh-TW" sz="1200" dirty="0" smtClean="0"/>
          </a:p>
          <a:p>
            <a:r>
              <a:rPr lang="en-US" altLang="zh-TW" sz="1200" dirty="0" smtClean="0"/>
              <a:t> </a:t>
            </a:r>
            <a:endParaRPr lang="zh-TW" altLang="zh-TW" sz="1200" dirty="0" smtClean="0"/>
          </a:p>
          <a:p>
            <a:r>
              <a:rPr lang="en-US" altLang="zh-TW" sz="1200" b="1" dirty="0" err="1" smtClean="0"/>
              <a:t>da_exponent</a:t>
            </a:r>
            <a:r>
              <a:rPr lang="en-US" altLang="zh-TW" sz="1200" b="1" dirty="0" smtClean="0"/>
              <a:t> </a:t>
            </a:r>
            <a:r>
              <a:rPr lang="en-US" altLang="zh-TW" sz="1200" dirty="0" smtClean="0"/>
              <a:t>specifies the exponent of the floating-point value. The value of </a:t>
            </a:r>
            <a:r>
              <a:rPr lang="en-US" altLang="zh-TW" sz="1200" dirty="0" err="1" smtClean="0"/>
              <a:t>da_exponent</a:t>
            </a:r>
            <a:r>
              <a:rPr lang="en-US" altLang="zh-TW" sz="1200" dirty="0" smtClean="0"/>
              <a:t> shall be in the range of 0 to 2</a:t>
            </a:r>
            <a:r>
              <a:rPr lang="en-US" altLang="zh-TW" sz="1200" baseline="30000" dirty="0" smtClean="0"/>
              <a:t>7</a:t>
            </a:r>
            <a:r>
              <a:rPr lang="en-US" altLang="zh-TW" sz="1200" dirty="0" smtClean="0"/>
              <a:t> − 2, inclusive. The value 2</a:t>
            </a:r>
            <a:r>
              <a:rPr lang="en-US" altLang="zh-TW" sz="1200" baseline="30000" dirty="0" smtClean="0"/>
              <a:t>7</a:t>
            </a:r>
            <a:r>
              <a:rPr lang="en-US" altLang="zh-TW" sz="1200" dirty="0" smtClean="0"/>
              <a:t> − 1 is reserved for future use by ITU-T | ISO/IEC. Decoders shall treat the value 2</a:t>
            </a:r>
            <a:r>
              <a:rPr lang="en-US" altLang="zh-TW" sz="1200" baseline="30000" dirty="0" smtClean="0"/>
              <a:t>7</a:t>
            </a:r>
            <a:r>
              <a:rPr lang="en-US" altLang="zh-TW" sz="1200" dirty="0" smtClean="0"/>
              <a:t> − 1 as indicating an unspecified value. The variable </a:t>
            </a:r>
            <a:r>
              <a:rPr lang="en-US" altLang="zh-TW" sz="1200" dirty="0" err="1" smtClean="0"/>
              <a:t>OutExp</a:t>
            </a:r>
            <a:r>
              <a:rPr lang="en-US" altLang="zh-TW" sz="1200" dirty="0" smtClean="0"/>
              <a:t> is set equal to </a:t>
            </a:r>
            <a:r>
              <a:rPr lang="en-US" altLang="zh-TW" sz="1200" dirty="0" err="1" smtClean="0"/>
              <a:t>da_exponent</a:t>
            </a:r>
            <a:r>
              <a:rPr lang="en-US" altLang="zh-TW" sz="1200" dirty="0" smtClean="0"/>
              <a:t>. </a:t>
            </a:r>
            <a:endParaRPr lang="zh-TW" altLang="zh-TW" sz="1200" dirty="0" smtClean="0"/>
          </a:p>
          <a:p>
            <a:r>
              <a:rPr lang="en-US" altLang="zh-TW" sz="1200" dirty="0" smtClean="0"/>
              <a:t> </a:t>
            </a:r>
            <a:endParaRPr lang="zh-TW" altLang="zh-TW" sz="1200" dirty="0" smtClean="0"/>
          </a:p>
          <a:p>
            <a:r>
              <a:rPr lang="en-US" altLang="zh-TW" sz="1200" b="1" dirty="0" smtClean="0"/>
              <a:t>da_mantissa_len_minus1 </a:t>
            </a:r>
            <a:r>
              <a:rPr lang="en-US" altLang="zh-TW" sz="1200" dirty="0" smtClean="0"/>
              <a:t>plus 1 specifies the number of bits in the </a:t>
            </a:r>
            <a:r>
              <a:rPr lang="en-US" altLang="zh-TW" sz="1200" dirty="0" err="1" smtClean="0"/>
              <a:t>da_mantissa</a:t>
            </a:r>
            <a:r>
              <a:rPr lang="en-US" altLang="zh-TW" sz="1200" dirty="0" smtClean="0"/>
              <a:t> syntax element. The value of da_mantissa_len_minus1 shall be in the range of 0 to 31, inclusive. The variable </a:t>
            </a:r>
            <a:r>
              <a:rPr lang="en-US" altLang="zh-TW" sz="1200" dirty="0" err="1" smtClean="0"/>
              <a:t>OutManLen</a:t>
            </a:r>
            <a:r>
              <a:rPr lang="en-US" altLang="zh-TW" sz="1200" dirty="0" smtClean="0"/>
              <a:t> is set equal to da_mantissa_len_minus1 + 1. </a:t>
            </a:r>
            <a:endParaRPr lang="zh-TW" altLang="zh-TW" sz="1200" dirty="0" smtClean="0"/>
          </a:p>
          <a:p>
            <a:r>
              <a:rPr lang="en-US" altLang="zh-TW" sz="1200" dirty="0" smtClean="0"/>
              <a:t> </a:t>
            </a:r>
            <a:endParaRPr lang="zh-TW" altLang="zh-TW" sz="1200" dirty="0" smtClean="0"/>
          </a:p>
          <a:p>
            <a:pPr hangingPunct="0"/>
            <a:r>
              <a:rPr lang="en-US" altLang="zh-TW" sz="1200" b="1" dirty="0" err="1" smtClean="0"/>
              <a:t>da_mantissa</a:t>
            </a:r>
            <a:r>
              <a:rPr lang="en-US" altLang="zh-TW" sz="1200" b="1" dirty="0" smtClean="0"/>
              <a:t> </a:t>
            </a:r>
            <a:r>
              <a:rPr lang="en-US" altLang="zh-TW" sz="1200" dirty="0" smtClean="0"/>
              <a:t>specifies the mantissa of the floating-point value. The variable </a:t>
            </a:r>
            <a:r>
              <a:rPr lang="en-US" altLang="zh-TW" sz="1200" dirty="0" err="1" smtClean="0"/>
              <a:t>OutMantissa</a:t>
            </a:r>
            <a:r>
              <a:rPr lang="en-US" altLang="zh-TW" sz="1200" dirty="0" smtClean="0"/>
              <a:t> is set equal to </a:t>
            </a:r>
            <a:r>
              <a:rPr lang="en-US" altLang="zh-TW" sz="1200" dirty="0" err="1" smtClean="0"/>
              <a:t>da_mantissa</a:t>
            </a:r>
            <a:r>
              <a:rPr lang="en-US" altLang="zh-TW" sz="1200" dirty="0" smtClean="0"/>
              <a:t>.</a:t>
            </a:r>
            <a:endParaRPr lang="zh-TW" altLang="zh-TW" sz="1200" dirty="0" smtClean="0"/>
          </a:p>
          <a:p>
            <a:endParaRPr lang="zh-TW" altLang="en-US" sz="1200" dirty="0"/>
          </a:p>
        </p:txBody>
      </p:sp>
      <p:graphicFrame>
        <p:nvGraphicFramePr>
          <p:cNvPr id="6" name="表格 5"/>
          <p:cNvGraphicFramePr>
            <a:graphicFrameLocks noGrp="1"/>
          </p:cNvGraphicFramePr>
          <p:nvPr/>
        </p:nvGraphicFramePr>
        <p:xfrm>
          <a:off x="539552" y="1393134"/>
          <a:ext cx="8064896" cy="1682372"/>
        </p:xfrm>
        <a:graphic>
          <a:graphicData uri="http://schemas.openxmlformats.org/drawingml/2006/table">
            <a:tbl>
              <a:tblPr/>
              <a:tblGrid>
                <a:gridCol w="6891477"/>
                <a:gridCol w="1173419"/>
              </a:tblGrid>
              <a:tr h="360040">
                <a:tc>
                  <a:txBody>
                    <a:bodyPr/>
                    <a:lstStyle/>
                    <a:p>
                      <a:pPr>
                        <a:spcAft>
                          <a:spcPts val="0"/>
                        </a:spcAft>
                      </a:pPr>
                      <a:r>
                        <a:rPr lang="en-US" sz="1200" kern="100" dirty="0" err="1">
                          <a:solidFill>
                            <a:srgbClr val="000000"/>
                          </a:solidFill>
                          <a:latin typeface="Arial" pitchFamily="34" charset="0"/>
                          <a:ea typeface="新細明體"/>
                          <a:cs typeface="Arial" pitchFamily="34" charset="0"/>
                        </a:rPr>
                        <a:t>view_syn_rep_info_element</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OutSign</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OutExp</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OutMantissa</a:t>
                      </a:r>
                      <a:r>
                        <a:rPr lang="en-US" sz="1200" kern="100" dirty="0">
                          <a:solidFill>
                            <a:srgbClr val="000000"/>
                          </a:solidFill>
                          <a:latin typeface="Arial" pitchFamily="34" charset="0"/>
                          <a:ea typeface="新細明體"/>
                          <a:cs typeface="Arial" pitchFamily="34" charset="0"/>
                        </a:rPr>
                        <a:t>, </a:t>
                      </a:r>
                      <a:r>
                        <a:rPr lang="en-US" sz="1200" kern="100" dirty="0" err="1">
                          <a:solidFill>
                            <a:srgbClr val="000000"/>
                          </a:solidFill>
                          <a:latin typeface="Arial" pitchFamily="34" charset="0"/>
                          <a:ea typeface="新細明體"/>
                          <a:cs typeface="Arial" pitchFamily="34" charset="0"/>
                        </a:rPr>
                        <a:t>OutManLen</a:t>
                      </a:r>
                      <a:r>
                        <a:rPr lang="en-US" sz="1200" kern="100" dirty="0">
                          <a:solidFill>
                            <a:srgbClr val="000000"/>
                          </a:solidFill>
                          <a:latin typeface="Arial" pitchFamily="34" charset="0"/>
                          <a:ea typeface="新細明體"/>
                          <a:cs typeface="Arial" pitchFamily="34" charset="0"/>
                        </a:rPr>
                        <a:t> ) {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b="1" kern="100">
                          <a:solidFill>
                            <a:srgbClr val="000000"/>
                          </a:solidFill>
                          <a:latin typeface="Arial" pitchFamily="34" charset="0"/>
                          <a:ea typeface="新細明體"/>
                          <a:cs typeface="Arial" pitchFamily="34" charset="0"/>
                        </a:rPr>
                        <a:t>Descriptor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5666">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da_sign_flag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da_exponent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u(7)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127000">
                        <a:spcAft>
                          <a:spcPts val="0"/>
                        </a:spcAft>
                      </a:pPr>
                      <a:r>
                        <a:rPr lang="en-US" sz="1200" b="1" kern="100">
                          <a:solidFill>
                            <a:srgbClr val="000000"/>
                          </a:solidFill>
                          <a:latin typeface="Arial" pitchFamily="34" charset="0"/>
                          <a:ea typeface="新細明體"/>
                          <a:cs typeface="Arial" pitchFamily="34" charset="0"/>
                        </a:rPr>
                        <a:t>da_mantissa_len_minus1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u(5)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6024">
                <a:tc>
                  <a:txBody>
                    <a:bodyPr/>
                    <a:lstStyle/>
                    <a:p>
                      <a:pPr indent="127000">
                        <a:spcAft>
                          <a:spcPts val="0"/>
                        </a:spcAft>
                      </a:pPr>
                      <a:r>
                        <a:rPr lang="en-US" sz="1200" b="1" kern="100" dirty="0" err="1">
                          <a:solidFill>
                            <a:srgbClr val="000000"/>
                          </a:solidFill>
                          <a:latin typeface="Arial" pitchFamily="34" charset="0"/>
                          <a:ea typeface="新細明體"/>
                          <a:cs typeface="Arial" pitchFamily="34" charset="0"/>
                        </a:rPr>
                        <a:t>da_mantissa</a:t>
                      </a:r>
                      <a:r>
                        <a:rPr lang="en-US" sz="1200" b="1"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kern="100">
                          <a:solidFill>
                            <a:srgbClr val="000000"/>
                          </a:solidFill>
                          <a:latin typeface="Arial" pitchFamily="34" charset="0"/>
                          <a:ea typeface="新細明體"/>
                          <a:cs typeface="Arial" pitchFamily="34" charset="0"/>
                        </a:rPr>
                        <a:t>u(v) </a:t>
                      </a:r>
                      <a:endParaRPr lang="zh-TW" sz="1800" kern="10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578">
                <a:tc>
                  <a:txBody>
                    <a:bodyPr/>
                    <a:lstStyle/>
                    <a:p>
                      <a:pPr indent="127000">
                        <a:spcAft>
                          <a:spcPts val="0"/>
                        </a:spcAft>
                      </a:pPr>
                      <a:r>
                        <a:rPr lang="en-US" sz="1200" kern="100" dirty="0">
                          <a:solidFill>
                            <a:srgbClr val="000000"/>
                          </a:solidFill>
                          <a:latin typeface="Arial" pitchFamily="34" charset="0"/>
                          <a:ea typeface="新細明體"/>
                          <a:cs typeface="Arial" pitchFamily="34" charset="0"/>
                        </a:rPr>
                        <a:t>} </a:t>
                      </a:r>
                      <a:endParaRPr lang="zh-TW" sz="1800" kern="100" dirty="0">
                        <a:solidFill>
                          <a:srgbClr val="000000"/>
                        </a:solidFill>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hangingPunct="0">
                        <a:spcBef>
                          <a:spcPts val="680"/>
                        </a:spcBef>
                        <a:spcAft>
                          <a:spcPts val="0"/>
                        </a:spcAft>
                        <a:tabLst>
                          <a:tab pos="228600" algn="l"/>
                          <a:tab pos="457200" algn="l"/>
                          <a:tab pos="685800" algn="l"/>
                          <a:tab pos="914400" algn="l"/>
                        </a:tabLst>
                      </a:pPr>
                      <a:endParaRPr lang="zh-TW" sz="1600" kern="100" dirty="0">
                        <a:latin typeface="Arial" pitchFamily="34" charset="0"/>
                        <a:ea typeface="新細明體"/>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926976"/>
          </a:xfrm>
        </p:spPr>
        <p:txBody>
          <a:bodyPr>
            <a:normAutofit fontScale="90000"/>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US" altLang="zh-TW" sz="3200" dirty="0" smtClean="0">
                <a:latin typeface="Calibri" panose="020F0502020204030204" pitchFamily="34" charset="0"/>
              </a:rPr>
              <a:t>Association between depth parameter variables </a:t>
            </a:r>
            <a:br>
              <a:rPr lang="en-US" altLang="zh-TW" sz="3200" dirty="0" smtClean="0">
                <a:latin typeface="Calibri" panose="020F0502020204030204" pitchFamily="34" charset="0"/>
              </a:rPr>
            </a:br>
            <a:r>
              <a:rPr lang="en-US" altLang="zh-TW" sz="3200" dirty="0" smtClean="0">
                <a:latin typeface="Calibri" panose="020F0502020204030204" pitchFamily="34" charset="0"/>
              </a:rPr>
              <a:t>and syntax elements</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663719850"/>
              </p:ext>
            </p:extLst>
          </p:nvPr>
        </p:nvGraphicFramePr>
        <p:xfrm>
          <a:off x="539552" y="1628800"/>
          <a:ext cx="8064896" cy="2520280"/>
        </p:xfrm>
        <a:graphic>
          <a:graphicData uri="http://schemas.openxmlformats.org/drawingml/2006/table">
            <a:tbl>
              <a:tblPr firstRow="1" firstCol="1" lastRow="1" lastCol="1" bandRow="1" bandCol="1"/>
              <a:tblGrid>
                <a:gridCol w="1476164"/>
                <a:gridCol w="1584176"/>
                <a:gridCol w="1552803"/>
                <a:gridCol w="1795569"/>
                <a:gridCol w="1656184"/>
              </a:tblGrid>
              <a:tr h="360040">
                <a:tc>
                  <a:txBody>
                    <a:bodyPr/>
                    <a:lstStyle/>
                    <a:p>
                      <a:pPr algn="ctr">
                        <a:spcAft>
                          <a:spcPts val="0"/>
                        </a:spcAft>
                      </a:pPr>
                      <a:r>
                        <a:rPr lang="en-US" sz="1600" b="1" kern="100" dirty="0">
                          <a:solidFill>
                            <a:srgbClr val="000000"/>
                          </a:solidFill>
                          <a:latin typeface="Times New Roman"/>
                          <a:ea typeface="新細明體"/>
                          <a:cs typeface="Times New Roman"/>
                        </a:rPr>
                        <a:t>x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dirty="0" smtClean="0">
                          <a:solidFill>
                            <a:srgbClr val="000000"/>
                          </a:solidFill>
                          <a:latin typeface="Times New Roman"/>
                          <a:ea typeface="新細明體"/>
                          <a:cs typeface="Times New Roman"/>
                        </a:rPr>
                        <a:t>s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dirty="0">
                          <a:solidFill>
                            <a:srgbClr val="000000"/>
                          </a:solidFill>
                          <a:latin typeface="Times New Roman"/>
                          <a:ea typeface="新細明體"/>
                          <a:cs typeface="Times New Roman"/>
                        </a:rPr>
                        <a:t>e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a:solidFill>
                            <a:srgbClr val="000000"/>
                          </a:solidFill>
                          <a:latin typeface="Times New Roman"/>
                          <a:ea typeface="新細明體"/>
                          <a:cs typeface="Times New Roman"/>
                        </a:rPr>
                        <a:t>n </a:t>
                      </a:r>
                      <a:endParaRPr lang="zh-TW" sz="2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b="1" kern="100" dirty="0">
                          <a:solidFill>
                            <a:srgbClr val="000000"/>
                          </a:solidFill>
                          <a:latin typeface="Times New Roman"/>
                          <a:ea typeface="新細明體"/>
                          <a:cs typeface="Times New Roman"/>
                        </a:rPr>
                        <a:t>v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040">
                <a:tc>
                  <a:txBody>
                    <a:bodyPr/>
                    <a:lstStyle/>
                    <a:p>
                      <a:pPr algn="ctr">
                        <a:spcAft>
                          <a:spcPts val="0"/>
                        </a:spcAft>
                      </a:pPr>
                      <a:r>
                        <a:rPr lang="en-US" sz="1600" kern="100" dirty="0" err="1">
                          <a:solidFill>
                            <a:srgbClr val="000000"/>
                          </a:solidFill>
                          <a:latin typeface="Times New Roman"/>
                          <a:ea typeface="新細明體"/>
                          <a:cs typeface="Times New Roman"/>
                        </a:rPr>
                        <a:t>Bdistance</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err="1">
                          <a:solidFill>
                            <a:srgbClr val="000000"/>
                          </a:solidFill>
                          <a:latin typeface="Times New Roman"/>
                          <a:ea typeface="新細明體"/>
                          <a:cs typeface="Times New Roman"/>
                        </a:rPr>
                        <a:t>BdistanceSign</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err="1">
                          <a:solidFill>
                            <a:srgbClr val="000000"/>
                          </a:solidFill>
                          <a:latin typeface="Times New Roman"/>
                          <a:ea typeface="新細明體"/>
                          <a:cs typeface="Times New Roman"/>
                        </a:rPr>
                        <a:t>BdistanceExp</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solidFill>
                            <a:srgbClr val="000000"/>
                          </a:solidFill>
                          <a:latin typeface="Times New Roman"/>
                          <a:ea typeface="新細明體"/>
                          <a:cs typeface="Times New Roman"/>
                        </a:rPr>
                        <a:t>BdistanceMantissa</a:t>
                      </a:r>
                      <a:endParaRPr lang="zh-TW" sz="2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err="1">
                          <a:solidFill>
                            <a:srgbClr val="000000"/>
                          </a:solidFill>
                          <a:latin typeface="Times New Roman"/>
                          <a:ea typeface="新細明體"/>
                          <a:cs typeface="Times New Roman"/>
                        </a:rPr>
                        <a:t>BdistanceManLen</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040">
                <a:tc>
                  <a:txBody>
                    <a:bodyPr/>
                    <a:lstStyle/>
                    <a:p>
                      <a:pPr algn="ctr">
                        <a:spcAft>
                          <a:spcPts val="0"/>
                        </a:spcAft>
                      </a:pPr>
                      <a:r>
                        <a:rPr lang="en-US" sz="1600" kern="100" dirty="0" err="1">
                          <a:solidFill>
                            <a:srgbClr val="000000"/>
                          </a:solidFill>
                          <a:latin typeface="Times New Roman"/>
                          <a:ea typeface="新細明體"/>
                          <a:cs typeface="Times New Roman"/>
                        </a:rPr>
                        <a:t>Flength</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FlengthSign</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FlengthExp</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FlengthMantissa</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FlengthManLen</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60040">
                <a:tc>
                  <a:txBody>
                    <a:bodyPr/>
                    <a:lstStyle/>
                    <a:p>
                      <a:pPr algn="ctr">
                        <a:spcAft>
                          <a:spcPts val="0"/>
                        </a:spcAft>
                      </a:pPr>
                      <a:r>
                        <a:rPr lang="en-US" sz="1600" kern="100">
                          <a:solidFill>
                            <a:srgbClr val="000000"/>
                          </a:solidFill>
                          <a:latin typeface="Times New Roman"/>
                          <a:ea typeface="新細明體"/>
                          <a:cs typeface="Times New Roman"/>
                        </a:rPr>
                        <a:t>ZNear </a:t>
                      </a:r>
                      <a:endParaRPr lang="zh-TW" sz="2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ZNearSign</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ZNearExp</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ZNearMantissa</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ZNearManLen</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60040">
                <a:tc>
                  <a:txBody>
                    <a:bodyPr/>
                    <a:lstStyle/>
                    <a:p>
                      <a:pPr algn="ctr">
                        <a:spcAft>
                          <a:spcPts val="0"/>
                        </a:spcAft>
                      </a:pPr>
                      <a:r>
                        <a:rPr lang="en-US" sz="1600" kern="100">
                          <a:solidFill>
                            <a:srgbClr val="000000"/>
                          </a:solidFill>
                          <a:latin typeface="Times New Roman"/>
                          <a:ea typeface="新細明體"/>
                          <a:cs typeface="Times New Roman"/>
                        </a:rPr>
                        <a:t>ZFar </a:t>
                      </a:r>
                      <a:endParaRPr lang="zh-TW" sz="2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ZFarSign</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ZFarExp</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ZFarMantissa</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ZFarManLen</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60040">
                <a:tc>
                  <a:txBody>
                    <a:bodyPr/>
                    <a:lstStyle/>
                    <a:p>
                      <a:pPr algn="ctr">
                        <a:spcAft>
                          <a:spcPts val="0"/>
                        </a:spcAft>
                      </a:pPr>
                      <a:r>
                        <a:rPr lang="en-US" sz="1600" kern="100">
                          <a:solidFill>
                            <a:srgbClr val="000000"/>
                          </a:solidFill>
                          <a:latin typeface="Times New Roman"/>
                          <a:ea typeface="新細明體"/>
                          <a:cs typeface="Times New Roman"/>
                        </a:rPr>
                        <a:t>DMax </a:t>
                      </a:r>
                      <a:endParaRPr lang="zh-TW" sz="2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a:solidFill>
                            <a:srgbClr val="000000"/>
                          </a:solidFill>
                          <a:latin typeface="Times New Roman"/>
                          <a:ea typeface="新細明體"/>
                          <a:cs typeface="Times New Roman"/>
                        </a:rPr>
                        <a:t>DMaxSign </a:t>
                      </a:r>
                      <a:endParaRPr lang="zh-TW" sz="2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DMaxExp</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DMaxMantissa</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DMaxManLen</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60040">
                <a:tc>
                  <a:txBody>
                    <a:bodyPr/>
                    <a:lstStyle/>
                    <a:p>
                      <a:pPr algn="ctr">
                        <a:spcAft>
                          <a:spcPts val="0"/>
                        </a:spcAft>
                      </a:pPr>
                      <a:r>
                        <a:rPr lang="en-US" sz="1600" kern="100" dirty="0" err="1">
                          <a:solidFill>
                            <a:srgbClr val="000000"/>
                          </a:solidFill>
                          <a:latin typeface="Times New Roman"/>
                          <a:ea typeface="新細明體"/>
                          <a:cs typeface="Times New Roman"/>
                        </a:rPr>
                        <a:t>DMin</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a:solidFill>
                            <a:srgbClr val="000000"/>
                          </a:solidFill>
                          <a:latin typeface="Times New Roman"/>
                          <a:ea typeface="新細明體"/>
                          <a:cs typeface="Times New Roman"/>
                        </a:rPr>
                        <a:t>DMinSign </a:t>
                      </a:r>
                      <a:endParaRPr lang="zh-TW" sz="2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a:solidFill>
                            <a:srgbClr val="000000"/>
                          </a:solidFill>
                          <a:latin typeface="Times New Roman"/>
                          <a:ea typeface="新細明體"/>
                          <a:cs typeface="Times New Roman"/>
                        </a:rPr>
                        <a:t>DMinExp </a:t>
                      </a:r>
                      <a:endParaRPr lang="zh-TW" sz="2400" kern="10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DMinMantissa</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spcAft>
                          <a:spcPts val="0"/>
                        </a:spcAft>
                      </a:pPr>
                      <a:r>
                        <a:rPr lang="en-US" sz="1600" kern="100" dirty="0" err="1">
                          <a:solidFill>
                            <a:srgbClr val="000000"/>
                          </a:solidFill>
                          <a:latin typeface="Times New Roman"/>
                          <a:ea typeface="新細明體"/>
                          <a:cs typeface="Times New Roman"/>
                        </a:rPr>
                        <a:t>DMinManLen</a:t>
                      </a:r>
                      <a:r>
                        <a:rPr lang="en-US" sz="1600" kern="100" dirty="0">
                          <a:solidFill>
                            <a:srgbClr val="000000"/>
                          </a:solidFill>
                          <a:latin typeface="Times New Roman"/>
                          <a:ea typeface="新細明體"/>
                          <a:cs typeface="Times New Roman"/>
                        </a:rPr>
                        <a:t> </a:t>
                      </a:r>
                      <a:endParaRPr lang="zh-TW" sz="2400" kern="100" dirty="0">
                        <a:solidFill>
                          <a:srgbClr val="000000"/>
                        </a:solidFill>
                        <a:latin typeface="Times New Roman"/>
                        <a:ea typeface="新細明體"/>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5" name="文字方塊 4"/>
          <p:cNvSpPr txBox="1"/>
          <p:nvPr/>
        </p:nvSpPr>
        <p:spPr>
          <a:xfrm>
            <a:off x="395536" y="4149080"/>
            <a:ext cx="8748464" cy="2846933"/>
          </a:xfrm>
          <a:prstGeom prst="rect">
            <a:avLst/>
          </a:prstGeom>
          <a:noFill/>
        </p:spPr>
        <p:txBody>
          <a:bodyPr wrap="square" rtlCol="0">
            <a:spAutoFit/>
          </a:bodyPr>
          <a:lstStyle/>
          <a:p>
            <a:r>
              <a:rPr lang="en-US" altLang="zh-TW" sz="1400" dirty="0" smtClean="0"/>
              <a:t>The variables in the x column of table are derived from the respective variables in the s, e, n and v columns as follows: </a:t>
            </a:r>
            <a:endParaRPr lang="zh-TW" altLang="zh-TW" sz="1400" dirty="0" smtClean="0"/>
          </a:p>
          <a:p>
            <a:r>
              <a:rPr lang="en-US" altLang="zh-TW" sz="1400" dirty="0" smtClean="0"/>
              <a:t>–     If the value of e is in the range of 0 to 127, exclusive, x is set equal to ( −1 )</a:t>
            </a:r>
            <a:r>
              <a:rPr lang="en-US" altLang="zh-TW" sz="1400" baseline="30000" dirty="0" smtClean="0"/>
              <a:t>s</a:t>
            </a:r>
            <a:r>
              <a:rPr lang="en-US" altLang="zh-TW" sz="1400" dirty="0" smtClean="0"/>
              <a:t>* 2</a:t>
            </a:r>
            <a:r>
              <a:rPr lang="en-US" altLang="zh-TW" sz="1400" baseline="30000" dirty="0" smtClean="0"/>
              <a:t>e - 31</a:t>
            </a:r>
            <a:r>
              <a:rPr lang="en-US" altLang="zh-TW" sz="1400" dirty="0" smtClean="0"/>
              <a:t> * ( 1 + n ÷ 2</a:t>
            </a:r>
            <a:r>
              <a:rPr lang="en-US" altLang="zh-TW" sz="1400" baseline="30000" dirty="0" smtClean="0"/>
              <a:t>v </a:t>
            </a:r>
            <a:r>
              <a:rPr lang="en-US" altLang="zh-TW" sz="1400" dirty="0" smtClean="0"/>
              <a:t>). </a:t>
            </a:r>
            <a:endParaRPr lang="zh-TW" altLang="zh-TW" sz="1400" dirty="0" smtClean="0"/>
          </a:p>
          <a:p>
            <a:r>
              <a:rPr lang="en-US" altLang="zh-TW" sz="1400" dirty="0" smtClean="0"/>
              <a:t>–     Otherwise (e is equal to 0), x is set equal to ( −1 )</a:t>
            </a:r>
            <a:r>
              <a:rPr lang="en-US" altLang="zh-TW" sz="1400" baseline="30000" dirty="0" smtClean="0"/>
              <a:t>s </a:t>
            </a:r>
            <a:r>
              <a:rPr lang="en-US" altLang="zh-TW" sz="1400" dirty="0" smtClean="0"/>
              <a:t>* 2</a:t>
            </a:r>
            <a:r>
              <a:rPr lang="en-US" altLang="zh-TW" sz="1400" baseline="30000" dirty="0" smtClean="0"/>
              <a:t>−( 30 + v )</a:t>
            </a:r>
            <a:r>
              <a:rPr lang="en-US" altLang="zh-TW" sz="1400" dirty="0" smtClean="0"/>
              <a:t> * n. </a:t>
            </a:r>
          </a:p>
          <a:p>
            <a:pPr>
              <a:spcBef>
                <a:spcPts val="1200"/>
              </a:spcBef>
            </a:pPr>
            <a:r>
              <a:rPr lang="en-US" altLang="zh-TW" sz="1400" dirty="0" smtClean="0"/>
              <a:t>The </a:t>
            </a:r>
            <a:r>
              <a:rPr lang="en-US" altLang="zh-TW" sz="1400" dirty="0" err="1" smtClean="0"/>
              <a:t>DMin</a:t>
            </a:r>
            <a:r>
              <a:rPr lang="en-US" altLang="zh-TW" sz="1400" dirty="0" smtClean="0"/>
              <a:t> and </a:t>
            </a:r>
            <a:r>
              <a:rPr lang="en-US" altLang="zh-TW" sz="1400" dirty="0" err="1" smtClean="0"/>
              <a:t>DMax</a:t>
            </a:r>
            <a:r>
              <a:rPr lang="en-US" altLang="zh-TW" sz="1400" dirty="0" smtClean="0"/>
              <a:t> values, when present, are specified in units of a </a:t>
            </a:r>
            <a:r>
              <a:rPr lang="en-US" altLang="zh-TW" sz="1400" dirty="0" err="1" smtClean="0"/>
              <a:t>luma</a:t>
            </a:r>
            <a:r>
              <a:rPr lang="en-US" altLang="zh-TW" sz="1400" dirty="0" smtClean="0"/>
              <a:t> sample width of the coded picture with </a:t>
            </a:r>
            <a:r>
              <a:rPr lang="en-US" altLang="zh-TW" sz="1400" dirty="0" err="1" smtClean="0"/>
              <a:t>ViewId</a:t>
            </a:r>
            <a:r>
              <a:rPr lang="en-US" altLang="zh-TW" sz="1400" dirty="0" smtClean="0"/>
              <a:t> equal to </a:t>
            </a:r>
            <a:r>
              <a:rPr lang="en-US" altLang="zh-TW" sz="1400" dirty="0" err="1" smtClean="0"/>
              <a:t>ViewId</a:t>
            </a:r>
            <a:r>
              <a:rPr lang="en-US" altLang="zh-TW" sz="1400" dirty="0" smtClean="0"/>
              <a:t> of the auxiliary picture.  </a:t>
            </a:r>
            <a:endParaRPr lang="zh-TW" altLang="zh-TW" sz="1400" dirty="0" smtClean="0"/>
          </a:p>
          <a:p>
            <a:pPr>
              <a:spcBef>
                <a:spcPts val="600"/>
              </a:spcBef>
            </a:pPr>
            <a:r>
              <a:rPr lang="en-US" altLang="zh-TW" sz="1400" dirty="0" smtClean="0"/>
              <a:t>The units for the </a:t>
            </a:r>
            <a:r>
              <a:rPr lang="en-US" altLang="zh-TW" sz="1400" dirty="0" err="1" smtClean="0"/>
              <a:t>ZNear</a:t>
            </a:r>
            <a:r>
              <a:rPr lang="en-US" altLang="zh-TW" sz="1400" dirty="0" smtClean="0"/>
              <a:t> and </a:t>
            </a:r>
            <a:r>
              <a:rPr lang="en-US" altLang="zh-TW" sz="1400" dirty="0" err="1" smtClean="0"/>
              <a:t>ZFar</a:t>
            </a:r>
            <a:r>
              <a:rPr lang="en-US" altLang="zh-TW" sz="1400" dirty="0" smtClean="0"/>
              <a:t>, when present, are identical but unspecified. </a:t>
            </a:r>
            <a:endParaRPr lang="zh-TW" altLang="zh-TW" sz="1400" dirty="0" smtClean="0"/>
          </a:p>
          <a:p>
            <a:pPr>
              <a:spcBef>
                <a:spcPts val="600"/>
              </a:spcBef>
            </a:pPr>
            <a:r>
              <a:rPr lang="en-US" altLang="zh-TW" sz="1400" dirty="0" smtClean="0"/>
              <a:t> When </a:t>
            </a:r>
            <a:r>
              <a:rPr lang="en-US" altLang="zh-TW" sz="1400" dirty="0" err="1" smtClean="0"/>
              <a:t>depth_representation_type</a:t>
            </a:r>
            <a:r>
              <a:rPr lang="en-US" altLang="zh-TW" sz="1400" dirty="0" smtClean="0"/>
              <a:t> is equal to 0 or 2, the disparity D can further be obtained from the value of Z, </a:t>
            </a:r>
            <a:r>
              <a:rPr lang="en-US" altLang="zh-TW" sz="1400" dirty="0" err="1" smtClean="0"/>
              <a:t>Bdistance</a:t>
            </a:r>
            <a:r>
              <a:rPr lang="en-US" altLang="zh-TW" sz="1400" dirty="0" smtClean="0"/>
              <a:t>, and </a:t>
            </a:r>
            <a:r>
              <a:rPr lang="en-US" altLang="zh-TW" sz="1400" dirty="0" err="1" smtClean="0"/>
              <a:t>Flength</a:t>
            </a:r>
            <a:r>
              <a:rPr lang="en-US" altLang="zh-TW" sz="1400" dirty="0" smtClean="0"/>
              <a:t>, where D = </a:t>
            </a:r>
            <a:r>
              <a:rPr lang="en-US" altLang="zh-TW" sz="1400" dirty="0" err="1" smtClean="0"/>
              <a:t>Bdistance</a:t>
            </a:r>
            <a:r>
              <a:rPr lang="en-US" altLang="zh-TW" sz="1400" dirty="0" smtClean="0"/>
              <a:t> × </a:t>
            </a:r>
            <a:r>
              <a:rPr lang="en-US" altLang="zh-TW" sz="1400" dirty="0" err="1" smtClean="0"/>
              <a:t>Flength</a:t>
            </a:r>
            <a:r>
              <a:rPr lang="en-US" altLang="zh-TW" sz="1400" dirty="0" smtClean="0"/>
              <a:t> ÷ Z</a:t>
            </a:r>
            <a:endParaRPr lang="zh-TW" altLang="zh-TW" sz="1400" dirty="0" smtClean="0"/>
          </a:p>
          <a:p>
            <a:pPr>
              <a:spcBef>
                <a:spcPts val="600"/>
              </a:spcBef>
            </a:pPr>
            <a:r>
              <a:rPr lang="en-US" altLang="zh-TW" sz="1400" dirty="0" smtClean="0"/>
              <a:t> </a:t>
            </a:r>
            <a:endParaRPr lang="zh-TW" altLang="zh-TW" sz="1400" dirty="0" smtClean="0"/>
          </a:p>
          <a:p>
            <a:endParaRPr lang="zh-TW" altLang="en-US" sz="1400" dirty="0"/>
          </a:p>
        </p:txBody>
      </p:sp>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idx="4294967295"/>
          </p:nvPr>
        </p:nvSpPr>
        <p:spPr>
          <a:xfrm>
            <a:off x="0" y="836712"/>
            <a:ext cx="9144000" cy="576263"/>
          </a:xfrm>
        </p:spPr>
        <p:txBody>
          <a:bodyPr lIns="91431" tIns="45716" rIns="91431" bIns="45716"/>
          <a:lstStyle/>
          <a:p>
            <a:pPr eaLnBrk="1" hangingPunct="1"/>
            <a:r>
              <a:rPr lang="en-US" altLang="zh-TW" dirty="0" smtClean="0">
                <a:latin typeface="Calibri" pitchFamily="34" charset="0"/>
              </a:rPr>
              <a:t>Contents</a:t>
            </a:r>
          </a:p>
        </p:txBody>
      </p:sp>
      <p:sp>
        <p:nvSpPr>
          <p:cNvPr id="20483" name="Text Box 5"/>
          <p:cNvSpPr txBox="1">
            <a:spLocks noChangeArrowheads="1"/>
          </p:cNvSpPr>
          <p:nvPr/>
        </p:nvSpPr>
        <p:spPr bwMode="auto">
          <a:xfrm>
            <a:off x="1115616" y="1772816"/>
            <a:ext cx="6984776" cy="1877429"/>
          </a:xfrm>
          <a:prstGeom prst="rect">
            <a:avLst/>
          </a:prstGeom>
          <a:noFill/>
          <a:ln w="9525">
            <a:noFill/>
            <a:miter lim="800000"/>
            <a:headEnd/>
            <a:tailEnd/>
          </a:ln>
        </p:spPr>
        <p:txBody>
          <a:bodyPr wrap="square" lIns="91431" tIns="45716" rIns="91431" bIns="45716">
            <a:spAutoFit/>
          </a:bodyPr>
          <a:lstStyle/>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Centralized </a:t>
            </a:r>
            <a:r>
              <a:rPr lang="en-US" altLang="zh-TW" sz="2400" b="1" dirty="0">
                <a:solidFill>
                  <a:schemeClr val="tx2"/>
                </a:solidFill>
                <a:latin typeface="Calibri" pitchFamily="34" charset="0"/>
              </a:rPr>
              <a:t>Texture-Depth Packing (CTDP) SEI Message </a:t>
            </a:r>
            <a:r>
              <a:rPr lang="en-US" altLang="zh-TW" sz="2400" b="1" dirty="0" smtClean="0">
                <a:solidFill>
                  <a:schemeClr val="tx2"/>
                </a:solidFill>
                <a:latin typeface="Calibri" pitchFamily="34" charset="0"/>
              </a:rPr>
              <a:t>Syntax</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CTDP Adoption Plans in Taiwan</a:t>
            </a:r>
          </a:p>
          <a:p>
            <a:pPr marL="355600" indent="-355600">
              <a:spcBef>
                <a:spcPts val="1200"/>
              </a:spcBef>
              <a:buClr>
                <a:srgbClr val="000066"/>
              </a:buClr>
              <a:buSzPct val="85000"/>
              <a:buFont typeface="Wingdings" pitchFamily="2" charset="2"/>
              <a:buChar char="n"/>
            </a:pPr>
            <a:r>
              <a:rPr lang="en-US" altLang="zh-TW" sz="2400" b="1" dirty="0" smtClean="0">
                <a:solidFill>
                  <a:schemeClr val="tx2"/>
                </a:solidFill>
                <a:latin typeface="Calibri" pitchFamily="34" charset="0"/>
              </a:rPr>
              <a:t>Conclusions</a:t>
            </a:r>
          </a:p>
        </p:txBody>
      </p:sp>
    </p:spTree>
    <p:extLst>
      <p:ext uri="{BB962C8B-B14F-4D97-AF65-F5344CB8AC3E}">
        <p14:creationId xmlns:p14="http://schemas.microsoft.com/office/powerpoint/2010/main" val="28765245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144016" y="1556792"/>
            <a:ext cx="8820472" cy="43550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r>
              <a:rPr kumimoji="1" lang="en-US" altLang="zh-TW" sz="1400" b="1" i="0" u="none" strike="noStrike" cap="none" normalizeH="0" baseline="0" dirty="0" smtClean="0">
                <a:ln>
                  <a:noFill/>
                </a:ln>
                <a:solidFill>
                  <a:srgbClr val="000000"/>
                </a:solidFill>
                <a:effectLst/>
                <a:cs typeface="Arial" pitchFamily="34" charset="0"/>
              </a:rPr>
              <a:t>depth_nonlinear_representation_num_minus1 </a:t>
            </a:r>
            <a:r>
              <a:rPr kumimoji="1" lang="en-US" altLang="zh-TW" sz="1400" b="0" i="0" u="none" strike="noStrike" cap="none" normalizeH="0" baseline="0" dirty="0" smtClean="0">
                <a:ln>
                  <a:noFill/>
                </a:ln>
                <a:solidFill>
                  <a:srgbClr val="000000"/>
                </a:solidFill>
                <a:effectLst/>
                <a:cs typeface="Arial" pitchFamily="34" charset="0"/>
              </a:rPr>
              <a:t>plus 2 specifies the number of piecewise linear segments for mapping of depth values to a scale that is uniformly quantized in terms of disparity. </a:t>
            </a:r>
          </a:p>
          <a:p>
            <a:pPr marL="0" marR="0" lvl="0" indent="0" algn="l" defTabSz="914400" rtl="0" eaLnBrk="1" fontAlgn="base" latinLnBrk="0" hangingPunct="1">
              <a:lnSpc>
                <a:spcPct val="100000"/>
              </a:lnSpc>
              <a:spcBef>
                <a:spcPct val="0"/>
              </a:spcBef>
              <a:spcAft>
                <a:spcPct val="0"/>
              </a:spcAft>
              <a:buClrTx/>
              <a:buSzTx/>
              <a:buFontTx/>
              <a:buNone/>
              <a:tabLst>
                <a:tab pos="228600" algn="l"/>
                <a:tab pos="457200" algn="l"/>
                <a:tab pos="685800" algn="l"/>
                <a:tab pos="914400" algn="l"/>
              </a:tabLst>
            </a:pPr>
            <a:endParaRPr kumimoji="1" lang="en-US" altLang="zh-TW" sz="14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1" lang="en-US" altLang="zh-TW" sz="1400" b="1" i="0" u="none" strike="noStrike" cap="none" normalizeH="0" baseline="0" dirty="0" err="1" smtClean="0">
                <a:ln>
                  <a:noFill/>
                </a:ln>
                <a:solidFill>
                  <a:srgbClr val="000000"/>
                </a:solidFill>
                <a:effectLst/>
                <a:cs typeface="Arial" pitchFamily="34" charset="0"/>
              </a:rPr>
              <a:t>depth_nonlinear_representation_model</a:t>
            </a:r>
            <a:r>
              <a:rPr kumimoji="1" lang="en-US" altLang="zh-TW" sz="1400" b="0" i="0" u="none" strike="noStrike" cap="none" normalizeH="0" baseline="0" dirty="0" smtClean="0">
                <a:ln>
                  <a:noFill/>
                </a:ln>
                <a:solidFill>
                  <a:srgbClr val="000000"/>
                </a:solidFill>
                <a:effectLst/>
                <a:cs typeface="Arial" pitchFamily="34" charset="0"/>
              </a:rPr>
              <a:t>[ </a:t>
            </a:r>
            <a:r>
              <a:rPr kumimoji="1" lang="en-US" altLang="zh-TW" sz="1400" b="0" i="0" u="none" strike="noStrike" cap="none" normalizeH="0" baseline="0" dirty="0" err="1" smtClean="0">
                <a:ln>
                  <a:noFill/>
                </a:ln>
                <a:solidFill>
                  <a:srgbClr val="000000"/>
                </a:solidFill>
                <a:effectLst/>
                <a:cs typeface="Arial" pitchFamily="34" charset="0"/>
              </a:rPr>
              <a:t>i</a:t>
            </a:r>
            <a:r>
              <a:rPr kumimoji="1" lang="en-US" altLang="zh-TW" sz="1400" b="0" i="0" u="none" strike="noStrike" cap="none" normalizeH="0" baseline="0" dirty="0" smtClean="0">
                <a:ln>
                  <a:noFill/>
                </a:ln>
                <a:solidFill>
                  <a:srgbClr val="000000"/>
                </a:solidFill>
                <a:effectLst/>
                <a:cs typeface="Arial" pitchFamily="34" charset="0"/>
              </a:rPr>
              <a:t> ] for </a:t>
            </a:r>
            <a:r>
              <a:rPr kumimoji="1" lang="en-US" altLang="zh-TW" sz="1400" b="0" i="0" u="none" strike="noStrike" cap="none" normalizeH="0" baseline="0" dirty="0" err="1" smtClean="0">
                <a:ln>
                  <a:noFill/>
                </a:ln>
                <a:solidFill>
                  <a:srgbClr val="000000"/>
                </a:solidFill>
                <a:effectLst/>
                <a:cs typeface="Arial" pitchFamily="34" charset="0"/>
              </a:rPr>
              <a:t>i</a:t>
            </a:r>
            <a:r>
              <a:rPr kumimoji="1" lang="en-US" altLang="zh-TW" sz="1400" b="0" i="0" u="none" strike="noStrike" cap="none" normalizeH="0" baseline="0" dirty="0" smtClean="0">
                <a:ln>
                  <a:noFill/>
                </a:ln>
                <a:solidFill>
                  <a:srgbClr val="000000"/>
                </a:solidFill>
                <a:effectLst/>
                <a:cs typeface="Arial" pitchFamily="34" charset="0"/>
              </a:rPr>
              <a:t> ranging from 0 to depth_nonlinear_representation_num_minus1 + 2, inclusive, specify the piecewise linear segments for mapping of decoded </a:t>
            </a:r>
            <a:r>
              <a:rPr kumimoji="1" lang="en-US" altLang="zh-TW" sz="1400" b="0" i="0" u="none" strike="noStrike" cap="none" normalizeH="0" baseline="0" dirty="0" err="1" smtClean="0">
                <a:ln>
                  <a:noFill/>
                </a:ln>
                <a:solidFill>
                  <a:srgbClr val="000000"/>
                </a:solidFill>
                <a:effectLst/>
                <a:cs typeface="Arial" pitchFamily="34" charset="0"/>
              </a:rPr>
              <a:t>luma</a:t>
            </a:r>
            <a:r>
              <a:rPr kumimoji="1" lang="en-US" altLang="zh-TW" sz="1400" b="0" i="0" u="none" strike="noStrike" cap="none" normalizeH="0" baseline="0" dirty="0" smtClean="0">
                <a:ln>
                  <a:noFill/>
                </a:ln>
                <a:solidFill>
                  <a:srgbClr val="000000"/>
                </a:solidFill>
                <a:effectLst/>
                <a:cs typeface="Arial" pitchFamily="34" charset="0"/>
              </a:rPr>
              <a:t> sample values of an auxiliary picture to a scale that is uniformly quantized in terms of disparity. The values of </a:t>
            </a:r>
            <a:r>
              <a:rPr kumimoji="1" lang="en-US" altLang="zh-TW" sz="14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400" b="0" i="0" u="none" strike="noStrike" cap="none" normalizeH="0" baseline="0" dirty="0" smtClean="0">
                <a:ln>
                  <a:noFill/>
                </a:ln>
                <a:solidFill>
                  <a:srgbClr val="000000"/>
                </a:solidFill>
                <a:effectLst/>
                <a:cs typeface="Arial" pitchFamily="34" charset="0"/>
              </a:rPr>
              <a:t>[0] and </a:t>
            </a:r>
            <a:r>
              <a:rPr kumimoji="1" lang="en-US" altLang="zh-TW" sz="1400" b="0" i="0" u="none" strike="noStrike" cap="none" normalizeH="0" baseline="0" dirty="0" err="1" smtClean="0">
                <a:ln>
                  <a:noFill/>
                </a:ln>
                <a:solidFill>
                  <a:srgbClr val="000000"/>
                </a:solidFill>
                <a:effectLst/>
                <a:cs typeface="Arial" pitchFamily="34" charset="0"/>
              </a:rPr>
              <a:t>depth_nonlinear_representation_model</a:t>
            </a:r>
            <a:r>
              <a:rPr kumimoji="1" lang="en-US" altLang="zh-TW" sz="1400" b="0" i="0" u="none" strike="noStrike" cap="none" normalizeH="0" baseline="0" dirty="0" smtClean="0">
                <a:ln>
                  <a:noFill/>
                </a:ln>
                <a:solidFill>
                  <a:srgbClr val="000000"/>
                </a:solidFill>
                <a:effectLst/>
                <a:cs typeface="Arial" pitchFamily="34" charset="0"/>
              </a:rPr>
              <a:t>[ depth_nonlinear_representation_num_minus1 + 2 ] are both inferred to be equal to 0.</a:t>
            </a: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lang="en-US" altLang="zh-TW" sz="1400" dirty="0" smtClean="0">
              <a:solidFill>
                <a:srgbClr val="000000"/>
              </a:solidFill>
              <a:cs typeface="Arial" pitchFamily="34" charset="0"/>
            </a:endParaRPr>
          </a:p>
          <a:p>
            <a:pPr hangingPunct="0"/>
            <a:r>
              <a:rPr lang="en-US" altLang="zh-TW" sz="1400" b="1" dirty="0" err="1" smtClean="0">
                <a:cs typeface="Arial" pitchFamily="34" charset="0"/>
              </a:rPr>
              <a:t>centralized_texture_depth_packing_persistence_flag</a:t>
            </a:r>
            <a:r>
              <a:rPr lang="en-US" altLang="zh-TW" sz="1400" dirty="0" smtClean="0">
                <a:cs typeface="Arial" pitchFamily="34" charset="0"/>
              </a:rPr>
              <a:t> specifies the persistence of the </a:t>
            </a:r>
            <a:r>
              <a:rPr lang="en-GB" altLang="zh-TW" sz="1400" dirty="0" smtClean="0">
                <a:cs typeface="Arial" pitchFamily="34" charset="0"/>
              </a:rPr>
              <a:t>centralized texture</a:t>
            </a:r>
            <a:r>
              <a:rPr lang="en-US" altLang="zh-TW" sz="1400" dirty="0" smtClean="0">
                <a:cs typeface="Arial" pitchFamily="34" charset="0"/>
              </a:rPr>
              <a:t>-</a:t>
            </a:r>
            <a:r>
              <a:rPr lang="en-GB" altLang="zh-TW" sz="1400" dirty="0" smtClean="0">
                <a:cs typeface="Arial" pitchFamily="34" charset="0"/>
              </a:rPr>
              <a:t>depth packing</a:t>
            </a:r>
            <a:r>
              <a:rPr lang="en-US" altLang="zh-TW" sz="1400" dirty="0" smtClean="0">
                <a:cs typeface="Arial" pitchFamily="34" charset="0"/>
              </a:rPr>
              <a:t> arrangement SEI message.</a:t>
            </a:r>
            <a:endParaRPr lang="zh-TW" altLang="zh-TW" sz="1400" dirty="0" smtClean="0">
              <a:cs typeface="Arial" pitchFamily="34" charset="0"/>
            </a:endParaRPr>
          </a:p>
          <a:p>
            <a:pPr hangingPunct="0"/>
            <a:r>
              <a:rPr lang="en-GB" altLang="zh-TW" sz="1400" dirty="0" err="1" smtClean="0">
                <a:cs typeface="Arial" pitchFamily="34" charset="0"/>
              </a:rPr>
              <a:t>centralized_texture-depth_packing_persistence_flag</a:t>
            </a:r>
            <a:r>
              <a:rPr lang="en-US" altLang="zh-TW" sz="1400" dirty="0" smtClean="0">
                <a:cs typeface="Arial" pitchFamily="34" charset="0"/>
              </a:rPr>
              <a:t> equal to 0 specifies that the centralized </a:t>
            </a:r>
            <a:r>
              <a:rPr lang="en-GB" altLang="zh-TW" sz="1400" dirty="0" smtClean="0">
                <a:cs typeface="Arial" pitchFamily="34" charset="0"/>
              </a:rPr>
              <a:t>texture</a:t>
            </a:r>
            <a:r>
              <a:rPr lang="en-US" altLang="zh-TW" sz="1400" dirty="0" smtClean="0">
                <a:cs typeface="Arial" pitchFamily="34" charset="0"/>
              </a:rPr>
              <a:t>-</a:t>
            </a:r>
            <a:r>
              <a:rPr lang="en-GB" altLang="zh-TW" sz="1400" dirty="0" smtClean="0">
                <a:cs typeface="Arial" pitchFamily="34" charset="0"/>
              </a:rPr>
              <a:t>depth packing</a:t>
            </a:r>
            <a:r>
              <a:rPr lang="en-US" altLang="zh-TW" sz="1400" dirty="0" smtClean="0">
                <a:cs typeface="Arial" pitchFamily="34" charset="0"/>
              </a:rPr>
              <a:t> arrangement SEI message applies to the current decoded frame only.</a:t>
            </a:r>
            <a:endParaRPr lang="zh-TW" altLang="zh-TW" sz="1400" dirty="0" smtClean="0">
              <a:cs typeface="Arial" pitchFamily="34" charset="0"/>
            </a:endParaRPr>
          </a:p>
          <a:p>
            <a:pPr hangingPunct="0"/>
            <a:r>
              <a:rPr lang="en-US" altLang="zh-TW" sz="1400" dirty="0" err="1" smtClean="0">
                <a:cs typeface="Arial" pitchFamily="34" charset="0"/>
              </a:rPr>
              <a:t>centralized_texture-depth_packing_persistence_flag</a:t>
            </a:r>
            <a:r>
              <a:rPr lang="en-US" altLang="zh-TW" sz="1400" dirty="0" smtClean="0">
                <a:cs typeface="Arial" pitchFamily="34" charset="0"/>
              </a:rPr>
              <a:t> equal to 1 specifies that the centralized </a:t>
            </a:r>
            <a:r>
              <a:rPr lang="en-GB" altLang="zh-TW" sz="1400" dirty="0" smtClean="0">
                <a:cs typeface="Arial" pitchFamily="34" charset="0"/>
              </a:rPr>
              <a:t>texture</a:t>
            </a:r>
            <a:r>
              <a:rPr lang="en-US" altLang="zh-TW" sz="1400" dirty="0" smtClean="0">
                <a:cs typeface="Arial" pitchFamily="34" charset="0"/>
              </a:rPr>
              <a:t>-</a:t>
            </a:r>
            <a:r>
              <a:rPr lang="en-GB" altLang="zh-TW" sz="1400" dirty="0" smtClean="0">
                <a:cs typeface="Arial" pitchFamily="34" charset="0"/>
              </a:rPr>
              <a:t>depth packing</a:t>
            </a:r>
            <a:r>
              <a:rPr lang="en-US" altLang="zh-TW" sz="1400" dirty="0" smtClean="0">
                <a:cs typeface="Arial" pitchFamily="34" charset="0"/>
              </a:rPr>
              <a:t> arrangement SEI message persists in output order until any of the following conditions are true:</a:t>
            </a:r>
            <a:endParaRPr lang="zh-TW" altLang="zh-TW" sz="1400" dirty="0" smtClean="0">
              <a:cs typeface="Arial" pitchFamily="34" charset="0"/>
            </a:endParaRPr>
          </a:p>
          <a:p>
            <a:pPr hangingPunct="0"/>
            <a:r>
              <a:rPr lang="en-GB" altLang="zh-TW" sz="1400" dirty="0" smtClean="0">
                <a:cs typeface="Arial" pitchFamily="34" charset="0"/>
              </a:rPr>
              <a:t>–   A new CVS begins.</a:t>
            </a:r>
            <a:endParaRPr lang="zh-TW" altLang="zh-TW" sz="1400" dirty="0" smtClean="0">
              <a:cs typeface="Arial" pitchFamily="34" charset="0"/>
            </a:endParaRPr>
          </a:p>
          <a:p>
            <a:pPr hangingPunct="0"/>
            <a:r>
              <a:rPr lang="en-GB" altLang="zh-TW" sz="1400" dirty="0" smtClean="0">
                <a:cs typeface="Arial" pitchFamily="34" charset="0"/>
              </a:rPr>
              <a:t>–   The </a:t>
            </a:r>
            <a:r>
              <a:rPr lang="en-GB" altLang="zh-TW" sz="1400" dirty="0" err="1" smtClean="0">
                <a:cs typeface="Arial" pitchFamily="34" charset="0"/>
              </a:rPr>
              <a:t>bitstream</a:t>
            </a:r>
            <a:r>
              <a:rPr lang="en-GB" altLang="zh-TW" sz="1400" dirty="0" smtClean="0">
                <a:cs typeface="Arial" pitchFamily="34" charset="0"/>
              </a:rPr>
              <a:t> ends.</a:t>
            </a:r>
            <a:endParaRPr lang="zh-TW" altLang="zh-TW" sz="1400" dirty="0" smtClean="0">
              <a:cs typeface="Arial" pitchFamily="34" charset="0"/>
            </a:endParaRPr>
          </a:p>
          <a:p>
            <a:pPr hangingPunct="0"/>
            <a:r>
              <a:rPr lang="en-US" altLang="zh-TW" sz="1400" dirty="0" smtClean="0">
                <a:cs typeface="Arial" pitchFamily="34" charset="0"/>
              </a:rPr>
              <a:t>–   A frame in an access unit containing a centralized </a:t>
            </a:r>
            <a:r>
              <a:rPr lang="en-GB" altLang="zh-TW" sz="1400" dirty="0" smtClean="0">
                <a:cs typeface="Arial" pitchFamily="34" charset="0"/>
              </a:rPr>
              <a:t>texture</a:t>
            </a:r>
            <a:r>
              <a:rPr lang="en-US" altLang="zh-TW" sz="1400" dirty="0" smtClean="0">
                <a:cs typeface="Arial" pitchFamily="34" charset="0"/>
              </a:rPr>
              <a:t>-</a:t>
            </a:r>
            <a:r>
              <a:rPr lang="en-GB" altLang="zh-TW" sz="1400" dirty="0" smtClean="0">
                <a:cs typeface="Arial" pitchFamily="34" charset="0"/>
              </a:rPr>
              <a:t>depth packing</a:t>
            </a:r>
            <a:r>
              <a:rPr lang="en-US" altLang="zh-TW" sz="1400" dirty="0" smtClean="0">
                <a:cs typeface="Arial" pitchFamily="34" charset="0"/>
              </a:rPr>
              <a:t> SEI message with the same</a:t>
            </a:r>
            <a:endParaRPr lang="zh-TW" altLang="zh-TW" sz="1400"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endParaRPr kumimoji="1" lang="en-US" altLang="zh-TW" sz="1100" b="0" i="0" u="none" strike="noStrike" cap="none" normalizeH="0" baseline="0" dirty="0" smtClean="0">
              <a:ln>
                <a:noFill/>
              </a:ln>
              <a:solidFill>
                <a:schemeClr val="tx1"/>
              </a:solidFill>
              <a:effectLst/>
              <a:latin typeface="Arial" pitchFamily="34" charset="0"/>
              <a:ea typeface="新細明體" pitchFamily="18" charset="-120"/>
              <a:cs typeface="新細明體" pitchFamily="18" charset="-12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46994" y="1556792"/>
            <a:ext cx="7992888" cy="2160240"/>
          </a:xfrm>
        </p:spPr>
        <p:txBody>
          <a:bodyPr>
            <a:normAutofit/>
          </a:bodyPr>
          <a:lstStyle/>
          <a:p>
            <a:pPr marL="355600" indent="-355600">
              <a:spcBef>
                <a:spcPts val="1200"/>
              </a:spcBef>
            </a:pPr>
            <a:r>
              <a:rPr lang="en-US" altLang="zh-TW" dirty="0" smtClean="0">
                <a:latin typeface="Calibri" pitchFamily="34" charset="0"/>
              </a:rPr>
              <a:t>Adoption Plans of CTDP Formats</a:t>
            </a:r>
          </a:p>
        </p:txBody>
      </p:sp>
    </p:spTree>
    <p:extLst>
      <p:ext uri="{BB962C8B-B14F-4D97-AF65-F5344CB8AC3E}">
        <p14:creationId xmlns:p14="http://schemas.microsoft.com/office/powerpoint/2010/main" val="38086659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805663"/>
            <a:ext cx="8305800" cy="636680"/>
          </a:xfrm>
        </p:spPr>
        <p:txBody>
          <a:bodyPr>
            <a:normAutofit/>
          </a:bodyPr>
          <a:lstStyle/>
          <a:p>
            <a:pPr algn="ctr"/>
            <a:r>
              <a:rPr lang="en-US" altLang="zh-TW" sz="3200" b="1" dirty="0" err="1" smtClean="0">
                <a:latin typeface="Calibri" panose="020F0502020204030204" pitchFamily="34" charset="0"/>
                <a:cs typeface="Arial" panose="020B0604020202020204" pitchFamily="34" charset="0"/>
              </a:rPr>
              <a:t>ChungHwa</a:t>
            </a:r>
            <a:r>
              <a:rPr lang="en-US" altLang="zh-TW" sz="3200" b="1" dirty="0" smtClean="0">
                <a:latin typeface="Calibri" panose="020F0502020204030204" pitchFamily="34" charset="0"/>
                <a:cs typeface="Arial" panose="020B0604020202020204" pitchFamily="34" charset="0"/>
              </a:rPr>
              <a:t> Telecom’s Adoption Plan</a:t>
            </a:r>
            <a:endParaRPr lang="zh-TW" altLang="en-US" sz="3200" b="1" dirty="0">
              <a:latin typeface="Calibri" panose="020F0502020204030204" pitchFamily="34" charset="0"/>
              <a:cs typeface="Arial" panose="020B0604020202020204" pitchFamily="34" charset="0"/>
            </a:endParaRPr>
          </a:p>
        </p:txBody>
      </p:sp>
      <p:sp>
        <p:nvSpPr>
          <p:cNvPr id="3" name="文字方塊 2"/>
          <p:cNvSpPr txBox="1"/>
          <p:nvPr/>
        </p:nvSpPr>
        <p:spPr>
          <a:xfrm>
            <a:off x="502978" y="1716191"/>
            <a:ext cx="8280920" cy="3801041"/>
          </a:xfrm>
          <a:prstGeom prst="rect">
            <a:avLst/>
          </a:prstGeom>
          <a:noFill/>
        </p:spPr>
        <p:txBody>
          <a:bodyPr wrap="square" rtlCol="0">
            <a:spAutoFit/>
          </a:bodyPr>
          <a:lstStyle/>
          <a:p>
            <a:pPr hangingPunct="0"/>
            <a:r>
              <a:rPr lang="en-US" altLang="zh-TW" dirty="0" smtClean="0"/>
              <a:t>Chunghwa </a:t>
            </a:r>
            <a:r>
              <a:rPr lang="en-US" altLang="zh-TW" dirty="0"/>
              <a:t>Telecom (CHT) Company </a:t>
            </a:r>
            <a:r>
              <a:rPr lang="en-US" altLang="zh-TW" dirty="0" smtClean="0"/>
              <a:t>with </a:t>
            </a:r>
            <a:r>
              <a:rPr lang="en-US" altLang="zh-TW" dirty="0"/>
              <a:t>about 1.4 million </a:t>
            </a:r>
            <a:r>
              <a:rPr lang="en-US" altLang="zh-TW" dirty="0" smtClean="0"/>
              <a:t>MOD users has signed an agreement to adopt CTDP format as </a:t>
            </a:r>
            <a:r>
              <a:rPr lang="en-US" altLang="zh-TW" dirty="0"/>
              <a:t>the following</a:t>
            </a:r>
            <a:r>
              <a:rPr lang="en-US" altLang="zh-TW" dirty="0" smtClean="0"/>
              <a:t>:</a:t>
            </a:r>
          </a:p>
          <a:p>
            <a:pPr hangingPunct="0"/>
            <a:endParaRPr lang="zh-TW" altLang="zh-TW" dirty="0"/>
          </a:p>
          <a:p>
            <a:pPr hangingPunct="0">
              <a:spcBef>
                <a:spcPts val="600"/>
              </a:spcBef>
            </a:pPr>
            <a:r>
              <a:rPr lang="en-US" altLang="zh-TW" dirty="0"/>
              <a:t>1. </a:t>
            </a:r>
            <a:r>
              <a:rPr lang="en-US" altLang="zh-TW" dirty="0" smtClean="0"/>
              <a:t>09/01/2015</a:t>
            </a:r>
            <a:r>
              <a:rPr lang="en-US" altLang="zh-TW" dirty="0"/>
              <a:t>: </a:t>
            </a:r>
            <a:r>
              <a:rPr lang="en-US" altLang="zh-TW" dirty="0" smtClean="0"/>
              <a:t> Propose </a:t>
            </a:r>
            <a:r>
              <a:rPr lang="en-US" altLang="zh-TW" dirty="0"/>
              <a:t>and confirm the test and adoption detailed plan</a:t>
            </a:r>
            <a:endParaRPr lang="zh-TW" altLang="zh-TW" dirty="0"/>
          </a:p>
          <a:p>
            <a:pPr hangingPunct="0">
              <a:spcBef>
                <a:spcPts val="600"/>
              </a:spcBef>
            </a:pPr>
            <a:r>
              <a:rPr lang="en-US" altLang="zh-TW" dirty="0"/>
              <a:t>2. </a:t>
            </a:r>
            <a:r>
              <a:rPr lang="en-US" altLang="zh-TW" dirty="0" smtClean="0"/>
              <a:t>02/01/2016:  Test </a:t>
            </a:r>
            <a:r>
              <a:rPr lang="en-US" altLang="zh-TW" dirty="0"/>
              <a:t>of downloaded 3D CTDP services with computer clients</a:t>
            </a:r>
            <a:endParaRPr lang="zh-TW" altLang="zh-TW" dirty="0"/>
          </a:p>
          <a:p>
            <a:pPr hangingPunct="0"/>
            <a:r>
              <a:rPr lang="en-US" altLang="zh-TW" dirty="0"/>
              <a:t>             </a:t>
            </a:r>
            <a:r>
              <a:rPr lang="en-US" altLang="zh-TW" dirty="0" smtClean="0"/>
              <a:t>            (</a:t>
            </a:r>
            <a:r>
              <a:rPr lang="en-US" altLang="zh-TW" dirty="0"/>
              <a:t>Internal test in CHT and TOUCH Center only) </a:t>
            </a:r>
            <a:endParaRPr lang="zh-TW" altLang="zh-TW" dirty="0"/>
          </a:p>
          <a:p>
            <a:pPr hangingPunct="0">
              <a:spcBef>
                <a:spcPts val="600"/>
              </a:spcBef>
            </a:pPr>
            <a:r>
              <a:rPr lang="en-US" altLang="zh-TW" dirty="0"/>
              <a:t>3. 05/01/2016: </a:t>
            </a:r>
            <a:r>
              <a:rPr lang="en-US" altLang="zh-TW" dirty="0" smtClean="0"/>
              <a:t> Services </a:t>
            </a:r>
            <a:r>
              <a:rPr lang="en-US" altLang="zh-TW" dirty="0"/>
              <a:t>of 3D MOD services for computer clients</a:t>
            </a:r>
            <a:endParaRPr lang="zh-TW" altLang="zh-TW" dirty="0"/>
          </a:p>
          <a:p>
            <a:pPr hangingPunct="0"/>
            <a:r>
              <a:rPr lang="en-US" altLang="zh-TW" dirty="0"/>
              <a:t>            </a:t>
            </a:r>
            <a:r>
              <a:rPr lang="en-US" altLang="zh-TW" dirty="0" smtClean="0"/>
              <a:t>            </a:t>
            </a:r>
            <a:r>
              <a:rPr lang="en-US" altLang="zh-TW" dirty="0"/>
              <a:t>(Charge and open to the public and final CTDP format selection) </a:t>
            </a:r>
            <a:endParaRPr lang="zh-TW" altLang="zh-TW" dirty="0"/>
          </a:p>
          <a:p>
            <a:pPr marL="1617663" indent="-1617663" hangingPunct="0">
              <a:spcBef>
                <a:spcPts val="600"/>
              </a:spcBef>
            </a:pPr>
            <a:r>
              <a:rPr lang="en-US" altLang="zh-TW" dirty="0"/>
              <a:t>4. </a:t>
            </a:r>
            <a:r>
              <a:rPr lang="en-US" altLang="zh-TW" dirty="0" smtClean="0"/>
              <a:t>11/01/2017</a:t>
            </a:r>
            <a:r>
              <a:rPr lang="en-US" altLang="zh-TW" dirty="0"/>
              <a:t>: </a:t>
            </a:r>
            <a:r>
              <a:rPr lang="en-US" altLang="zh-TW" dirty="0" smtClean="0"/>
              <a:t> Test </a:t>
            </a:r>
            <a:r>
              <a:rPr lang="en-US" altLang="zh-TW" dirty="0"/>
              <a:t>of 3D MOD services through Set-top-Boxes with separated CTDP </a:t>
            </a:r>
            <a:r>
              <a:rPr lang="en-US" altLang="zh-TW" dirty="0" err="1"/>
              <a:t>depacking</a:t>
            </a:r>
            <a:r>
              <a:rPr lang="en-US" altLang="zh-TW" dirty="0"/>
              <a:t> module (Open for selected users)</a:t>
            </a:r>
            <a:endParaRPr lang="zh-TW" altLang="zh-TW" dirty="0"/>
          </a:p>
          <a:p>
            <a:pPr hangingPunct="0">
              <a:spcBef>
                <a:spcPts val="600"/>
              </a:spcBef>
            </a:pPr>
            <a:r>
              <a:rPr lang="en-US" altLang="zh-TW" dirty="0"/>
              <a:t>5. </a:t>
            </a:r>
            <a:r>
              <a:rPr lang="en-US" altLang="zh-TW" dirty="0" smtClean="0"/>
              <a:t>11/01/2018</a:t>
            </a:r>
            <a:r>
              <a:rPr lang="zh-TW" altLang="zh-TW" dirty="0"/>
              <a:t>：</a:t>
            </a:r>
            <a:r>
              <a:rPr lang="en-US" altLang="zh-TW" dirty="0"/>
              <a:t>Test of 3D MOD services through Set-top-Boxes with </a:t>
            </a:r>
            <a:r>
              <a:rPr lang="en-US" altLang="zh-TW" dirty="0" smtClean="0"/>
              <a:t>Integrated</a:t>
            </a:r>
          </a:p>
          <a:p>
            <a:pPr hangingPunct="0"/>
            <a:r>
              <a:rPr lang="en-US" altLang="zh-TW" dirty="0"/>
              <a:t> </a:t>
            </a:r>
            <a:r>
              <a:rPr lang="en-US" altLang="zh-TW" dirty="0" smtClean="0"/>
              <a:t>                        CTDP </a:t>
            </a:r>
            <a:r>
              <a:rPr lang="en-US" altLang="zh-TW" dirty="0" err="1"/>
              <a:t>depacking</a:t>
            </a:r>
            <a:r>
              <a:rPr lang="en-US" altLang="zh-TW" dirty="0"/>
              <a:t> module (charged 3D services)</a:t>
            </a:r>
            <a:endParaRPr lang="zh-TW" altLang="zh-TW" dirty="0"/>
          </a:p>
        </p:txBody>
      </p:sp>
    </p:spTree>
    <p:extLst>
      <p:ext uri="{BB962C8B-B14F-4D97-AF65-F5344CB8AC3E}">
        <p14:creationId xmlns:p14="http://schemas.microsoft.com/office/powerpoint/2010/main" val="23271865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776096"/>
            <a:ext cx="8305800" cy="636680"/>
          </a:xfrm>
        </p:spPr>
        <p:txBody>
          <a:bodyPr>
            <a:normAutofit/>
          </a:bodyPr>
          <a:lstStyle/>
          <a:p>
            <a:pPr algn="ctr"/>
            <a:r>
              <a:rPr lang="en-US" altLang="zh-TW" sz="3200" b="1" dirty="0" err="1" smtClean="0">
                <a:latin typeface="Calibri" panose="020F0502020204030204" pitchFamily="34" charset="0"/>
                <a:cs typeface="Arial" panose="020B0604020202020204" pitchFamily="34" charset="0"/>
              </a:rPr>
              <a:t>Hsin</a:t>
            </a:r>
            <a:r>
              <a:rPr lang="en-US" altLang="zh-TW" sz="3200" b="1" dirty="0" smtClean="0">
                <a:latin typeface="Calibri" panose="020F0502020204030204" pitchFamily="34" charset="0"/>
                <a:cs typeface="Arial" panose="020B0604020202020204" pitchFamily="34" charset="0"/>
              </a:rPr>
              <a:t> </a:t>
            </a:r>
            <a:r>
              <a:rPr lang="en-US" altLang="zh-TW" sz="3200" b="1" dirty="0" err="1" smtClean="0">
                <a:latin typeface="Calibri" panose="020F0502020204030204" pitchFamily="34" charset="0"/>
                <a:cs typeface="Arial" panose="020B0604020202020204" pitchFamily="34" charset="0"/>
              </a:rPr>
              <a:t>Yeong</a:t>
            </a:r>
            <a:r>
              <a:rPr lang="en-US" altLang="zh-TW" sz="3200" b="1" dirty="0" smtClean="0">
                <a:latin typeface="Calibri" panose="020F0502020204030204" pitchFamily="34" charset="0"/>
                <a:cs typeface="Arial" panose="020B0604020202020204" pitchFamily="34" charset="0"/>
              </a:rPr>
              <a:t> </a:t>
            </a:r>
            <a:r>
              <a:rPr lang="en-US" altLang="zh-TW" sz="3200" b="1" dirty="0" err="1" smtClean="0">
                <a:latin typeface="Calibri" panose="020F0502020204030204" pitchFamily="34" charset="0"/>
                <a:cs typeface="Arial" panose="020B0604020202020204" pitchFamily="34" charset="0"/>
              </a:rPr>
              <a:t>An’s</a:t>
            </a:r>
            <a:r>
              <a:rPr lang="en-US" altLang="zh-TW" sz="3200" b="1" dirty="0" smtClean="0">
                <a:latin typeface="Calibri" panose="020F0502020204030204" pitchFamily="34" charset="0"/>
                <a:cs typeface="Arial" panose="020B0604020202020204" pitchFamily="34" charset="0"/>
              </a:rPr>
              <a:t> Adoption Plan</a:t>
            </a:r>
            <a:endParaRPr lang="zh-TW" altLang="en-US" sz="3200" b="1" dirty="0">
              <a:latin typeface="Calibri" panose="020F0502020204030204" pitchFamily="34" charset="0"/>
              <a:cs typeface="Arial" panose="020B0604020202020204" pitchFamily="34" charset="0"/>
            </a:endParaRPr>
          </a:p>
        </p:txBody>
      </p:sp>
      <p:sp>
        <p:nvSpPr>
          <p:cNvPr id="3" name="文字方塊 2"/>
          <p:cNvSpPr txBox="1"/>
          <p:nvPr/>
        </p:nvSpPr>
        <p:spPr>
          <a:xfrm>
            <a:off x="493819" y="1588145"/>
            <a:ext cx="8299238" cy="4001095"/>
          </a:xfrm>
          <a:prstGeom prst="rect">
            <a:avLst/>
          </a:prstGeom>
          <a:noFill/>
        </p:spPr>
        <p:txBody>
          <a:bodyPr wrap="square" rtlCol="0">
            <a:spAutoFit/>
          </a:bodyPr>
          <a:lstStyle/>
          <a:p>
            <a:pPr hangingPunct="0"/>
            <a:r>
              <a:rPr lang="en-US" altLang="zh-TW" dirty="0" err="1" smtClean="0"/>
              <a:t>Hsin</a:t>
            </a:r>
            <a:r>
              <a:rPr lang="en-US" altLang="zh-TW" dirty="0" smtClean="0"/>
              <a:t> </a:t>
            </a:r>
            <a:r>
              <a:rPr lang="en-US" altLang="zh-TW" dirty="0" err="1"/>
              <a:t>Yeong</a:t>
            </a:r>
            <a:r>
              <a:rPr lang="en-US" altLang="zh-TW" dirty="0"/>
              <a:t> An (HYA) Cable TV </a:t>
            </a:r>
            <a:r>
              <a:rPr lang="en-US" altLang="zh-TW" dirty="0" smtClean="0"/>
              <a:t>Company with </a:t>
            </a:r>
            <a:r>
              <a:rPr lang="en-US" altLang="zh-TW" dirty="0"/>
              <a:t>about 145 thousand </a:t>
            </a:r>
            <a:r>
              <a:rPr lang="en-US" altLang="zh-TW" dirty="0" smtClean="0"/>
              <a:t>users </a:t>
            </a:r>
            <a:r>
              <a:rPr lang="en-US" altLang="zh-TW" dirty="0"/>
              <a:t>is a local cable company near the National Cheng Kung University. The test and adoption plan with time lines are designed as the following</a:t>
            </a:r>
            <a:r>
              <a:rPr lang="en-US" altLang="zh-TW" dirty="0" smtClean="0"/>
              <a:t>:</a:t>
            </a:r>
          </a:p>
          <a:p>
            <a:pPr hangingPunct="0"/>
            <a:endParaRPr lang="en-US" altLang="zh-TW" dirty="0"/>
          </a:p>
          <a:p>
            <a:pPr hangingPunct="0"/>
            <a:r>
              <a:rPr lang="en-US" altLang="zh-TW" dirty="0"/>
              <a:t>1. </a:t>
            </a:r>
            <a:r>
              <a:rPr lang="en-US" altLang="zh-TW" dirty="0" smtClean="0"/>
              <a:t>09/01/2015</a:t>
            </a:r>
            <a:r>
              <a:rPr lang="en-US" altLang="zh-TW" dirty="0"/>
              <a:t>: Propose and confirm the test and adoption detailed plan</a:t>
            </a:r>
          </a:p>
          <a:p>
            <a:pPr hangingPunct="0">
              <a:spcBef>
                <a:spcPts val="600"/>
              </a:spcBef>
            </a:pPr>
            <a:r>
              <a:rPr lang="en-US" altLang="zh-TW" dirty="0"/>
              <a:t>2. </a:t>
            </a:r>
            <a:r>
              <a:rPr lang="en-US" altLang="zh-TW" dirty="0" smtClean="0"/>
              <a:t>02/01/2016: </a:t>
            </a:r>
            <a:r>
              <a:rPr lang="en-US" altLang="zh-TW" dirty="0"/>
              <a:t>Test of downloaded 3D CTDP services with computer clients</a:t>
            </a:r>
          </a:p>
          <a:p>
            <a:pPr hangingPunct="0"/>
            <a:r>
              <a:rPr lang="en-US" altLang="zh-TW" dirty="0"/>
              <a:t>           </a:t>
            </a:r>
            <a:r>
              <a:rPr lang="en-US" altLang="zh-TW" dirty="0" smtClean="0"/>
              <a:t>              </a:t>
            </a:r>
            <a:r>
              <a:rPr lang="en-US" altLang="zh-TW" dirty="0"/>
              <a:t>(Internal test in HYA and TOUCH Center only) </a:t>
            </a:r>
          </a:p>
          <a:p>
            <a:pPr hangingPunct="0">
              <a:spcBef>
                <a:spcPts val="600"/>
              </a:spcBef>
            </a:pPr>
            <a:r>
              <a:rPr lang="en-US" altLang="zh-TW" dirty="0"/>
              <a:t>3. </a:t>
            </a:r>
            <a:r>
              <a:rPr lang="en-US" altLang="zh-TW" dirty="0" smtClean="0"/>
              <a:t>11/01/2016</a:t>
            </a:r>
            <a:r>
              <a:rPr lang="en-US" altLang="zh-TW" dirty="0"/>
              <a:t>: Services of 3D CATV services for computer clients</a:t>
            </a:r>
          </a:p>
          <a:p>
            <a:pPr hangingPunct="0"/>
            <a:r>
              <a:rPr lang="en-US" altLang="zh-TW" dirty="0"/>
              <a:t>           </a:t>
            </a:r>
            <a:r>
              <a:rPr lang="en-US" altLang="zh-TW" dirty="0" smtClean="0"/>
              <a:t>             </a:t>
            </a:r>
            <a:r>
              <a:rPr lang="en-US" altLang="zh-TW" dirty="0"/>
              <a:t>(Charge and open to the public and final CTDP format selection) </a:t>
            </a:r>
          </a:p>
          <a:p>
            <a:pPr marL="1525588" indent="-1525588" hangingPunct="0">
              <a:spcBef>
                <a:spcPts val="600"/>
              </a:spcBef>
            </a:pPr>
            <a:r>
              <a:rPr lang="en-US" altLang="zh-TW" dirty="0"/>
              <a:t>4. </a:t>
            </a:r>
            <a:r>
              <a:rPr lang="en-US" altLang="zh-TW" dirty="0" smtClean="0"/>
              <a:t>11/01/2017</a:t>
            </a:r>
            <a:r>
              <a:rPr lang="en-US" altLang="zh-TW" dirty="0"/>
              <a:t>: Test of 3D CATV services through Set-top-Boxes with separated CTDP </a:t>
            </a:r>
            <a:r>
              <a:rPr lang="en-US" altLang="zh-TW" dirty="0" err="1"/>
              <a:t>depacking</a:t>
            </a:r>
            <a:r>
              <a:rPr lang="en-US" altLang="zh-TW" dirty="0"/>
              <a:t> module (Open for selected users)</a:t>
            </a:r>
          </a:p>
          <a:p>
            <a:pPr marL="1525588" indent="-1525588" hangingPunct="0">
              <a:spcBef>
                <a:spcPts val="600"/>
              </a:spcBef>
            </a:pPr>
            <a:r>
              <a:rPr lang="en-US" altLang="zh-TW" dirty="0"/>
              <a:t>5. </a:t>
            </a:r>
            <a:r>
              <a:rPr lang="en-US" altLang="zh-TW" dirty="0" smtClean="0"/>
              <a:t>11/01/2018</a:t>
            </a:r>
            <a:r>
              <a:rPr lang="zh-TW" altLang="en-US" dirty="0"/>
              <a:t>：</a:t>
            </a:r>
            <a:r>
              <a:rPr lang="en-US" altLang="zh-TW" dirty="0"/>
              <a:t>Test of 3D CATV services through Set-top-Boxes with Integrated CTDP </a:t>
            </a:r>
            <a:r>
              <a:rPr lang="en-US" altLang="zh-TW" dirty="0" err="1"/>
              <a:t>depacking</a:t>
            </a:r>
            <a:r>
              <a:rPr lang="en-US" altLang="zh-TW" dirty="0"/>
              <a:t> module (charged 3D services)</a:t>
            </a:r>
          </a:p>
        </p:txBody>
      </p:sp>
    </p:spTree>
    <p:extLst>
      <p:ext uri="{BB962C8B-B14F-4D97-AF65-F5344CB8AC3E}">
        <p14:creationId xmlns:p14="http://schemas.microsoft.com/office/powerpoint/2010/main" val="5956133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手繪多邊形 5"/>
          <p:cNvSpPr/>
          <p:nvPr/>
        </p:nvSpPr>
        <p:spPr>
          <a:xfrm>
            <a:off x="2530549" y="1881963"/>
            <a:ext cx="4136065" cy="3593804"/>
          </a:xfrm>
          <a:custGeom>
            <a:avLst/>
            <a:gdLst>
              <a:gd name="connsiteX0" fmla="*/ 0 w 4136065"/>
              <a:gd name="connsiteY0" fmla="*/ 21265 h 3593804"/>
              <a:gd name="connsiteX1" fmla="*/ 4125432 w 4136065"/>
              <a:gd name="connsiteY1" fmla="*/ 0 h 3593804"/>
              <a:gd name="connsiteX2" fmla="*/ 4136065 w 4136065"/>
              <a:gd name="connsiteY2" fmla="*/ 3593804 h 3593804"/>
              <a:gd name="connsiteX3" fmla="*/ 2668772 w 4136065"/>
              <a:gd name="connsiteY3" fmla="*/ 3593804 h 3593804"/>
              <a:gd name="connsiteX4" fmla="*/ 2647507 w 4136065"/>
              <a:gd name="connsiteY4" fmla="*/ 2626242 h 3593804"/>
              <a:gd name="connsiteX5" fmla="*/ 31898 w 4136065"/>
              <a:gd name="connsiteY5" fmla="*/ 2636874 h 3593804"/>
              <a:gd name="connsiteX6" fmla="*/ 0 w 4136065"/>
              <a:gd name="connsiteY6" fmla="*/ 21265 h 3593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6065" h="3593804">
                <a:moveTo>
                  <a:pt x="0" y="21265"/>
                </a:moveTo>
                <a:lnTo>
                  <a:pt x="4125432" y="0"/>
                </a:lnTo>
                <a:cubicBezTo>
                  <a:pt x="4128976" y="1197935"/>
                  <a:pt x="4132521" y="2395869"/>
                  <a:pt x="4136065" y="3593804"/>
                </a:cubicBezTo>
                <a:lnTo>
                  <a:pt x="2668772" y="3593804"/>
                </a:lnTo>
                <a:lnTo>
                  <a:pt x="2647507" y="2626242"/>
                </a:lnTo>
                <a:lnTo>
                  <a:pt x="31898" y="2636874"/>
                </a:lnTo>
                <a:lnTo>
                  <a:pt x="0" y="21265"/>
                </a:lnTo>
                <a:close/>
              </a:path>
            </a:pathLst>
          </a:custGeom>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prstDash val="dash"/>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zh-TW" altLang="en-US" sz="1600" dirty="0" smtClean="0">
              <a:ea typeface="+mj-ea"/>
            </a:endParaRPr>
          </a:p>
        </p:txBody>
      </p:sp>
      <p:sp>
        <p:nvSpPr>
          <p:cNvPr id="2" name="標題 1"/>
          <p:cNvSpPr>
            <a:spLocks noGrp="1"/>
          </p:cNvSpPr>
          <p:nvPr>
            <p:ph type="title"/>
          </p:nvPr>
        </p:nvSpPr>
        <p:spPr>
          <a:xfrm>
            <a:off x="462433" y="764704"/>
            <a:ext cx="8229600" cy="720080"/>
          </a:xfrm>
        </p:spPr>
        <p:txBody>
          <a:bodyPr>
            <a:normAutofit/>
          </a:bodyPr>
          <a:lstStyle/>
          <a:p>
            <a:r>
              <a:rPr lang="en-US" altLang="zh-TW" sz="3200" dirty="0" smtClean="0">
                <a:latin typeface="Calibri" panose="020F0502020204030204" pitchFamily="34" charset="0"/>
                <a:ea typeface="微軟正黑體" panose="020B0604030504040204" pitchFamily="34" charset="-120"/>
              </a:rPr>
              <a:t>First Stage of 3D Service Delivery in Taiwan</a:t>
            </a:r>
            <a:endParaRPr lang="zh-TW" altLang="en-US" sz="3200" dirty="0">
              <a:latin typeface="Calibri" panose="020F0502020204030204" pitchFamily="34" charset="0"/>
              <a:ea typeface="微軟正黑體" panose="020B0604030504040204" pitchFamily="34" charset="-120"/>
            </a:endParaRPr>
          </a:p>
        </p:txBody>
      </p:sp>
      <p:pic>
        <p:nvPicPr>
          <p:cNvPr id="41" name="Picture 14" descr="http://atsc.org/newsletter/wp-content/uploads/2012/04/Cinema-3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725" y="1503511"/>
            <a:ext cx="2303779" cy="170946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6" descr="https://encrypted-tbn3.gstatic.com/images?q=tbn:ANd9GcT7pcmBP-dx4MCRi9rwzanwu5OUjtcMWY8haOnCUKFDnh0n0p8wJ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67806" y="3253150"/>
            <a:ext cx="1668690" cy="166869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6" descr="https://encrypted-tbn2.gstatic.com/images?q=tbn:ANd9GcSNF8QMR66TD-olnQVBLflKBZUqqA-7CB60w3nEDbMeY_Aom3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8460" y="4741955"/>
            <a:ext cx="2477049" cy="1855397"/>
          </a:xfrm>
          <a:prstGeom prst="rect">
            <a:avLst/>
          </a:prstGeom>
          <a:noFill/>
          <a:extLst>
            <a:ext uri="{909E8E84-426E-40DD-AFC4-6F175D3DCCD1}">
              <a14:hiddenFill xmlns:a14="http://schemas.microsoft.com/office/drawing/2010/main">
                <a:solidFill>
                  <a:srgbClr val="FFFFFF"/>
                </a:solidFill>
              </a14:hiddenFill>
            </a:ext>
          </a:extLst>
        </p:spPr>
      </p:pic>
      <p:sp>
        <p:nvSpPr>
          <p:cNvPr id="45" name="文字方塊 44"/>
          <p:cNvSpPr txBox="1"/>
          <p:nvPr/>
        </p:nvSpPr>
        <p:spPr>
          <a:xfrm>
            <a:off x="1214700" y="5518390"/>
            <a:ext cx="479618" cy="646331"/>
          </a:xfrm>
          <a:prstGeom prst="rect">
            <a:avLst/>
          </a:prstGeom>
          <a:noFill/>
        </p:spPr>
        <p:txBody>
          <a:bodyPr wrap="none" rtlCol="0">
            <a:spAutoFit/>
          </a:bodyPr>
          <a:lstStyle/>
          <a:p>
            <a:r>
              <a:rPr lang="en-US" altLang="zh-TW" dirty="0" smtClean="0"/>
              <a:t>2D</a:t>
            </a:r>
          </a:p>
          <a:p>
            <a:r>
              <a:rPr lang="en-US" altLang="zh-TW" dirty="0" smtClean="0"/>
              <a:t>TV</a:t>
            </a:r>
            <a:endParaRPr lang="zh-TW" altLang="en-US" dirty="0"/>
          </a:p>
        </p:txBody>
      </p:sp>
      <p:sp>
        <p:nvSpPr>
          <p:cNvPr id="46" name="文字方塊 45"/>
          <p:cNvSpPr txBox="1"/>
          <p:nvPr/>
        </p:nvSpPr>
        <p:spPr>
          <a:xfrm>
            <a:off x="6697241" y="2700209"/>
            <a:ext cx="1175322" cy="584775"/>
          </a:xfrm>
          <a:prstGeom prst="rect">
            <a:avLst/>
          </a:prstGeom>
          <a:noFill/>
        </p:spPr>
        <p:txBody>
          <a:bodyPr wrap="none" rtlCol="0">
            <a:spAutoFit/>
          </a:bodyPr>
          <a:lstStyle/>
          <a:p>
            <a:r>
              <a:rPr lang="en-US" altLang="zh-TW" sz="1600" dirty="0" smtClean="0"/>
              <a:t>Naked-eye</a:t>
            </a:r>
          </a:p>
          <a:p>
            <a:r>
              <a:rPr lang="en-US" altLang="zh-TW" sz="1600" dirty="0" smtClean="0"/>
              <a:t>3D TV</a:t>
            </a:r>
            <a:endParaRPr lang="zh-TW" altLang="en-US" sz="1600" dirty="0"/>
          </a:p>
        </p:txBody>
      </p:sp>
      <p:sp>
        <p:nvSpPr>
          <p:cNvPr id="47" name="矩形 46"/>
          <p:cNvSpPr/>
          <p:nvPr/>
        </p:nvSpPr>
        <p:spPr>
          <a:xfrm>
            <a:off x="2790198" y="2037038"/>
            <a:ext cx="1194688" cy="83951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CTDP</a:t>
            </a:r>
          </a:p>
          <a:p>
            <a:pPr algn="ctr"/>
            <a:r>
              <a:rPr lang="en-US" altLang="zh-TW" sz="1600" b="1" dirty="0" err="1" smtClean="0">
                <a:latin typeface="微軟正黑體" panose="020B0604030504040204" pitchFamily="34" charset="-120"/>
                <a:ea typeface="微軟正黑體" panose="020B0604030504040204" pitchFamily="34" charset="-120"/>
              </a:rPr>
              <a:t>Depacker</a:t>
            </a:r>
            <a:endParaRPr lang="zh-TW" altLang="en-US" sz="1600" b="1" dirty="0" smtClean="0">
              <a:latin typeface="微軟正黑體" panose="020B0604030504040204" pitchFamily="34" charset="-120"/>
              <a:ea typeface="微軟正黑體" panose="020B0604030504040204" pitchFamily="34" charset="-120"/>
            </a:endParaRPr>
          </a:p>
        </p:txBody>
      </p:sp>
      <p:sp>
        <p:nvSpPr>
          <p:cNvPr id="48" name="矩形 47"/>
          <p:cNvSpPr/>
          <p:nvPr/>
        </p:nvSpPr>
        <p:spPr>
          <a:xfrm>
            <a:off x="832637" y="2037038"/>
            <a:ext cx="1165473" cy="83951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Exiting</a:t>
            </a:r>
          </a:p>
          <a:p>
            <a:pPr algn="ctr"/>
            <a:r>
              <a:rPr lang="en-US" altLang="zh-TW" sz="1600" b="1" dirty="0" smtClean="0">
                <a:latin typeface="微軟正黑體" panose="020B0604030504040204" pitchFamily="34" charset="-120"/>
                <a:ea typeface="微軟正黑體" panose="020B0604030504040204" pitchFamily="34" charset="-120"/>
              </a:rPr>
              <a:t>STB</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49" name="直線接點 48"/>
          <p:cNvCxnSpPr/>
          <p:nvPr/>
        </p:nvCxnSpPr>
        <p:spPr>
          <a:xfrm>
            <a:off x="292577" y="2456795"/>
            <a:ext cx="540060"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0" name="直線接點 49"/>
          <p:cNvCxnSpPr/>
          <p:nvPr/>
        </p:nvCxnSpPr>
        <p:spPr>
          <a:xfrm>
            <a:off x="2843808" y="4005064"/>
            <a:ext cx="0" cy="843853"/>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1" name="直線接點 50"/>
          <p:cNvCxnSpPr>
            <a:endCxn id="65" idx="0"/>
          </p:cNvCxnSpPr>
          <p:nvPr/>
        </p:nvCxnSpPr>
        <p:spPr>
          <a:xfrm>
            <a:off x="5988525" y="4082904"/>
            <a:ext cx="0" cy="426216"/>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2" name="直線接點 51"/>
          <p:cNvCxnSpPr>
            <a:stCxn id="48" idx="3"/>
            <a:endCxn id="47" idx="1"/>
          </p:cNvCxnSpPr>
          <p:nvPr/>
        </p:nvCxnSpPr>
        <p:spPr>
          <a:xfrm>
            <a:off x="1998110" y="2456795"/>
            <a:ext cx="792088"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3" name="直線接點 52"/>
          <p:cNvCxnSpPr/>
          <p:nvPr/>
        </p:nvCxnSpPr>
        <p:spPr>
          <a:xfrm flipH="1">
            <a:off x="2267743" y="2456795"/>
            <a:ext cx="1" cy="2556381"/>
          </a:xfrm>
          <a:prstGeom prst="line">
            <a:avLst/>
          </a:prstGeom>
          <a:ln w="19050">
            <a:solidFill>
              <a:schemeClr val="tx1"/>
            </a:solidFill>
            <a:headEnd type="oval" w="lg" len="lg"/>
            <a:tailEnd type="triangle" w="lg" len="lg"/>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4446381" y="2037038"/>
            <a:ext cx="1163491" cy="839514"/>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DIBR</a:t>
            </a:r>
          </a:p>
          <a:p>
            <a:pPr algn="ctr"/>
            <a:r>
              <a:rPr lang="en-US" altLang="zh-TW" sz="1600" b="1" dirty="0" smtClean="0">
                <a:latin typeface="微軟正黑體" panose="020B0604030504040204" pitchFamily="34" charset="-120"/>
                <a:ea typeface="微軟正黑體" panose="020B0604030504040204" pitchFamily="34" charset="-120"/>
              </a:rPr>
              <a:t>Engine</a:t>
            </a:r>
            <a:endParaRPr lang="zh-TW" altLang="en-US" sz="1600" b="1" dirty="0" smtClean="0">
              <a:latin typeface="微軟正黑體" panose="020B0604030504040204" pitchFamily="34" charset="-120"/>
              <a:ea typeface="微軟正黑體" panose="020B0604030504040204" pitchFamily="34" charset="-120"/>
            </a:endParaRPr>
          </a:p>
        </p:txBody>
      </p:sp>
      <p:pic>
        <p:nvPicPr>
          <p:cNvPr id="55" name="Picture 18" descr="https://de.hama.com/pics/specials/accessory-specials/3d-tv/3d-tv-production-glasses.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8744" y="4725144"/>
            <a:ext cx="1184694" cy="1280750"/>
          </a:xfrm>
          <a:prstGeom prst="rect">
            <a:avLst/>
          </a:prstGeom>
          <a:noFill/>
          <a:extLst>
            <a:ext uri="{909E8E84-426E-40DD-AFC4-6F175D3DCCD1}">
              <a14:hiddenFill xmlns:a14="http://schemas.microsoft.com/office/drawing/2010/main">
                <a:solidFill>
                  <a:srgbClr val="FFFFFF"/>
                </a:solidFill>
              </a14:hiddenFill>
            </a:ext>
          </a:extLst>
        </p:spPr>
      </p:pic>
      <p:cxnSp>
        <p:nvCxnSpPr>
          <p:cNvPr id="56" name="直線接點 55"/>
          <p:cNvCxnSpPr/>
          <p:nvPr/>
        </p:nvCxnSpPr>
        <p:spPr>
          <a:xfrm>
            <a:off x="5962139" y="2456795"/>
            <a:ext cx="7774" cy="1626109"/>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57" name="直線接點 56"/>
          <p:cNvCxnSpPr/>
          <p:nvPr/>
        </p:nvCxnSpPr>
        <p:spPr>
          <a:xfrm>
            <a:off x="5969913" y="3998115"/>
            <a:ext cx="1067614" cy="325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58" name="直線接點 57"/>
          <p:cNvCxnSpPr/>
          <p:nvPr/>
        </p:nvCxnSpPr>
        <p:spPr>
          <a:xfrm flipH="1">
            <a:off x="2843808" y="3998115"/>
            <a:ext cx="3126107" cy="0"/>
          </a:xfrm>
          <a:prstGeom prst="line">
            <a:avLst/>
          </a:prstGeom>
          <a:ln w="19050">
            <a:solidFill>
              <a:schemeClr val="tx1"/>
            </a:solidFill>
            <a:headEnd type="oval" w="lg" len="lg"/>
          </a:ln>
        </p:spPr>
        <p:style>
          <a:lnRef idx="1">
            <a:schemeClr val="accent1"/>
          </a:lnRef>
          <a:fillRef idx="0">
            <a:schemeClr val="accent1"/>
          </a:fillRef>
          <a:effectRef idx="0">
            <a:schemeClr val="accent1"/>
          </a:effectRef>
          <a:fontRef idx="minor">
            <a:schemeClr val="tx1"/>
          </a:fontRef>
        </p:style>
      </p:cxnSp>
      <p:cxnSp>
        <p:nvCxnSpPr>
          <p:cNvPr id="59" name="直線接點 58"/>
          <p:cNvCxnSpPr>
            <a:stCxn id="47" idx="3"/>
            <a:endCxn id="54" idx="1"/>
          </p:cNvCxnSpPr>
          <p:nvPr/>
        </p:nvCxnSpPr>
        <p:spPr>
          <a:xfrm>
            <a:off x="3984886" y="2456795"/>
            <a:ext cx="461495" cy="0"/>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60" name="直線接點 59"/>
          <p:cNvCxnSpPr/>
          <p:nvPr/>
        </p:nvCxnSpPr>
        <p:spPr>
          <a:xfrm flipV="1">
            <a:off x="5639087" y="2456795"/>
            <a:ext cx="1357549" cy="4277"/>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61" name="文字方塊 60"/>
          <p:cNvSpPr txBox="1"/>
          <p:nvPr/>
        </p:nvSpPr>
        <p:spPr>
          <a:xfrm>
            <a:off x="7045423" y="3645024"/>
            <a:ext cx="982961" cy="830997"/>
          </a:xfrm>
          <a:prstGeom prst="rect">
            <a:avLst/>
          </a:prstGeom>
          <a:noFill/>
        </p:spPr>
        <p:txBody>
          <a:bodyPr wrap="none" rtlCol="0">
            <a:spAutoFit/>
          </a:bodyPr>
          <a:lstStyle/>
          <a:p>
            <a:r>
              <a:rPr lang="en-US" altLang="zh-TW" sz="1600" dirty="0" smtClean="0"/>
              <a:t> New</a:t>
            </a:r>
          </a:p>
          <a:p>
            <a:r>
              <a:rPr lang="en-US" altLang="zh-TW" sz="1600" dirty="0" smtClean="0"/>
              <a:t> Glasses</a:t>
            </a:r>
          </a:p>
          <a:p>
            <a:r>
              <a:rPr lang="en-US" altLang="zh-TW" sz="1600" dirty="0" smtClean="0"/>
              <a:t> 3D</a:t>
            </a:r>
            <a:r>
              <a:rPr lang="zh-TW" altLang="en-US" sz="1600" dirty="0" smtClean="0"/>
              <a:t> </a:t>
            </a:r>
            <a:r>
              <a:rPr lang="en-US" altLang="zh-TW" sz="1600" dirty="0" smtClean="0"/>
              <a:t>TV</a:t>
            </a:r>
            <a:endParaRPr lang="zh-TW" altLang="en-US" sz="1600" dirty="0"/>
          </a:p>
        </p:txBody>
      </p:sp>
      <p:sp>
        <p:nvSpPr>
          <p:cNvPr id="62" name="文字方塊 61"/>
          <p:cNvSpPr txBox="1"/>
          <p:nvPr/>
        </p:nvSpPr>
        <p:spPr>
          <a:xfrm>
            <a:off x="3422113" y="5814860"/>
            <a:ext cx="1289135" cy="584775"/>
          </a:xfrm>
          <a:prstGeom prst="rect">
            <a:avLst/>
          </a:prstGeom>
          <a:noFill/>
        </p:spPr>
        <p:txBody>
          <a:bodyPr wrap="none" rtlCol="0">
            <a:spAutoFit/>
          </a:bodyPr>
          <a:lstStyle/>
          <a:p>
            <a:r>
              <a:rPr lang="en-US" altLang="zh-TW" sz="1600" dirty="0" smtClean="0"/>
              <a:t>RB-glasses</a:t>
            </a:r>
          </a:p>
          <a:p>
            <a:r>
              <a:rPr lang="en-US" altLang="zh-TW" sz="1600" dirty="0" smtClean="0"/>
              <a:t>3D Services</a:t>
            </a:r>
            <a:endParaRPr lang="zh-TW" altLang="en-US" sz="1600" dirty="0"/>
          </a:p>
        </p:txBody>
      </p:sp>
      <p:cxnSp>
        <p:nvCxnSpPr>
          <p:cNvPr id="63" name="直線接點 62"/>
          <p:cNvCxnSpPr/>
          <p:nvPr/>
        </p:nvCxnSpPr>
        <p:spPr>
          <a:xfrm>
            <a:off x="4997805" y="1729323"/>
            <a:ext cx="0" cy="299504"/>
          </a:xfrm>
          <a:prstGeom prst="line">
            <a:avLst/>
          </a:prstGeom>
          <a:ln w="19050">
            <a:solidFill>
              <a:schemeClr val="tx1"/>
            </a:solidFill>
            <a:headEnd type="none" w="lg" len="lg"/>
            <a:tailEnd type="triangle" w="lg" len="sm"/>
          </a:ln>
        </p:spPr>
        <p:style>
          <a:lnRef idx="1">
            <a:schemeClr val="accent1"/>
          </a:lnRef>
          <a:fillRef idx="0">
            <a:schemeClr val="accent1"/>
          </a:fillRef>
          <a:effectRef idx="0">
            <a:schemeClr val="accent1"/>
          </a:effectRef>
          <a:fontRef idx="minor">
            <a:schemeClr val="tx1"/>
          </a:fontRef>
        </p:style>
      </p:cxnSp>
      <p:sp>
        <p:nvSpPr>
          <p:cNvPr id="64" name="文字方塊 63"/>
          <p:cNvSpPr txBox="1"/>
          <p:nvPr/>
        </p:nvSpPr>
        <p:spPr>
          <a:xfrm>
            <a:off x="1201169" y="4079654"/>
            <a:ext cx="1008185" cy="338554"/>
          </a:xfrm>
          <a:prstGeom prst="rect">
            <a:avLst/>
          </a:prstGeom>
          <a:noFill/>
        </p:spPr>
        <p:txBody>
          <a:bodyPr wrap="square" rtlCol="0">
            <a:spAutoFit/>
          </a:bodyPr>
          <a:lstStyle/>
          <a:p>
            <a:pPr algn="r"/>
            <a:r>
              <a:rPr lang="en-US" altLang="zh-TW" sz="1600" dirty="0" smtClean="0"/>
              <a:t>2D TV</a:t>
            </a:r>
            <a:endParaRPr lang="zh-TW" altLang="en-US" sz="1600" dirty="0"/>
          </a:p>
        </p:txBody>
      </p:sp>
      <p:sp>
        <p:nvSpPr>
          <p:cNvPr id="65" name="矩形 64"/>
          <p:cNvSpPr/>
          <p:nvPr/>
        </p:nvSpPr>
        <p:spPr>
          <a:xfrm>
            <a:off x="5456849" y="4509120"/>
            <a:ext cx="1063352" cy="790510"/>
          </a:xfrm>
          <a:prstGeom prst="rect">
            <a:avLst/>
          </a:prstGeom>
          <a:solidFill>
            <a:schemeClr val="accent5">
              <a:lumMod val="60000"/>
              <a:lumOff val="40000"/>
            </a:schemeClr>
          </a:solidFill>
          <a:ln w="19050">
            <a:headEnd type="none" w="med" len="med"/>
            <a:tailEnd type="arrow" w="med" len="med"/>
          </a:ln>
        </p:spPr>
        <p:style>
          <a:lnRef idx="1">
            <a:schemeClr val="accent3"/>
          </a:lnRef>
          <a:fillRef idx="2">
            <a:schemeClr val="accent3"/>
          </a:fillRef>
          <a:effectRef idx="1">
            <a:schemeClr val="accent3"/>
          </a:effectRef>
          <a:fontRef idx="minor">
            <a:schemeClr val="dk1"/>
          </a:fontRef>
        </p:style>
        <p:txBody>
          <a:bodyPr rtlCol="0" anchor="t"/>
          <a:lstStyle/>
          <a:p>
            <a:pPr algn="ctr"/>
            <a:endParaRPr lang="en-US" altLang="zh-TW" sz="800" dirty="0" smtClean="0">
              <a:latin typeface="微軟正黑體" panose="020B0604030504040204" pitchFamily="34" charset="-120"/>
              <a:ea typeface="微軟正黑體" panose="020B0604030504040204" pitchFamily="34" charset="-120"/>
            </a:endParaRPr>
          </a:p>
          <a:p>
            <a:pPr algn="ctr"/>
            <a:r>
              <a:rPr lang="en-US" altLang="zh-TW" sz="1600" b="1" dirty="0" smtClean="0">
                <a:latin typeface="微軟正黑體" panose="020B0604030504040204" pitchFamily="34" charset="-120"/>
                <a:ea typeface="微軟正黑體" panose="020B0604030504040204" pitchFamily="34" charset="-120"/>
              </a:rPr>
              <a:t>SBS</a:t>
            </a:r>
          </a:p>
          <a:p>
            <a:pPr algn="ctr"/>
            <a:r>
              <a:rPr lang="en-US" altLang="zh-TW" sz="1600" b="1" dirty="0" smtClean="0">
                <a:latin typeface="微軟正黑體" panose="020B0604030504040204" pitchFamily="34" charset="-120"/>
                <a:ea typeface="微軟正黑體" panose="020B0604030504040204" pitchFamily="34" charset="-120"/>
              </a:rPr>
              <a:t>Packing</a:t>
            </a:r>
            <a:endParaRPr lang="zh-TW" altLang="en-US" sz="1600" b="1" dirty="0" smtClean="0">
              <a:latin typeface="微軟正黑體" panose="020B0604030504040204" pitchFamily="34" charset="-120"/>
              <a:ea typeface="微軟正黑體" panose="020B0604030504040204" pitchFamily="34" charset="-120"/>
            </a:endParaRPr>
          </a:p>
        </p:txBody>
      </p:sp>
      <p:cxnSp>
        <p:nvCxnSpPr>
          <p:cNvPr id="66" name="直線接點 65"/>
          <p:cNvCxnSpPr>
            <a:stCxn id="65" idx="2"/>
          </p:cNvCxnSpPr>
          <p:nvPr/>
        </p:nvCxnSpPr>
        <p:spPr>
          <a:xfrm flipH="1">
            <a:off x="5988524" y="5299630"/>
            <a:ext cx="1" cy="660073"/>
          </a:xfrm>
          <a:prstGeom prst="line">
            <a:avLst/>
          </a:prstGeom>
          <a:ln w="19050">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pic>
        <p:nvPicPr>
          <p:cNvPr id="67" name="Picture 16" descr="https://encrypted-tbn3.gstatic.com/images?q=tbn:ANd9GcT7pcmBP-dx4MCRi9rwzanwu5OUjtcMWY8haOnCUKFDnh0n0p8wJw"/>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8405" y="5076098"/>
            <a:ext cx="1561828" cy="1561828"/>
          </a:xfrm>
          <a:prstGeom prst="rect">
            <a:avLst/>
          </a:prstGeom>
          <a:noFill/>
          <a:extLst>
            <a:ext uri="{909E8E84-426E-40DD-AFC4-6F175D3DCCD1}">
              <a14:hiddenFill xmlns:a14="http://schemas.microsoft.com/office/drawing/2010/main">
                <a:solidFill>
                  <a:srgbClr val="FFFFFF"/>
                </a:solidFill>
              </a14:hiddenFill>
            </a:ext>
          </a:extLst>
        </p:spPr>
      </p:pic>
      <p:cxnSp>
        <p:nvCxnSpPr>
          <p:cNvPr id="68" name="直線接點 67"/>
          <p:cNvCxnSpPr/>
          <p:nvPr/>
        </p:nvCxnSpPr>
        <p:spPr>
          <a:xfrm>
            <a:off x="5988524" y="5959703"/>
            <a:ext cx="1049003" cy="7131"/>
          </a:xfrm>
          <a:prstGeom prst="line">
            <a:avLst/>
          </a:prstGeom>
          <a:ln w="19050">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69" name="文字方塊 68"/>
          <p:cNvSpPr txBox="1"/>
          <p:nvPr/>
        </p:nvSpPr>
        <p:spPr>
          <a:xfrm>
            <a:off x="7057281" y="5517232"/>
            <a:ext cx="761234" cy="584775"/>
          </a:xfrm>
          <a:prstGeom prst="rect">
            <a:avLst/>
          </a:prstGeom>
          <a:noFill/>
        </p:spPr>
        <p:txBody>
          <a:bodyPr wrap="none" rtlCol="0">
            <a:spAutoFit/>
          </a:bodyPr>
          <a:lstStyle/>
          <a:p>
            <a:r>
              <a:rPr lang="en-US" altLang="zh-TW" sz="1600" dirty="0" smtClean="0"/>
              <a:t>Old</a:t>
            </a:r>
          </a:p>
          <a:p>
            <a:r>
              <a:rPr lang="en-US" altLang="zh-TW" sz="1600" dirty="0" smtClean="0"/>
              <a:t>3D TV</a:t>
            </a:r>
            <a:endParaRPr lang="zh-TW" altLang="en-US" sz="1600" dirty="0"/>
          </a:p>
        </p:txBody>
      </p:sp>
      <p:sp>
        <p:nvSpPr>
          <p:cNvPr id="70" name="文字方塊 69"/>
          <p:cNvSpPr txBox="1"/>
          <p:nvPr/>
        </p:nvSpPr>
        <p:spPr>
          <a:xfrm>
            <a:off x="4289119" y="1484784"/>
            <a:ext cx="1545552" cy="307777"/>
          </a:xfrm>
          <a:prstGeom prst="rect">
            <a:avLst/>
          </a:prstGeom>
          <a:solidFill>
            <a:schemeClr val="bg1"/>
          </a:solidFill>
        </p:spPr>
        <p:txBody>
          <a:bodyPr wrap="none" rtlCol="0">
            <a:spAutoFit/>
          </a:bodyPr>
          <a:lstStyle/>
          <a:p>
            <a:pPr algn="ctr"/>
            <a:r>
              <a:rPr lang="en-US" altLang="zh-TW" sz="1400" dirty="0" smtClean="0">
                <a:solidFill>
                  <a:srgbClr val="0000FF"/>
                </a:solidFill>
              </a:rPr>
              <a:t>3D Effect Control</a:t>
            </a:r>
            <a:endParaRPr lang="zh-TW" altLang="en-US" sz="1400" dirty="0">
              <a:solidFill>
                <a:srgbClr val="0000FF"/>
              </a:solidFill>
            </a:endParaRPr>
          </a:p>
        </p:txBody>
      </p:sp>
      <p:sp>
        <p:nvSpPr>
          <p:cNvPr id="71" name="文字方塊 70"/>
          <p:cNvSpPr txBox="1"/>
          <p:nvPr/>
        </p:nvSpPr>
        <p:spPr>
          <a:xfrm>
            <a:off x="5673750" y="2082334"/>
            <a:ext cx="1180131" cy="338554"/>
          </a:xfrm>
          <a:prstGeom prst="rect">
            <a:avLst/>
          </a:prstGeom>
          <a:noFill/>
        </p:spPr>
        <p:txBody>
          <a:bodyPr wrap="none" rtlCol="0">
            <a:spAutoFit/>
          </a:bodyPr>
          <a:lstStyle/>
          <a:p>
            <a:r>
              <a:rPr lang="en-US" altLang="zh-TW" sz="1600" b="1" dirty="0" smtClean="0">
                <a:solidFill>
                  <a:srgbClr val="0000FF"/>
                </a:solidFill>
              </a:rPr>
              <a:t>Multi-view</a:t>
            </a:r>
            <a:endParaRPr lang="zh-TW" altLang="en-US" sz="1600" b="1" dirty="0">
              <a:solidFill>
                <a:srgbClr val="0000FF"/>
              </a:solidFill>
            </a:endParaRPr>
          </a:p>
        </p:txBody>
      </p:sp>
      <p:sp>
        <p:nvSpPr>
          <p:cNvPr id="72" name="文字方塊 71"/>
          <p:cNvSpPr txBox="1"/>
          <p:nvPr/>
        </p:nvSpPr>
        <p:spPr>
          <a:xfrm rot="16200000">
            <a:off x="5262718" y="3253150"/>
            <a:ext cx="1113062" cy="338554"/>
          </a:xfrm>
          <a:prstGeom prst="rect">
            <a:avLst/>
          </a:prstGeom>
          <a:noFill/>
        </p:spPr>
        <p:txBody>
          <a:bodyPr wrap="none" rtlCol="0">
            <a:spAutoFit/>
          </a:bodyPr>
          <a:lstStyle/>
          <a:p>
            <a:r>
              <a:rPr lang="en-US" altLang="zh-TW" sz="1600" b="1" dirty="0" smtClean="0">
                <a:solidFill>
                  <a:srgbClr val="0000FF"/>
                </a:solidFill>
              </a:rPr>
              <a:t>Two-View</a:t>
            </a:r>
            <a:endParaRPr lang="zh-TW" altLang="en-US" sz="1600" b="1" dirty="0">
              <a:solidFill>
                <a:srgbClr val="0000FF"/>
              </a:solidFill>
            </a:endParaRPr>
          </a:p>
        </p:txBody>
      </p:sp>
      <p:sp>
        <p:nvSpPr>
          <p:cNvPr id="73" name="文字方塊 72"/>
          <p:cNvSpPr txBox="1"/>
          <p:nvPr/>
        </p:nvSpPr>
        <p:spPr>
          <a:xfrm>
            <a:off x="5434561" y="5932730"/>
            <a:ext cx="1513043" cy="338554"/>
          </a:xfrm>
          <a:prstGeom prst="rect">
            <a:avLst/>
          </a:prstGeom>
          <a:noFill/>
        </p:spPr>
        <p:txBody>
          <a:bodyPr wrap="none" rtlCol="0">
            <a:spAutoFit/>
          </a:bodyPr>
          <a:lstStyle/>
          <a:p>
            <a:r>
              <a:rPr lang="en-US" altLang="zh-TW" sz="1600" b="1" dirty="0" err="1" smtClean="0">
                <a:solidFill>
                  <a:srgbClr val="0000FF"/>
                </a:solidFill>
              </a:rPr>
              <a:t>SbS</a:t>
            </a:r>
            <a:r>
              <a:rPr lang="en-US" altLang="zh-TW" sz="1600" b="1" dirty="0" smtClean="0">
                <a:solidFill>
                  <a:srgbClr val="0000FF"/>
                </a:solidFill>
              </a:rPr>
              <a:t> 3D Video</a:t>
            </a:r>
            <a:endParaRPr lang="zh-TW" altLang="en-US" sz="1600" b="1" dirty="0">
              <a:solidFill>
                <a:srgbClr val="0000FF"/>
              </a:solidFill>
            </a:endParaRPr>
          </a:p>
        </p:txBody>
      </p:sp>
      <p:sp>
        <p:nvSpPr>
          <p:cNvPr id="74" name="文字方塊 73"/>
          <p:cNvSpPr txBox="1"/>
          <p:nvPr/>
        </p:nvSpPr>
        <p:spPr>
          <a:xfrm>
            <a:off x="3422113" y="3717032"/>
            <a:ext cx="1575691" cy="584775"/>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US" altLang="zh-TW" sz="1600" b="1" dirty="0" smtClean="0">
                <a:latin typeface="微軟正黑體" panose="020B0604030504040204" pitchFamily="34" charset="-120"/>
                <a:ea typeface="微軟正黑體" panose="020B0604030504040204" pitchFamily="34" charset="-120"/>
              </a:rPr>
              <a:t>Mixed 2-View to RB 3D </a:t>
            </a:r>
            <a:endParaRPr lang="zh-TW" altLang="en-US" sz="1600" b="1" dirty="0">
              <a:latin typeface="微軟正黑體" panose="020B0604030504040204" pitchFamily="34" charset="-120"/>
              <a:ea typeface="微軟正黑體" panose="020B0604030504040204" pitchFamily="34" charset="-120"/>
            </a:endParaRPr>
          </a:p>
        </p:txBody>
      </p:sp>
      <p:sp>
        <p:nvSpPr>
          <p:cNvPr id="75" name="文字方塊 74"/>
          <p:cNvSpPr txBox="1"/>
          <p:nvPr/>
        </p:nvSpPr>
        <p:spPr>
          <a:xfrm>
            <a:off x="-74663" y="2505089"/>
            <a:ext cx="1114729" cy="830997"/>
          </a:xfrm>
          <a:prstGeom prst="rect">
            <a:avLst/>
          </a:prstGeom>
          <a:noFill/>
        </p:spPr>
        <p:txBody>
          <a:bodyPr wrap="none" rtlCol="0">
            <a:spAutoFit/>
          </a:bodyPr>
          <a:lstStyle/>
          <a:p>
            <a:pPr algn="ctr"/>
            <a:r>
              <a:rPr lang="en-US" altLang="zh-TW" sz="1600" dirty="0">
                <a:solidFill>
                  <a:srgbClr val="0000FF"/>
                </a:solidFill>
                <a:latin typeface="微軟正黑體" panose="020B0604030504040204" pitchFamily="34" charset="-120"/>
                <a:ea typeface="微軟正黑體" panose="020B0604030504040204" pitchFamily="34" charset="-120"/>
              </a:rPr>
              <a:t>CTDP</a:t>
            </a:r>
          </a:p>
          <a:p>
            <a:pPr algn="ctr"/>
            <a:r>
              <a:rPr lang="en-US" altLang="zh-TW" sz="1600" dirty="0" smtClean="0">
                <a:solidFill>
                  <a:srgbClr val="0000FF"/>
                </a:solidFill>
                <a:latin typeface="微軟正黑體" panose="020B0604030504040204" pitchFamily="34" charset="-120"/>
                <a:ea typeface="微軟正黑體" panose="020B0604030504040204" pitchFamily="34" charset="-120"/>
              </a:rPr>
              <a:t>3D</a:t>
            </a:r>
            <a:r>
              <a:rPr lang="zh-TW" altLang="en-US" sz="1600" dirty="0" smtClean="0">
                <a:solidFill>
                  <a:srgbClr val="0000FF"/>
                </a:solidFill>
                <a:latin typeface="微軟正黑體" panose="020B0604030504040204" pitchFamily="34" charset="-120"/>
                <a:ea typeface="微軟正黑體" panose="020B0604030504040204" pitchFamily="34" charset="-120"/>
              </a:rPr>
              <a:t> </a:t>
            </a:r>
            <a:endParaRPr lang="en-US" altLang="zh-TW" sz="1600" dirty="0" smtClean="0">
              <a:solidFill>
                <a:srgbClr val="0000FF"/>
              </a:solidFill>
              <a:latin typeface="微軟正黑體" panose="020B0604030504040204" pitchFamily="34" charset="-120"/>
              <a:ea typeface="微軟正黑體" panose="020B0604030504040204" pitchFamily="34" charset="-120"/>
            </a:endParaRPr>
          </a:p>
          <a:p>
            <a:pPr algn="ctr"/>
            <a:r>
              <a:rPr lang="en-US" altLang="zh-TW" sz="1600" dirty="0" smtClean="0">
                <a:solidFill>
                  <a:srgbClr val="0000FF"/>
                </a:solidFill>
                <a:latin typeface="微軟正黑體" panose="020B0604030504040204" pitchFamily="34" charset="-120"/>
                <a:ea typeface="微軟正黑體" panose="020B0604030504040204" pitchFamily="34" charset="-120"/>
              </a:rPr>
              <a:t>Programs</a:t>
            </a:r>
            <a:endParaRPr lang="zh-TW" altLang="en-US" sz="1600" dirty="0">
              <a:solidFill>
                <a:srgbClr val="0000FF"/>
              </a:solidFill>
            </a:endParaRPr>
          </a:p>
        </p:txBody>
      </p:sp>
      <p:sp>
        <p:nvSpPr>
          <p:cNvPr id="10" name="文字方塊 9"/>
          <p:cNvSpPr txBox="1"/>
          <p:nvPr/>
        </p:nvSpPr>
        <p:spPr>
          <a:xfrm>
            <a:off x="1946181" y="2038216"/>
            <a:ext cx="643125" cy="307777"/>
          </a:xfrm>
          <a:prstGeom prst="rect">
            <a:avLst/>
          </a:prstGeom>
          <a:noFill/>
        </p:spPr>
        <p:txBody>
          <a:bodyPr wrap="none" rtlCol="0">
            <a:spAutoFit/>
          </a:bodyPr>
          <a:lstStyle/>
          <a:p>
            <a:r>
              <a:rPr lang="en-US" altLang="zh-TW" sz="1400" dirty="0" smtClean="0"/>
              <a:t>HDMI</a:t>
            </a:r>
            <a:endParaRPr lang="zh-TW" altLang="en-US" sz="1400" dirty="0"/>
          </a:p>
        </p:txBody>
      </p:sp>
      <p:sp>
        <p:nvSpPr>
          <p:cNvPr id="77" name="文字方塊 76"/>
          <p:cNvSpPr txBox="1"/>
          <p:nvPr/>
        </p:nvSpPr>
        <p:spPr>
          <a:xfrm>
            <a:off x="6618946" y="2478369"/>
            <a:ext cx="545342" cy="261610"/>
          </a:xfrm>
          <a:prstGeom prst="rect">
            <a:avLst/>
          </a:prstGeom>
          <a:noFill/>
        </p:spPr>
        <p:txBody>
          <a:bodyPr wrap="none" rtlCol="0">
            <a:spAutoFit/>
          </a:bodyPr>
          <a:lstStyle/>
          <a:p>
            <a:r>
              <a:rPr lang="en-US" altLang="zh-TW" sz="1100" dirty="0" smtClean="0"/>
              <a:t>HDMI</a:t>
            </a:r>
            <a:endParaRPr lang="zh-TW" altLang="en-US" sz="1100" dirty="0"/>
          </a:p>
        </p:txBody>
      </p:sp>
      <p:sp>
        <p:nvSpPr>
          <p:cNvPr id="78" name="文字方塊 77"/>
          <p:cNvSpPr txBox="1"/>
          <p:nvPr/>
        </p:nvSpPr>
        <p:spPr>
          <a:xfrm>
            <a:off x="2802522" y="4535542"/>
            <a:ext cx="545342" cy="261610"/>
          </a:xfrm>
          <a:prstGeom prst="rect">
            <a:avLst/>
          </a:prstGeom>
          <a:noFill/>
        </p:spPr>
        <p:txBody>
          <a:bodyPr wrap="none" rtlCol="0">
            <a:spAutoFit/>
          </a:bodyPr>
          <a:lstStyle/>
          <a:p>
            <a:r>
              <a:rPr lang="en-US" altLang="zh-TW" sz="1100" dirty="0" smtClean="0"/>
              <a:t>HDMI</a:t>
            </a:r>
            <a:endParaRPr lang="zh-TW" altLang="en-US" sz="1100" dirty="0"/>
          </a:p>
        </p:txBody>
      </p:sp>
      <p:sp>
        <p:nvSpPr>
          <p:cNvPr id="79" name="文字方塊 78"/>
          <p:cNvSpPr txBox="1"/>
          <p:nvPr/>
        </p:nvSpPr>
        <p:spPr>
          <a:xfrm>
            <a:off x="6660232" y="3995533"/>
            <a:ext cx="545342" cy="261610"/>
          </a:xfrm>
          <a:prstGeom prst="rect">
            <a:avLst/>
          </a:prstGeom>
          <a:noFill/>
        </p:spPr>
        <p:txBody>
          <a:bodyPr wrap="none" rtlCol="0">
            <a:spAutoFit/>
          </a:bodyPr>
          <a:lstStyle/>
          <a:p>
            <a:r>
              <a:rPr lang="en-US" altLang="zh-TW" sz="1100" dirty="0" smtClean="0"/>
              <a:t>HDMI</a:t>
            </a:r>
            <a:endParaRPr lang="zh-TW" altLang="en-US" sz="1100" dirty="0"/>
          </a:p>
        </p:txBody>
      </p:sp>
      <p:sp>
        <p:nvSpPr>
          <p:cNvPr id="80" name="文字方塊 79"/>
          <p:cNvSpPr txBox="1"/>
          <p:nvPr/>
        </p:nvSpPr>
        <p:spPr>
          <a:xfrm>
            <a:off x="6516216" y="5687670"/>
            <a:ext cx="545342" cy="261610"/>
          </a:xfrm>
          <a:prstGeom prst="rect">
            <a:avLst/>
          </a:prstGeom>
          <a:noFill/>
        </p:spPr>
        <p:txBody>
          <a:bodyPr wrap="none" rtlCol="0">
            <a:spAutoFit/>
          </a:bodyPr>
          <a:lstStyle/>
          <a:p>
            <a:r>
              <a:rPr lang="en-US" altLang="zh-TW" sz="1100" dirty="0" smtClean="0"/>
              <a:t>HDMI</a:t>
            </a:r>
            <a:endParaRPr lang="zh-TW" altLang="en-US" sz="1100" dirty="0"/>
          </a:p>
        </p:txBody>
      </p:sp>
    </p:spTree>
    <p:extLst>
      <p:ext uri="{BB962C8B-B14F-4D97-AF65-F5344CB8AC3E}">
        <p14:creationId xmlns:p14="http://schemas.microsoft.com/office/powerpoint/2010/main" val="500972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left)">
                                      <p:cBhvr>
                                        <p:cTn id="10" dur="500"/>
                                        <p:tgtEl>
                                          <p:spTgt spid="4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left)">
                                      <p:cBhvr>
                                        <p:cTn id="13" dur="500"/>
                                        <p:tgtEl>
                                          <p:spTgt spid="5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left)">
                                      <p:cBhvr>
                                        <p:cTn id="1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4" grpId="0" animBg="1"/>
      <p:bldP spid="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62" name="Rectangle 2"/>
          <p:cNvSpPr>
            <a:spLocks noGrp="1" noChangeArrowheads="1"/>
          </p:cNvSpPr>
          <p:nvPr>
            <p:ph type="title" idx="4294967295"/>
          </p:nvPr>
        </p:nvSpPr>
        <p:spPr>
          <a:xfrm>
            <a:off x="684857" y="692497"/>
            <a:ext cx="7775575" cy="576263"/>
          </a:xfrm>
        </p:spPr>
        <p:txBody>
          <a:bodyPr/>
          <a:lstStyle/>
          <a:p>
            <a:r>
              <a:rPr lang="en-US" altLang="zh-TW" sz="3200" b="1" i="0" dirty="0" smtClean="0">
                <a:effectLst/>
                <a:latin typeface="Calibri" pitchFamily="34" charset="0"/>
              </a:rPr>
              <a:t>Conclusions</a:t>
            </a:r>
            <a:endParaRPr lang="en-US" altLang="zh-TW" sz="3200" b="1" i="0" dirty="0">
              <a:effectLst/>
              <a:latin typeface="Calibri" pitchFamily="34" charset="0"/>
            </a:endParaRPr>
          </a:p>
        </p:txBody>
      </p:sp>
      <p:sp>
        <p:nvSpPr>
          <p:cNvPr id="4" name="內容版面配置區 2"/>
          <p:cNvSpPr txBox="1">
            <a:spLocks/>
          </p:cNvSpPr>
          <p:nvPr/>
        </p:nvSpPr>
        <p:spPr>
          <a:xfrm>
            <a:off x="457200" y="1397496"/>
            <a:ext cx="8363272" cy="4839816"/>
          </a:xfrm>
          <a:prstGeom prst="rect">
            <a:avLst/>
          </a:prstGeom>
          <a:ln>
            <a:noFill/>
          </a:ln>
        </p:spPr>
        <p:txBody>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just"/>
            <a:r>
              <a:rPr kumimoji="0" lang="en-US" altLang="zh-TW" sz="2000" dirty="0">
                <a:latin typeface="Arial" panose="020B0604020202020204" pitchFamily="34" charset="0"/>
                <a:cs typeface="Arial" panose="020B0604020202020204" pitchFamily="34" charset="0"/>
              </a:rPr>
              <a:t>This contribution proposes modified CTDP SEI Message based on the prior contribution JCT3V-L0022. </a:t>
            </a:r>
            <a:endParaRPr kumimoji="0" lang="en-US" altLang="zh-TW" sz="2000" dirty="0" smtClean="0">
              <a:latin typeface="Arial" panose="020B0604020202020204" pitchFamily="34" charset="0"/>
              <a:cs typeface="Arial" panose="020B0604020202020204" pitchFamily="34" charset="0"/>
            </a:endParaRPr>
          </a:p>
          <a:p>
            <a:pPr algn="just"/>
            <a:endParaRPr kumimoji="0" lang="en-US" altLang="zh-TW" sz="2000" dirty="0" smtClean="0">
              <a:latin typeface="Arial" panose="020B0604020202020204" pitchFamily="34" charset="0"/>
              <a:cs typeface="Arial" panose="020B0604020202020204" pitchFamily="34" charset="0"/>
            </a:endParaRPr>
          </a:p>
          <a:p>
            <a:pPr algn="just"/>
            <a:r>
              <a:rPr kumimoji="0" lang="en-US" altLang="zh-TW" sz="2000" dirty="0" smtClean="0">
                <a:latin typeface="Arial" panose="020B0604020202020204" pitchFamily="34" charset="0"/>
                <a:cs typeface="Arial" panose="020B0604020202020204" pitchFamily="34" charset="0"/>
              </a:rPr>
              <a:t>Before </a:t>
            </a:r>
            <a:r>
              <a:rPr kumimoji="0" lang="en-US" altLang="zh-TW" sz="2000" dirty="0">
                <a:latin typeface="Arial" panose="020B0604020202020204" pitchFamily="34" charset="0"/>
                <a:cs typeface="Arial" panose="020B0604020202020204" pitchFamily="34" charset="0"/>
              </a:rPr>
              <a:t>the available of 3D broadcasting systems, we believe that the proposed CTDP formats with SEI Message could help to deliver 3D videos in the current 2D broadcasting systems simply and efficiently</a:t>
            </a:r>
            <a:r>
              <a:rPr kumimoji="0" lang="en-US" altLang="zh-TW" sz="2000" dirty="0" smtClean="0">
                <a:latin typeface="Arial" panose="020B0604020202020204" pitchFamily="34" charset="0"/>
                <a:cs typeface="Arial" panose="020B0604020202020204" pitchFamily="34" charset="0"/>
              </a:rPr>
              <a:t>.</a:t>
            </a:r>
          </a:p>
          <a:p>
            <a:pPr algn="just"/>
            <a:endParaRPr kumimoji="0" lang="en-US" altLang="zh-TW" sz="2000" smtClean="0">
              <a:latin typeface="Arial" panose="020B0604020202020204" pitchFamily="34" charset="0"/>
              <a:cs typeface="Arial" panose="020B0604020202020204" pitchFamily="34" charset="0"/>
            </a:endParaRPr>
          </a:p>
          <a:p>
            <a:pPr algn="just"/>
            <a:r>
              <a:rPr kumimoji="0" lang="en-US" altLang="zh-TW" sz="2000" smtClean="0">
                <a:latin typeface="Arial" panose="020B0604020202020204" pitchFamily="34" charset="0"/>
                <a:cs typeface="Arial" panose="020B0604020202020204" pitchFamily="34" charset="0"/>
              </a:rPr>
              <a:t>Once </a:t>
            </a:r>
            <a:r>
              <a:rPr kumimoji="0" lang="en-US" altLang="zh-TW" sz="2000" dirty="0">
                <a:latin typeface="Arial" panose="020B0604020202020204" pitchFamily="34" charset="0"/>
                <a:cs typeface="Arial" panose="020B0604020202020204" pitchFamily="34" charset="0"/>
              </a:rPr>
              <a:t>CTDP SEI Message is </a:t>
            </a:r>
            <a:r>
              <a:rPr kumimoji="0" lang="en-US" altLang="zh-TW" sz="2000" b="1" dirty="0">
                <a:solidFill>
                  <a:srgbClr val="FF0000"/>
                </a:solidFill>
                <a:latin typeface="Arial" panose="020B0604020202020204" pitchFamily="34" charset="0"/>
                <a:cs typeface="Arial" panose="020B0604020202020204" pitchFamily="34" charset="0"/>
              </a:rPr>
              <a:t>accepted by MPEG</a:t>
            </a:r>
            <a:r>
              <a:rPr kumimoji="0" lang="en-US" altLang="zh-TW" sz="2000" dirty="0">
                <a:latin typeface="Arial" panose="020B0604020202020204" pitchFamily="34" charset="0"/>
                <a:cs typeface="Arial" panose="020B0604020202020204" pitchFamily="34" charset="0"/>
              </a:rPr>
              <a:t>, </a:t>
            </a:r>
            <a:r>
              <a:rPr kumimoji="0" lang="en-US" altLang="zh-TW" sz="2000" dirty="0" err="1">
                <a:latin typeface="Arial" panose="020B0604020202020204" pitchFamily="34" charset="0"/>
                <a:cs typeface="Arial" panose="020B0604020202020204" pitchFamily="34" charset="0"/>
              </a:rPr>
              <a:t>ChungHwa</a:t>
            </a:r>
            <a:r>
              <a:rPr kumimoji="0" lang="en-US" altLang="zh-TW" sz="2000" dirty="0">
                <a:latin typeface="Arial" panose="020B0604020202020204" pitchFamily="34" charset="0"/>
                <a:cs typeface="Arial" panose="020B0604020202020204" pitchFamily="34" charset="0"/>
              </a:rPr>
              <a:t> Telecom MOD System and </a:t>
            </a:r>
            <a:r>
              <a:rPr kumimoji="0" lang="en-US" altLang="zh-TW" sz="2000" dirty="0" err="1">
                <a:latin typeface="Arial" panose="020B0604020202020204" pitchFamily="34" charset="0"/>
                <a:cs typeface="Arial" panose="020B0604020202020204" pitchFamily="34" charset="0"/>
              </a:rPr>
              <a:t>Hsin-Yeong</a:t>
            </a:r>
            <a:r>
              <a:rPr kumimoji="0" lang="en-US" altLang="zh-TW" sz="2000" dirty="0">
                <a:latin typeface="Arial" panose="020B0604020202020204" pitchFamily="34" charset="0"/>
                <a:cs typeface="Arial" panose="020B0604020202020204" pitchFamily="34" charset="0"/>
              </a:rPr>
              <a:t> An Cable TV Company will </a:t>
            </a:r>
            <a:r>
              <a:rPr kumimoji="0" lang="en-US" altLang="zh-TW" sz="2000" dirty="0" smtClean="0">
                <a:latin typeface="Arial" panose="020B0604020202020204" pitchFamily="34" charset="0"/>
                <a:cs typeface="Arial" panose="020B0604020202020204" pitchFamily="34" charset="0"/>
              </a:rPr>
              <a:t>adopt  CTDP formats for </a:t>
            </a:r>
            <a:r>
              <a:rPr kumimoji="0" lang="en-US" altLang="zh-TW" sz="2000" dirty="0">
                <a:latin typeface="Arial" panose="020B0604020202020204" pitchFamily="34" charset="0"/>
                <a:cs typeface="Arial" panose="020B0604020202020204" pitchFamily="34" charset="0"/>
              </a:rPr>
              <a:t>their 3D video </a:t>
            </a:r>
            <a:r>
              <a:rPr kumimoji="0" lang="en-US" altLang="zh-TW" sz="2000" dirty="0" smtClean="0">
                <a:latin typeface="Arial" panose="020B0604020202020204" pitchFamily="34" charset="0"/>
                <a:cs typeface="Arial" panose="020B0604020202020204" pitchFamily="34" charset="0"/>
              </a:rPr>
              <a:t>services in Taiwan.</a:t>
            </a:r>
            <a:endParaRPr kumimoji="0" lang="en-US" altLang="zh-TW"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66052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93556" y="2564904"/>
            <a:ext cx="7099764" cy="2123658"/>
          </a:xfrm>
          <a:prstGeom prst="rect">
            <a:avLst/>
          </a:prstGeom>
        </p:spPr>
        <p:txBody>
          <a:bodyPr wrap="none">
            <a:spAutoFit/>
          </a:bodyPr>
          <a:lstStyle/>
          <a:p>
            <a:r>
              <a:rPr lang="en-US" altLang="zh-TW" sz="4400" dirty="0" smtClean="0">
                <a:solidFill>
                  <a:schemeClr val="accent1"/>
                </a:solidFill>
                <a:latin typeface="Calibri" panose="020F0502020204030204" pitchFamily="34" charset="0"/>
              </a:rPr>
              <a:t>Thanks for </a:t>
            </a:r>
            <a:r>
              <a:rPr lang="en-US" altLang="zh-TW" sz="4400" dirty="0">
                <a:solidFill>
                  <a:schemeClr val="accent1"/>
                </a:solidFill>
                <a:latin typeface="Calibri" panose="020F0502020204030204" pitchFamily="34" charset="0"/>
              </a:rPr>
              <a:t>your </a:t>
            </a:r>
            <a:r>
              <a:rPr lang="en-US" altLang="zh-TW" sz="4400" dirty="0" smtClean="0">
                <a:solidFill>
                  <a:schemeClr val="accent1"/>
                </a:solidFill>
                <a:latin typeface="Calibri" panose="020F0502020204030204" pitchFamily="34" charset="0"/>
              </a:rPr>
              <a:t>kind attention</a:t>
            </a:r>
          </a:p>
          <a:p>
            <a:pPr algn="ctr"/>
            <a:endParaRPr lang="en-US" altLang="zh-TW" sz="4400" dirty="0" smtClean="0">
              <a:solidFill>
                <a:schemeClr val="accent1"/>
              </a:solidFill>
              <a:latin typeface="Calibri" panose="020F0502020204030204" pitchFamily="34" charset="0"/>
            </a:endParaRPr>
          </a:p>
          <a:p>
            <a:pPr algn="ctr"/>
            <a:r>
              <a:rPr lang="en-US" altLang="zh-TW" sz="4400" dirty="0" smtClean="0">
                <a:solidFill>
                  <a:schemeClr val="accent1"/>
                </a:solidFill>
                <a:latin typeface="Calibri" panose="020F0502020204030204" pitchFamily="34" charset="0"/>
              </a:rPr>
              <a:t>Q&amp;A</a:t>
            </a:r>
            <a:endParaRPr lang="zh-TW" altLang="en-US" sz="4400" dirty="0">
              <a:solidFill>
                <a:schemeClr val="accent1"/>
              </a:solidFill>
              <a:latin typeface="Calibri" panose="020F0502020204030204" pitchFamily="34" charset="0"/>
            </a:endParaRPr>
          </a:p>
        </p:txBody>
      </p:sp>
    </p:spTree>
    <p:extLst>
      <p:ext uri="{BB962C8B-B14F-4D97-AF65-F5344CB8AC3E}">
        <p14:creationId xmlns:p14="http://schemas.microsoft.com/office/powerpoint/2010/main" val="34430464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46176" y="2636912"/>
            <a:ext cx="7851648" cy="1121296"/>
          </a:xfrm>
        </p:spPr>
        <p:txBody>
          <a:bodyPr>
            <a:normAutofit fontScale="90000"/>
          </a:bodyPr>
          <a:lstStyle/>
          <a:p>
            <a:pPr marL="355600" indent="-355600">
              <a:spcBef>
                <a:spcPts val="1200"/>
              </a:spcBef>
            </a:pPr>
            <a:r>
              <a:rPr lang="en-US" altLang="zh-TW" dirty="0">
                <a:latin typeface="Calibri" pitchFamily="34" charset="0"/>
              </a:rPr>
              <a:t>Centralized Texture-Depth Packing (CTDP) SEI Message Syntax</a:t>
            </a:r>
            <a:endParaRPr lang="en-US" altLang="zh-TW" sz="2200" dirty="0" smtClean="0">
              <a:latin typeface="Calibri" pitchFamily="34" charset="0"/>
            </a:endParaRPr>
          </a:p>
        </p:txBody>
      </p:sp>
    </p:spTree>
    <p:extLst>
      <p:ext uri="{BB962C8B-B14F-4D97-AF65-F5344CB8AC3E}">
        <p14:creationId xmlns:p14="http://schemas.microsoft.com/office/powerpoint/2010/main" val="25859261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620688"/>
            <a:ext cx="8229600" cy="792088"/>
          </a:xfrm>
        </p:spPr>
        <p:txBody>
          <a:bodyPr>
            <a:normAutofit/>
          </a:bodyPr>
          <a:lstStyle/>
          <a:p>
            <a:r>
              <a:rPr lang="en-US" altLang="zh-TW" sz="3200" dirty="0" smtClean="0">
                <a:latin typeface="Calibri" panose="020F0502020204030204" pitchFamily="34" charset="0"/>
              </a:rPr>
              <a:t>CTDP SEI Syntax</a:t>
            </a:r>
            <a:endParaRPr lang="zh-TW" altLang="en-US" sz="3200" dirty="0">
              <a:latin typeface="Calibri" panose="020F050202020403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2338849336"/>
              </p:ext>
            </p:extLst>
          </p:nvPr>
        </p:nvGraphicFramePr>
        <p:xfrm>
          <a:off x="1115616" y="1124745"/>
          <a:ext cx="7272808" cy="5112323"/>
        </p:xfrm>
        <a:graphic>
          <a:graphicData uri="http://schemas.openxmlformats.org/drawingml/2006/table">
            <a:tbl>
              <a:tblPr>
                <a:tableStyleId>{5C22544A-7EE6-4342-B048-85BDC9FD1C3A}</a:tableStyleId>
              </a:tblPr>
              <a:tblGrid>
                <a:gridCol w="6457212"/>
                <a:gridCol w="815596"/>
              </a:tblGrid>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kern="1200" dirty="0" err="1">
                          <a:effectLst/>
                          <a:latin typeface="Arial Unicode MS" pitchFamily="34" charset="-120"/>
                          <a:ea typeface="Arial Unicode MS" pitchFamily="34" charset="-120"/>
                          <a:cs typeface="Arial Unicode MS" pitchFamily="34" charset="-120"/>
                        </a:rPr>
                        <a:t>centralized_texture-depth_packing</a:t>
                      </a:r>
                      <a:r>
                        <a:rPr lang="en-GB" sz="900" kern="1200" dirty="0">
                          <a:effectLst/>
                          <a:latin typeface="Arial Unicode MS" pitchFamily="34" charset="-120"/>
                          <a:ea typeface="Arial Unicode MS" pitchFamily="34" charset="-120"/>
                          <a:cs typeface="Arial Unicode MS" pitchFamily="34" charset="-120"/>
                        </a:rPr>
                        <a:t>( </a:t>
                      </a:r>
                      <a:r>
                        <a:rPr lang="en-GB" sz="900" kern="1200" dirty="0" err="1">
                          <a:effectLst/>
                          <a:latin typeface="Arial Unicode MS" pitchFamily="34" charset="-120"/>
                          <a:ea typeface="Arial Unicode MS" pitchFamily="34" charset="-120"/>
                          <a:cs typeface="Arial Unicode MS" pitchFamily="34" charset="-120"/>
                        </a:rPr>
                        <a:t>payloadSize</a:t>
                      </a:r>
                      <a:r>
                        <a:rPr lang="en-GB" sz="900" kern="12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Descriptor</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b="1" dirty="0">
                          <a:effectLst/>
                          <a:latin typeface="Arial Unicode MS" pitchFamily="34" charset="-120"/>
                          <a:ea typeface="Arial Unicode MS" pitchFamily="34" charset="-120"/>
                          <a:cs typeface="Arial Unicode MS" pitchFamily="34" charset="-120"/>
                        </a:rPr>
                        <a:t>	</a:t>
                      </a:r>
                      <a:r>
                        <a:rPr lang="en-GB" sz="900" b="1" kern="1200" dirty="0" err="1">
                          <a:effectLst/>
                          <a:latin typeface="Arial Unicode MS" pitchFamily="34" charset="-120"/>
                          <a:ea typeface="Arial Unicode MS" pitchFamily="34" charset="-120"/>
                          <a:cs typeface="Arial Unicode MS" pitchFamily="34" charset="-120"/>
                        </a:rPr>
                        <a:t>centralized_texture-depth_packing_cancel_flag</a:t>
                      </a:r>
                      <a:endParaRPr lang="zh-TW" sz="9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u(1)</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a:effectLst/>
                          <a:latin typeface="Arial Unicode MS" pitchFamily="34" charset="-120"/>
                          <a:ea typeface="Arial Unicode MS" pitchFamily="34" charset="-120"/>
                          <a:cs typeface="Arial Unicode MS" pitchFamily="34" charset="-120"/>
                        </a:rPr>
                        <a:t>	</a:t>
                      </a:r>
                      <a:r>
                        <a:rPr lang="en-GB" sz="900" kern="1200">
                          <a:effectLst/>
                          <a:latin typeface="Arial Unicode MS" pitchFamily="34" charset="-120"/>
                          <a:ea typeface="Arial Unicode MS" pitchFamily="34" charset="-120"/>
                          <a:cs typeface="Arial Unicode MS" pitchFamily="34" charset="-120"/>
                        </a:rPr>
                        <a:t>if( ! centralized_texture-depth_packing_cancel_flag )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smtClean="0">
                          <a:solidFill>
                            <a:schemeClr val="dk1"/>
                          </a:solidFill>
                          <a:effectLst/>
                          <a:latin typeface="Arial Unicode MS" pitchFamily="34" charset="-120"/>
                          <a:ea typeface="Arial Unicode MS" pitchFamily="34" charset="-120"/>
                          <a:cs typeface="Arial Unicode MS" pitchFamily="34" charset="-120"/>
                        </a:rPr>
                        <a:t>   </a:t>
                      </a:r>
                      <a:r>
                        <a:rPr kumimoji="0" lang="en-US" sz="900" b="1" kern="1200" dirty="0" smtClean="0">
                          <a:solidFill>
                            <a:schemeClr val="dk1"/>
                          </a:solidFill>
                          <a:effectLst/>
                          <a:latin typeface="Arial Unicode MS" pitchFamily="34" charset="-120"/>
                          <a:ea typeface="Arial Unicode MS" pitchFamily="34" charset="-120"/>
                          <a:cs typeface="Arial Unicode MS" pitchFamily="34" charset="-120"/>
                        </a:rPr>
                        <a:t>depth</a:t>
                      </a:r>
                      <a:r>
                        <a:rPr kumimoji="0" lang="en-CA" sz="900" b="1" kern="1200" dirty="0">
                          <a:solidFill>
                            <a:schemeClr val="dk1"/>
                          </a:solidFill>
                          <a:effectLst/>
                          <a:latin typeface="Arial Unicode MS" pitchFamily="34" charset="-120"/>
                          <a:ea typeface="Arial Unicode MS" pitchFamily="34" charset="-120"/>
                          <a:cs typeface="Arial Unicode MS" pitchFamily="34" charset="-120"/>
                        </a:rPr>
                        <a:t>_</a:t>
                      </a:r>
                      <a:r>
                        <a:rPr kumimoji="0" lang="en-GB" sz="900" b="1" kern="1200" dirty="0">
                          <a:solidFill>
                            <a:schemeClr val="dk1"/>
                          </a:solidFill>
                          <a:effectLst/>
                          <a:latin typeface="Arial Unicode MS" pitchFamily="34" charset="-120"/>
                          <a:ea typeface="Arial Unicode MS" pitchFamily="34" charset="-120"/>
                          <a:cs typeface="Arial Unicode MS" pitchFamily="34" charset="-120"/>
                        </a:rPr>
                        <a:t>sampling</a:t>
                      </a:r>
                      <a:r>
                        <a:rPr kumimoji="0" lang="en-CA" sz="900" b="1" kern="1200" dirty="0">
                          <a:solidFill>
                            <a:schemeClr val="dk1"/>
                          </a:solidFill>
                          <a:effectLst/>
                          <a:latin typeface="Arial Unicode MS" pitchFamily="34" charset="-120"/>
                          <a:ea typeface="Arial Unicode MS" pitchFamily="34" charset="-120"/>
                          <a:cs typeface="Arial Unicode MS" pitchFamily="34" charset="-120"/>
                        </a:rPr>
                        <a:t>_factor</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GB" sz="900" kern="1200">
                          <a:effectLst/>
                          <a:latin typeface="Arial Unicode MS" pitchFamily="34" charset="-120"/>
                          <a:ea typeface="Arial Unicode MS" pitchFamily="34" charset="-120"/>
                          <a:cs typeface="Arial Unicode MS" pitchFamily="34" charset="-120"/>
                        </a:rPr>
                        <a:t>u(3)</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smtClean="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err="1" smtClean="0">
                          <a:solidFill>
                            <a:schemeClr val="dk1"/>
                          </a:solidFill>
                          <a:effectLst/>
                          <a:latin typeface="Arial Unicode MS" pitchFamily="34" charset="-120"/>
                          <a:ea typeface="Arial Unicode MS" pitchFamily="34" charset="-120"/>
                          <a:cs typeface="Arial Unicode MS" pitchFamily="34" charset="-120"/>
                        </a:rPr>
                        <a:t>packed_depth_size_factor</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GB" sz="900" kern="1200">
                          <a:effectLst/>
                          <a:latin typeface="Arial Unicode MS" pitchFamily="34" charset="-120"/>
                          <a:ea typeface="Arial Unicode MS" pitchFamily="34" charset="-120"/>
                          <a:cs typeface="Arial Unicode MS" pitchFamily="34" charset="-120"/>
                        </a:rPr>
                        <a:t>u(2)</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smtClean="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err="1" smtClean="0">
                          <a:solidFill>
                            <a:schemeClr val="dk1"/>
                          </a:solidFill>
                          <a:effectLst/>
                          <a:latin typeface="Arial Unicode MS" pitchFamily="34" charset="-120"/>
                          <a:ea typeface="Arial Unicode MS" pitchFamily="34" charset="-120"/>
                          <a:cs typeface="Arial Unicode MS" pitchFamily="34" charset="-120"/>
                        </a:rPr>
                        <a:t>centralized_texture-depth_packing_content_interpretation_type</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GB" sz="900" kern="1200">
                          <a:effectLst/>
                          <a:latin typeface="Arial Unicode MS" pitchFamily="34" charset="-120"/>
                          <a:ea typeface="Arial Unicode MS" pitchFamily="34" charset="-120"/>
                          <a:cs typeface="Arial Unicode MS" pitchFamily="34" charset="-120"/>
                        </a:rPr>
                        <a:t>u(3)</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smtClean="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err="1" smtClean="0">
                          <a:solidFill>
                            <a:schemeClr val="dk1"/>
                          </a:solidFill>
                          <a:effectLst/>
                          <a:latin typeface="Arial Unicode MS" pitchFamily="34" charset="-120"/>
                          <a:ea typeface="Arial Unicode MS" pitchFamily="34" charset="-120"/>
                          <a:cs typeface="Arial Unicode MS" pitchFamily="34" charset="-120"/>
                        </a:rPr>
                        <a:t>depth_spatial_flipping_flag</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GB" sz="900" kern="1200">
                          <a:effectLst/>
                          <a:latin typeface="Arial Unicode MS" pitchFamily="34" charset="-120"/>
                          <a:ea typeface="Arial Unicode MS" pitchFamily="34" charset="-120"/>
                          <a:cs typeface="Arial Unicode MS" pitchFamily="34" charset="-120"/>
                        </a:rPr>
                        <a:t>u(1)</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smtClean="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err="1" smtClean="0">
                          <a:solidFill>
                            <a:schemeClr val="dk1"/>
                          </a:solidFill>
                          <a:effectLst/>
                          <a:latin typeface="Arial Unicode MS" pitchFamily="34" charset="-120"/>
                          <a:ea typeface="Arial Unicode MS" pitchFamily="34" charset="-120"/>
                          <a:cs typeface="Arial Unicode MS" pitchFamily="34" charset="-120"/>
                        </a:rPr>
                        <a:t>depth_chroma_sampling_type</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GB" sz="900" kern="1200">
                          <a:effectLst/>
                          <a:latin typeface="Arial Unicode MS" pitchFamily="34" charset="-120"/>
                          <a:ea typeface="Arial Unicode MS" pitchFamily="34" charset="-120"/>
                          <a:cs typeface="Arial Unicode MS" pitchFamily="34" charset="-120"/>
                        </a:rPr>
                        <a:t>u(3)</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smtClean="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err="1" smtClean="0">
                          <a:solidFill>
                            <a:schemeClr val="dk1"/>
                          </a:solidFill>
                          <a:effectLst/>
                          <a:latin typeface="Arial Unicode MS" pitchFamily="34" charset="-120"/>
                          <a:ea typeface="Arial Unicode MS" pitchFamily="34" charset="-120"/>
                          <a:cs typeface="Arial Unicode MS" pitchFamily="34" charset="-120"/>
                        </a:rPr>
                        <a:t>depth_subpixel_arrangement_type</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GB" sz="900" kern="1200">
                          <a:effectLst/>
                          <a:latin typeface="Arial Unicode MS" pitchFamily="34" charset="-120"/>
                          <a:ea typeface="Arial Unicode MS" pitchFamily="34" charset="-120"/>
                          <a:cs typeface="Arial Unicode MS" pitchFamily="34" charset="-120"/>
                        </a:rPr>
                        <a:t>u(2)</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smtClean="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err="1" smtClean="0">
                          <a:solidFill>
                            <a:schemeClr val="dk1"/>
                          </a:solidFill>
                          <a:effectLst/>
                          <a:latin typeface="Arial Unicode MS" pitchFamily="34" charset="-120"/>
                          <a:ea typeface="Arial Unicode MS" pitchFamily="34" charset="-120"/>
                          <a:cs typeface="Arial Unicode MS" pitchFamily="34" charset="-120"/>
                        </a:rPr>
                        <a:t>baseline_dist_flag</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kern="1200">
                          <a:effectLst/>
                          <a:latin typeface="Arial Unicode MS" pitchFamily="34" charset="-120"/>
                          <a:ea typeface="Arial Unicode MS" pitchFamily="34" charset="-120"/>
                          <a:cs typeface="Arial Unicode MS" pitchFamily="34" charset="-120"/>
                        </a:rPr>
                        <a:t>u(1)</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smtClean="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err="1">
                          <a:solidFill>
                            <a:schemeClr val="dk1"/>
                          </a:solidFill>
                          <a:effectLst/>
                          <a:latin typeface="Arial Unicode MS" pitchFamily="34" charset="-120"/>
                          <a:ea typeface="Arial Unicode MS" pitchFamily="34" charset="-120"/>
                          <a:cs typeface="Arial Unicode MS" pitchFamily="34" charset="-120"/>
                        </a:rPr>
                        <a:t>focal_length_flag</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kern="1200">
                          <a:effectLst/>
                          <a:latin typeface="Arial Unicode MS" pitchFamily="34" charset="-120"/>
                          <a:ea typeface="Arial Unicode MS" pitchFamily="34" charset="-120"/>
                          <a:cs typeface="Arial Unicode MS" pitchFamily="34" charset="-120"/>
                        </a:rPr>
                        <a:t>u(1)</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smtClean="0">
                          <a:solidFill>
                            <a:schemeClr val="dk1"/>
                          </a:solidFill>
                          <a:effectLst/>
                          <a:latin typeface="Arial Unicode MS" pitchFamily="34" charset="-120"/>
                          <a:ea typeface="Arial Unicode MS" pitchFamily="34" charset="-120"/>
                          <a:cs typeface="Arial Unicode MS" pitchFamily="34" charset="-120"/>
                        </a:rPr>
                        <a:t>        </a:t>
                      </a:r>
                      <a:r>
                        <a:rPr kumimoji="0" lang="en-GB" sz="900" b="1" kern="1200" dirty="0" err="1">
                          <a:solidFill>
                            <a:schemeClr val="dk1"/>
                          </a:solidFill>
                          <a:effectLst/>
                          <a:latin typeface="Arial Unicode MS" pitchFamily="34" charset="-120"/>
                          <a:ea typeface="Arial Unicode MS" pitchFamily="34" charset="-120"/>
                          <a:cs typeface="Arial Unicode MS" pitchFamily="34" charset="-120"/>
                        </a:rPr>
                        <a:t>z_near_flag</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kern="1200">
                          <a:effectLst/>
                          <a:latin typeface="Arial Unicode MS" pitchFamily="34" charset="-120"/>
                          <a:ea typeface="Arial Unicode MS" pitchFamily="34" charset="-120"/>
                          <a:cs typeface="Arial Unicode MS" pitchFamily="34" charset="-120"/>
                        </a:rPr>
                        <a:t>u(1)</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err="1">
                          <a:solidFill>
                            <a:schemeClr val="dk1"/>
                          </a:solidFill>
                          <a:effectLst/>
                          <a:latin typeface="Arial Unicode MS" pitchFamily="34" charset="-120"/>
                          <a:ea typeface="Arial Unicode MS" pitchFamily="34" charset="-120"/>
                          <a:cs typeface="Arial Unicode MS" pitchFamily="34" charset="-120"/>
                        </a:rPr>
                        <a:t>z_far_flag</a:t>
                      </a: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kern="1200">
                          <a:effectLst/>
                          <a:latin typeface="Arial Unicode MS" pitchFamily="34" charset="-120"/>
                          <a:ea typeface="Arial Unicode MS" pitchFamily="34" charset="-120"/>
                          <a:cs typeface="Arial Unicode MS" pitchFamily="34" charset="-120"/>
                        </a:rPr>
                        <a:t>u(1)</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err="1">
                          <a:solidFill>
                            <a:schemeClr val="dk1"/>
                          </a:solidFill>
                          <a:effectLst/>
                          <a:latin typeface="Arial Unicode MS" pitchFamily="34" charset="-120"/>
                          <a:ea typeface="Arial Unicode MS" pitchFamily="34" charset="-120"/>
                          <a:cs typeface="Arial Unicode MS" pitchFamily="34" charset="-120"/>
                        </a:rPr>
                        <a:t>d_min_flag</a:t>
                      </a: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kern="1200">
                          <a:effectLst/>
                          <a:latin typeface="Arial Unicode MS" pitchFamily="34" charset="-120"/>
                          <a:ea typeface="Arial Unicode MS" pitchFamily="34" charset="-120"/>
                          <a:cs typeface="Arial Unicode MS" pitchFamily="34" charset="-120"/>
                        </a:rPr>
                        <a:t>u(1)</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err="1">
                          <a:solidFill>
                            <a:schemeClr val="dk1"/>
                          </a:solidFill>
                          <a:effectLst/>
                          <a:latin typeface="Arial Unicode MS" pitchFamily="34" charset="-120"/>
                          <a:ea typeface="Arial Unicode MS" pitchFamily="34" charset="-120"/>
                          <a:cs typeface="Arial Unicode MS" pitchFamily="34" charset="-120"/>
                        </a:rPr>
                        <a:t>d_max_flag</a:t>
                      </a: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kern="1200">
                          <a:effectLst/>
                          <a:latin typeface="Arial Unicode MS" pitchFamily="34" charset="-120"/>
                          <a:ea typeface="Arial Unicode MS" pitchFamily="34" charset="-120"/>
                          <a:cs typeface="Arial Unicode MS" pitchFamily="34" charset="-120"/>
                        </a:rPr>
                        <a:t>u(1)</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kumimoji="0" lang="en-GB" sz="900" b="1" kern="1200" dirty="0" err="1">
                          <a:solidFill>
                            <a:schemeClr val="dk1"/>
                          </a:solidFill>
                          <a:effectLst/>
                          <a:latin typeface="Arial Unicode MS" pitchFamily="34" charset="-120"/>
                          <a:ea typeface="Arial Unicode MS" pitchFamily="34" charset="-120"/>
                          <a:cs typeface="Arial Unicode MS" pitchFamily="34" charset="-120"/>
                        </a:rPr>
                        <a:t>depth_representation_type</a:t>
                      </a:r>
                      <a:r>
                        <a:rPr kumimoji="0" lang="en-GB" sz="900" b="1" kern="1200" dirty="0">
                          <a:solidFill>
                            <a:schemeClr val="dk1"/>
                          </a:solidFill>
                          <a:effectLst/>
                          <a:latin typeface="Arial Unicode MS" pitchFamily="34" charset="-120"/>
                          <a:ea typeface="Arial Unicode MS" pitchFamily="34" charset="-120"/>
                          <a:cs typeface="Arial Unicode MS" pitchFamily="34" charset="-120"/>
                        </a:rPr>
                        <a:t> </a:t>
                      </a:r>
                      <a:endParaRPr kumimoji="0" lang="zh-TW" sz="900" b="1" kern="1200" dirty="0">
                        <a:solidFill>
                          <a:schemeClr val="dk1"/>
                        </a:solidFill>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kern="1200">
                          <a:effectLst/>
                          <a:latin typeface="Arial Unicode MS" pitchFamily="34" charset="-120"/>
                          <a:ea typeface="Arial Unicode MS" pitchFamily="34" charset="-120"/>
                          <a:cs typeface="Arial Unicode MS" pitchFamily="34" charset="-120"/>
                        </a:rPr>
                        <a:t>ue(v)</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if( </a:t>
                      </a:r>
                      <a:r>
                        <a:rPr lang="en-GB" sz="900" dirty="0" err="1">
                          <a:effectLst/>
                          <a:latin typeface="Arial Unicode MS" pitchFamily="34" charset="-120"/>
                          <a:ea typeface="Arial Unicode MS" pitchFamily="34" charset="-120"/>
                          <a:cs typeface="Arial Unicode MS" pitchFamily="34" charset="-120"/>
                        </a:rPr>
                        <a:t>baseline_dist_flag</a:t>
                      </a:r>
                      <a:r>
                        <a:rPr lang="en-GB" sz="900" dirty="0">
                          <a:effectLst/>
                          <a:latin typeface="Arial Unicode MS" pitchFamily="34" charset="-120"/>
                          <a:ea typeface="Arial Unicode MS" pitchFamily="34" charset="-120"/>
                          <a:cs typeface="Arial Unicode MS" pitchFamily="34" charset="-120"/>
                        </a:rPr>
                        <a:t>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205897">
                <a:tc>
                  <a:txBody>
                    <a:bodyPr/>
                    <a:lstStyle/>
                    <a:p>
                      <a:pPr indent="5080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err="1">
                          <a:effectLst/>
                          <a:latin typeface="Arial Unicode MS" pitchFamily="34" charset="-120"/>
                          <a:ea typeface="Arial Unicode MS" pitchFamily="34" charset="-120"/>
                          <a:cs typeface="Arial Unicode MS" pitchFamily="34" charset="-120"/>
                        </a:rPr>
                        <a:t>view_syn_rep_info_element</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BdistanceSign</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BdistanceExp</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BdistanceMantissa</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BdistanceManLen</a:t>
                      </a:r>
                      <a:r>
                        <a:rPr lang="en-GB" sz="900" dirty="0">
                          <a:effectLst/>
                          <a:latin typeface="Arial Unicode MS" pitchFamily="34" charset="-120"/>
                          <a:ea typeface="Arial Unicode MS" pitchFamily="34" charset="-120"/>
                          <a:cs typeface="Arial Unicode MS" pitchFamily="34" charset="-120"/>
                        </a:rPr>
                        <a:t> )</a:t>
                      </a:r>
                      <a:endParaRPr lang="zh-TW" sz="900" dirty="0">
                        <a:effectLst/>
                        <a:latin typeface="Arial Unicode MS" pitchFamily="34" charset="-120"/>
                        <a:ea typeface="Arial Unicode MS" pitchFamily="34" charset="-120"/>
                        <a:cs typeface="Arial Unicode MS" pitchFamily="34" charset="-120"/>
                      </a:endParaRPr>
                    </a:p>
                  </a:txBody>
                  <a:tcPr marL="56248" marR="56248" marT="0" marB="0" anchor="ctr">
                    <a:solidFill>
                      <a:schemeClr val="bg2"/>
                    </a:solidFill>
                  </a:tcPr>
                </a:tc>
                <a:tc>
                  <a:txBody>
                    <a:bodyPr/>
                    <a:lstStyle/>
                    <a:p>
                      <a:pPr>
                        <a:lnSpc>
                          <a:spcPts val="950"/>
                        </a:lnSpc>
                        <a:spcBef>
                          <a:spcPts val="240"/>
                        </a:spcBef>
                        <a:spcAft>
                          <a:spcPts val="240"/>
                        </a:spcAft>
                      </a:pPr>
                      <a:r>
                        <a:rPr lang="en-US"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nchor="ctr">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if( </a:t>
                      </a:r>
                      <a:r>
                        <a:rPr lang="en-GB" sz="900" dirty="0" err="1">
                          <a:effectLst/>
                          <a:latin typeface="Arial Unicode MS" pitchFamily="34" charset="-120"/>
                          <a:ea typeface="Arial Unicode MS" pitchFamily="34" charset="-120"/>
                          <a:cs typeface="Arial Unicode MS" pitchFamily="34" charset="-120"/>
                        </a:rPr>
                        <a:t>focal_length_pixel_flag</a:t>
                      </a:r>
                      <a:r>
                        <a:rPr lang="en-GB" sz="900" dirty="0">
                          <a:effectLst/>
                          <a:latin typeface="Arial Unicode MS" pitchFamily="34" charset="-120"/>
                          <a:ea typeface="Arial Unicode MS" pitchFamily="34" charset="-120"/>
                          <a:cs typeface="Arial Unicode MS" pitchFamily="34" charset="-120"/>
                        </a:rPr>
                        <a:t>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50136">
                <a:tc>
                  <a:txBody>
                    <a:bodyPr/>
                    <a:lstStyle/>
                    <a:p>
                      <a:pPr indent="5080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err="1">
                          <a:effectLst/>
                          <a:latin typeface="Arial Unicode MS" pitchFamily="34" charset="-120"/>
                          <a:ea typeface="Arial Unicode MS" pitchFamily="34" charset="-120"/>
                          <a:cs typeface="Arial Unicode MS" pitchFamily="34" charset="-120"/>
                        </a:rPr>
                        <a:t>view_syn_rep_info_element</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FlengthSign</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FlengthExp</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FlengthMantissa</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FlengthManLen</a:t>
                      </a:r>
                      <a:r>
                        <a:rPr lang="en-GB" sz="900" dirty="0">
                          <a:effectLst/>
                          <a:latin typeface="Arial Unicode MS" pitchFamily="34" charset="-120"/>
                          <a:ea typeface="Arial Unicode MS" pitchFamily="34" charset="-120"/>
                          <a:cs typeface="Arial Unicode MS" pitchFamily="34" charset="-120"/>
                        </a:rPr>
                        <a:t> )</a:t>
                      </a:r>
                      <a:endParaRPr lang="zh-TW" sz="900" dirty="0">
                        <a:effectLst/>
                        <a:latin typeface="Arial Unicode MS" pitchFamily="34" charset="-120"/>
                        <a:ea typeface="Arial Unicode MS" pitchFamily="34" charset="-120"/>
                        <a:cs typeface="Arial Unicode MS" pitchFamily="34" charset="-120"/>
                      </a:endParaRPr>
                    </a:p>
                  </a:txBody>
                  <a:tcPr marL="56248" marR="56248" marT="0" marB="0" anchor="ctr">
                    <a:solidFill>
                      <a:schemeClr val="bg2"/>
                    </a:solidFill>
                  </a:tcPr>
                </a:tc>
                <a:tc>
                  <a:txBody>
                    <a:bodyPr/>
                    <a:lstStyle/>
                    <a:p>
                      <a:pPr>
                        <a:lnSpc>
                          <a:spcPts val="950"/>
                        </a:lnSpc>
                        <a:spcBef>
                          <a:spcPts val="240"/>
                        </a:spcBef>
                        <a:spcAft>
                          <a:spcPts val="240"/>
                        </a:spcAf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if( </a:t>
                      </a:r>
                      <a:r>
                        <a:rPr lang="en-GB" sz="900" dirty="0" err="1">
                          <a:effectLst/>
                          <a:latin typeface="Arial Unicode MS" pitchFamily="34" charset="-120"/>
                          <a:ea typeface="Arial Unicode MS" pitchFamily="34" charset="-120"/>
                          <a:cs typeface="Arial Unicode MS" pitchFamily="34" charset="-120"/>
                        </a:rPr>
                        <a:t>z_near_flag</a:t>
                      </a:r>
                      <a:r>
                        <a:rPr lang="en-GB" sz="9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err="1">
                          <a:effectLst/>
                          <a:latin typeface="Arial Unicode MS" pitchFamily="34" charset="-120"/>
                          <a:ea typeface="Arial Unicode MS" pitchFamily="34" charset="-120"/>
                          <a:cs typeface="Arial Unicode MS" pitchFamily="34" charset="-120"/>
                        </a:rPr>
                        <a:t>view_syn_rep_info_element</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ZNearSign</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ZNearExp</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ZNearMantissa</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ZNearManLen</a:t>
                      </a:r>
                      <a:r>
                        <a:rPr lang="en-GB" sz="9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if( </a:t>
                      </a:r>
                      <a:r>
                        <a:rPr lang="en-GB" sz="900" dirty="0" err="1">
                          <a:effectLst/>
                          <a:latin typeface="Arial Unicode MS" pitchFamily="34" charset="-120"/>
                          <a:ea typeface="Arial Unicode MS" pitchFamily="34" charset="-120"/>
                          <a:cs typeface="Arial Unicode MS" pitchFamily="34" charset="-120"/>
                        </a:rPr>
                        <a:t>z_far_flag</a:t>
                      </a:r>
                      <a:r>
                        <a:rPr lang="en-GB" sz="9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err="1">
                          <a:effectLst/>
                          <a:latin typeface="Arial Unicode MS" pitchFamily="34" charset="-120"/>
                          <a:ea typeface="Arial Unicode MS" pitchFamily="34" charset="-120"/>
                          <a:cs typeface="Arial Unicode MS" pitchFamily="34" charset="-120"/>
                        </a:rPr>
                        <a:t>view_syn_rep_info_element</a:t>
                      </a:r>
                      <a:r>
                        <a:rPr lang="en-GB" sz="900" dirty="0">
                          <a:effectLst/>
                          <a:latin typeface="Arial Unicode MS" pitchFamily="34" charset="-120"/>
                          <a:ea typeface="Arial Unicode MS" pitchFamily="34" charset="-120"/>
                          <a:cs typeface="Arial Unicode MS" pitchFamily="34" charset="-120"/>
                        </a:rPr>
                        <a:t> ( </a:t>
                      </a:r>
                      <a:r>
                        <a:rPr lang="en-GB" sz="900" dirty="0" err="1">
                          <a:effectLst/>
                          <a:latin typeface="Arial Unicode MS" pitchFamily="34" charset="-120"/>
                          <a:ea typeface="Arial Unicode MS" pitchFamily="34" charset="-120"/>
                          <a:cs typeface="Arial Unicode MS" pitchFamily="34" charset="-120"/>
                        </a:rPr>
                        <a:t>ZFarSign</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ZFarExp</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ZFarMantissa</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ZFarManLen</a:t>
                      </a:r>
                      <a:r>
                        <a:rPr lang="en-GB" sz="9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if( </a:t>
                      </a:r>
                      <a:r>
                        <a:rPr lang="en-GB" sz="900" dirty="0" err="1">
                          <a:effectLst/>
                          <a:latin typeface="Arial Unicode MS" pitchFamily="34" charset="-120"/>
                          <a:ea typeface="Arial Unicode MS" pitchFamily="34" charset="-120"/>
                          <a:cs typeface="Arial Unicode MS" pitchFamily="34" charset="-120"/>
                        </a:rPr>
                        <a:t>d_min_flag</a:t>
                      </a:r>
                      <a:r>
                        <a:rPr lang="en-GB" sz="9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err="1">
                          <a:effectLst/>
                          <a:latin typeface="Arial Unicode MS" pitchFamily="34" charset="-120"/>
                          <a:ea typeface="Arial Unicode MS" pitchFamily="34" charset="-120"/>
                          <a:cs typeface="Arial Unicode MS" pitchFamily="34" charset="-120"/>
                        </a:rPr>
                        <a:t>view_syn_rep_info_element</a:t>
                      </a:r>
                      <a:r>
                        <a:rPr lang="en-GB" sz="900" dirty="0">
                          <a:effectLst/>
                          <a:latin typeface="Arial Unicode MS" pitchFamily="34" charset="-120"/>
                          <a:ea typeface="Arial Unicode MS" pitchFamily="34" charset="-120"/>
                          <a:cs typeface="Arial Unicode MS" pitchFamily="34" charset="-120"/>
                        </a:rPr>
                        <a:t> ( </a:t>
                      </a:r>
                      <a:r>
                        <a:rPr lang="en-GB" sz="900" dirty="0" err="1">
                          <a:effectLst/>
                          <a:latin typeface="Arial Unicode MS" pitchFamily="34" charset="-120"/>
                          <a:ea typeface="Arial Unicode MS" pitchFamily="34" charset="-120"/>
                          <a:cs typeface="Arial Unicode MS" pitchFamily="34" charset="-120"/>
                        </a:rPr>
                        <a:t>DMinSign</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DMinExp</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DMinMantissa</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DMinManLen</a:t>
                      </a:r>
                      <a:r>
                        <a:rPr lang="en-GB" sz="9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if( </a:t>
                      </a:r>
                      <a:r>
                        <a:rPr lang="en-GB" sz="900" dirty="0" err="1">
                          <a:effectLst/>
                          <a:latin typeface="Arial Unicode MS" pitchFamily="34" charset="-120"/>
                          <a:ea typeface="Arial Unicode MS" pitchFamily="34" charset="-120"/>
                          <a:cs typeface="Arial Unicode MS" pitchFamily="34" charset="-120"/>
                        </a:rPr>
                        <a:t>d_max_flag</a:t>
                      </a:r>
                      <a:r>
                        <a:rPr lang="en-GB" sz="9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err="1">
                          <a:effectLst/>
                          <a:latin typeface="Arial Unicode MS" pitchFamily="34" charset="-120"/>
                          <a:ea typeface="Arial Unicode MS" pitchFamily="34" charset="-120"/>
                          <a:cs typeface="Arial Unicode MS" pitchFamily="34" charset="-120"/>
                        </a:rPr>
                        <a:t>view_syn_rep_info_element</a:t>
                      </a:r>
                      <a:r>
                        <a:rPr lang="en-GB" sz="900" dirty="0">
                          <a:effectLst/>
                          <a:latin typeface="Arial Unicode MS" pitchFamily="34" charset="-120"/>
                          <a:ea typeface="Arial Unicode MS" pitchFamily="34" charset="-120"/>
                          <a:cs typeface="Arial Unicode MS" pitchFamily="34" charset="-120"/>
                        </a:rPr>
                        <a:t> ( </a:t>
                      </a:r>
                      <a:r>
                        <a:rPr lang="en-GB" sz="900" dirty="0" err="1">
                          <a:effectLst/>
                          <a:latin typeface="Arial Unicode MS" pitchFamily="34" charset="-120"/>
                          <a:ea typeface="Arial Unicode MS" pitchFamily="34" charset="-120"/>
                          <a:cs typeface="Arial Unicode MS" pitchFamily="34" charset="-120"/>
                        </a:rPr>
                        <a:t>DMaxSign</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DMaxExp</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DMaxMantissa</a:t>
                      </a:r>
                      <a:r>
                        <a:rPr lang="en-GB" sz="900" dirty="0">
                          <a:effectLst/>
                          <a:latin typeface="Arial Unicode MS" pitchFamily="34" charset="-120"/>
                          <a:ea typeface="Arial Unicode MS" pitchFamily="34" charset="-120"/>
                          <a:cs typeface="Arial Unicode MS" pitchFamily="34" charset="-120"/>
                        </a:rPr>
                        <a:t>, </a:t>
                      </a:r>
                      <a:r>
                        <a:rPr lang="en-GB" sz="900" dirty="0" err="1">
                          <a:effectLst/>
                          <a:latin typeface="Arial Unicode MS" pitchFamily="34" charset="-120"/>
                          <a:ea typeface="Arial Unicode MS" pitchFamily="34" charset="-120"/>
                          <a:cs typeface="Arial Unicode MS" pitchFamily="34" charset="-120"/>
                        </a:rPr>
                        <a:t>DMaxManLen</a:t>
                      </a:r>
                      <a:r>
                        <a:rPr lang="en-GB" sz="9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317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if( </a:t>
                      </a:r>
                      <a:r>
                        <a:rPr lang="en-GB" sz="900" dirty="0" err="1">
                          <a:effectLst/>
                          <a:latin typeface="Arial Unicode MS" pitchFamily="34" charset="-120"/>
                          <a:ea typeface="Arial Unicode MS" pitchFamily="34" charset="-120"/>
                          <a:cs typeface="Arial Unicode MS" pitchFamily="34" charset="-120"/>
                        </a:rPr>
                        <a:t>depth_representation_type</a:t>
                      </a:r>
                      <a:r>
                        <a:rPr lang="en-GB" sz="900" dirty="0">
                          <a:effectLst/>
                          <a:latin typeface="Arial Unicode MS" pitchFamily="34" charset="-120"/>
                          <a:ea typeface="Arial Unicode MS" pitchFamily="34" charset="-120"/>
                          <a:cs typeface="Arial Unicode MS" pitchFamily="34" charset="-120"/>
                        </a:rPr>
                        <a:t> = = 3 )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b="1" dirty="0">
                          <a:effectLst/>
                          <a:latin typeface="Arial Unicode MS" pitchFamily="34" charset="-120"/>
                          <a:ea typeface="Arial Unicode MS" pitchFamily="34" charset="-120"/>
                          <a:cs typeface="Arial Unicode MS" pitchFamily="34" charset="-120"/>
                        </a:rPr>
                        <a:t>depth_nonlinear_representation_num_minus1 </a:t>
                      </a:r>
                      <a:endParaRPr lang="zh-TW" sz="9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kern="1200">
                          <a:effectLst/>
                          <a:latin typeface="Arial Unicode MS" pitchFamily="34" charset="-120"/>
                          <a:ea typeface="Arial Unicode MS" pitchFamily="34" charset="-120"/>
                          <a:cs typeface="Arial Unicode MS" pitchFamily="34" charset="-120"/>
                        </a:rPr>
                        <a:t>ue(v)</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571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for( </a:t>
                      </a:r>
                      <a:r>
                        <a:rPr lang="en-GB" sz="900" dirty="0" err="1">
                          <a:effectLst/>
                          <a:latin typeface="Arial Unicode MS" pitchFamily="34" charset="-120"/>
                          <a:ea typeface="Arial Unicode MS" pitchFamily="34" charset="-120"/>
                          <a:cs typeface="Arial Unicode MS" pitchFamily="34" charset="-120"/>
                        </a:rPr>
                        <a:t>i</a:t>
                      </a:r>
                      <a:r>
                        <a:rPr lang="en-GB" sz="900" dirty="0">
                          <a:effectLst/>
                          <a:latin typeface="Arial Unicode MS" pitchFamily="34" charset="-120"/>
                          <a:ea typeface="Arial Unicode MS" pitchFamily="34" charset="-120"/>
                          <a:cs typeface="Arial Unicode MS" pitchFamily="34" charset="-120"/>
                        </a:rPr>
                        <a:t> = 1; </a:t>
                      </a:r>
                      <a:r>
                        <a:rPr lang="en-GB" sz="900" dirty="0" err="1">
                          <a:effectLst/>
                          <a:latin typeface="Arial Unicode MS" pitchFamily="34" charset="-120"/>
                          <a:ea typeface="Arial Unicode MS" pitchFamily="34" charset="-120"/>
                          <a:cs typeface="Arial Unicode MS" pitchFamily="34" charset="-120"/>
                        </a:rPr>
                        <a:t>i</a:t>
                      </a:r>
                      <a:r>
                        <a:rPr lang="en-GB" sz="900" dirty="0">
                          <a:effectLst/>
                          <a:latin typeface="Arial Unicode MS" pitchFamily="34" charset="-120"/>
                          <a:ea typeface="Arial Unicode MS" pitchFamily="34" charset="-120"/>
                          <a:cs typeface="Arial Unicode MS" pitchFamily="34" charset="-120"/>
                        </a:rPr>
                        <a:t> &lt;= depth_nonlinear_representation_num_minus1 + 1; </a:t>
                      </a:r>
                      <a:r>
                        <a:rPr lang="en-GB" sz="900" dirty="0" err="1">
                          <a:effectLst/>
                          <a:latin typeface="Arial Unicode MS" pitchFamily="34" charset="-120"/>
                          <a:ea typeface="Arial Unicode MS" pitchFamily="34" charset="-120"/>
                          <a:cs typeface="Arial Unicode MS" pitchFamily="34" charset="-120"/>
                        </a:rPr>
                        <a:t>i</a:t>
                      </a:r>
                      <a:r>
                        <a:rPr lang="en-GB" sz="900" dirty="0">
                          <a:effectLst/>
                          <a:latin typeface="Arial Unicode MS" pitchFamily="34" charset="-120"/>
                          <a:ea typeface="Arial Unicode MS" pitchFamily="34" charset="-120"/>
                          <a:cs typeface="Arial Unicode MS" pitchFamily="34" charset="-120"/>
                        </a:rPr>
                        <a:t>++ )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indent="698500"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b="1" dirty="0" err="1">
                          <a:effectLst/>
                          <a:latin typeface="Arial Unicode MS" pitchFamily="34" charset="-120"/>
                          <a:ea typeface="Arial Unicode MS" pitchFamily="34" charset="-120"/>
                          <a:cs typeface="Arial Unicode MS" pitchFamily="34" charset="-120"/>
                        </a:rPr>
                        <a:t>depth_nonlinear_representation_model</a:t>
                      </a:r>
                      <a:r>
                        <a:rPr lang="en-GB" sz="900" b="1" dirty="0">
                          <a:effectLst/>
                          <a:latin typeface="Arial Unicode MS" pitchFamily="34" charset="-120"/>
                          <a:ea typeface="Arial Unicode MS" pitchFamily="34" charset="-120"/>
                          <a:cs typeface="Arial Unicode MS" pitchFamily="34" charset="-120"/>
                        </a:rPr>
                        <a:t>[ </a:t>
                      </a:r>
                      <a:r>
                        <a:rPr lang="en-GB" sz="900" b="1" dirty="0" err="1">
                          <a:effectLst/>
                          <a:latin typeface="Arial Unicode MS" pitchFamily="34" charset="-120"/>
                          <a:ea typeface="Arial Unicode MS" pitchFamily="34" charset="-120"/>
                          <a:cs typeface="Arial Unicode MS" pitchFamily="34" charset="-120"/>
                        </a:rPr>
                        <a:t>i</a:t>
                      </a:r>
                      <a:r>
                        <a:rPr lang="en-GB" sz="900" b="1" dirty="0">
                          <a:effectLst/>
                          <a:latin typeface="Arial Unicode MS" pitchFamily="34" charset="-120"/>
                          <a:ea typeface="Arial Unicode MS" pitchFamily="34" charset="-120"/>
                          <a:cs typeface="Arial Unicode MS" pitchFamily="34" charset="-120"/>
                        </a:rPr>
                        <a:t> ] </a:t>
                      </a:r>
                      <a:endParaRPr lang="zh-TW" sz="9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		</a:t>
                      </a:r>
                      <a:r>
                        <a:rPr lang="en-GB" sz="900" b="1" kern="1200" dirty="0" err="1">
                          <a:effectLst/>
                          <a:latin typeface="Arial Unicode MS" pitchFamily="34" charset="-120"/>
                          <a:ea typeface="Arial Unicode MS" pitchFamily="34" charset="-120"/>
                          <a:cs typeface="Arial Unicode MS" pitchFamily="34" charset="-120"/>
                        </a:rPr>
                        <a:t>centralized_texture-depth_packing_persistence_flag</a:t>
                      </a:r>
                      <a:endParaRPr lang="zh-TW" sz="900" b="1"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 pos="504190" algn="l"/>
                          <a:tab pos="756285" algn="l"/>
                          <a:tab pos="1008380" algn="l"/>
                          <a:tab pos="1260475" algn="l"/>
                        </a:tabLst>
                      </a:pPr>
                      <a:r>
                        <a:rPr lang="en-GB" sz="900" kern="1200">
                          <a:effectLst/>
                          <a:latin typeface="Arial Unicode MS" pitchFamily="34" charset="-120"/>
                          <a:ea typeface="Arial Unicode MS" pitchFamily="34" charset="-120"/>
                          <a:cs typeface="Arial Unicode MS" pitchFamily="34" charset="-120"/>
                        </a:rPr>
                        <a:t>u(1)</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a:effectLst/>
                          <a:latin typeface="Arial Unicode MS" pitchFamily="34" charset="-120"/>
                          <a:ea typeface="Arial Unicode MS" pitchFamily="34" charset="-120"/>
                          <a:cs typeface="Arial Unicode MS" pitchFamily="34" charset="-120"/>
                        </a:rPr>
                        <a:t> </a:t>
                      </a:r>
                      <a:endParaRPr lang="zh-TW" sz="90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r h="144130">
                <a:tc>
                  <a:txBody>
                    <a:bodyPr/>
                    <a:lstStyle/>
                    <a:p>
                      <a:pPr hangingPunct="0">
                        <a:spcBef>
                          <a:spcPts val="100"/>
                        </a:spcBef>
                        <a:spcAft>
                          <a:spcPts val="200"/>
                        </a:spcAft>
                        <a:tabLst>
                          <a:tab pos="228600" algn="l"/>
                          <a:tab pos="457200" algn="l"/>
                          <a:tab pos="685800" algn="l"/>
                          <a:tab pos="914400" algn="l"/>
                          <a:tab pos="137160" algn="l"/>
                          <a:tab pos="274320" algn="l"/>
                          <a:tab pos="411480" algn="l"/>
                          <a:tab pos="548640" algn="l"/>
                          <a:tab pos="685800" algn="l"/>
                          <a:tab pos="822960" algn="l"/>
                          <a:tab pos="960120" algn="l"/>
                          <a:tab pos="1097280" algn="l"/>
                          <a:tab pos="1234440" algn="l"/>
                          <a:tab pos="1371600" algn="l"/>
                        </a:tabLst>
                      </a:pPr>
                      <a:r>
                        <a:rPr lang="en-GB" sz="900" dirty="0">
                          <a:effectLst/>
                          <a:latin typeface="Arial Unicode MS" pitchFamily="34" charset="-120"/>
                          <a:ea typeface="Arial Unicode MS" pitchFamily="34" charset="-120"/>
                          <a:cs typeface="Arial Unicode MS" pitchFamily="34" charset="-120"/>
                        </a:rPr>
                        <a:t>}</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c>
                  <a:txBody>
                    <a:bodyPr/>
                    <a:lstStyle/>
                    <a:p>
                      <a:pPr fontAlgn="auto" hangingPunct="1">
                        <a:spcBef>
                          <a:spcPts val="100"/>
                        </a:spcBef>
                        <a:spcAft>
                          <a:spcPts val="200"/>
                        </a:spcAft>
                        <a:tabLst>
                          <a:tab pos="228600" algn="l"/>
                          <a:tab pos="457200" algn="l"/>
                          <a:tab pos="685800" algn="l"/>
                          <a:tab pos="914400" algn="l"/>
                          <a:tab pos="304800" algn="l"/>
                        </a:tabLst>
                      </a:pPr>
                      <a:r>
                        <a:rPr lang="en-GB" sz="900" dirty="0">
                          <a:effectLst/>
                          <a:latin typeface="Arial Unicode MS" pitchFamily="34" charset="-120"/>
                          <a:ea typeface="Arial Unicode MS" pitchFamily="34" charset="-120"/>
                          <a:cs typeface="Arial Unicode MS" pitchFamily="34" charset="-120"/>
                        </a:rPr>
                        <a:t> </a:t>
                      </a:r>
                      <a:endParaRPr lang="zh-TW" sz="900" dirty="0">
                        <a:effectLst/>
                        <a:latin typeface="Arial Unicode MS" pitchFamily="34" charset="-120"/>
                        <a:ea typeface="Arial Unicode MS" pitchFamily="34" charset="-120"/>
                        <a:cs typeface="Arial Unicode MS" pitchFamily="34" charset="-120"/>
                      </a:endParaRPr>
                    </a:p>
                  </a:txBody>
                  <a:tcPr marL="56248" marR="56248" marT="0" marB="0">
                    <a:solidFill>
                      <a:schemeClr val="bg2"/>
                    </a:solidFill>
                  </a:tcPr>
                </a:tc>
              </a:tr>
            </a:tbl>
          </a:graphicData>
        </a:graphic>
      </p:graphicFrame>
    </p:spTree>
    <p:extLst>
      <p:ext uri="{BB962C8B-B14F-4D97-AF65-F5344CB8AC3E}">
        <p14:creationId xmlns:p14="http://schemas.microsoft.com/office/powerpoint/2010/main" val="16441235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917848"/>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a:latin typeface="Calibri" panose="020F0502020204030204" pitchFamily="34" charset="0"/>
              </a:rPr>
              <a:t>depth_sampling_factor</a:t>
            </a:r>
            <a:endParaRPr lang="zh-TW" altLang="zh-TW" sz="3200" dirty="0">
              <a:latin typeface="Calibri" panose="020F050202020403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663719850"/>
              </p:ext>
            </p:extLst>
          </p:nvPr>
        </p:nvGraphicFramePr>
        <p:xfrm>
          <a:off x="503548" y="1484784"/>
          <a:ext cx="8136904" cy="3658229"/>
        </p:xfrm>
        <a:graphic>
          <a:graphicData uri="http://schemas.openxmlformats.org/drawingml/2006/table">
            <a:tbl>
              <a:tblPr firstRow="1" firstCol="1" lastRow="1" lastCol="1" bandRow="1" bandCol="1"/>
              <a:tblGrid>
                <a:gridCol w="668728"/>
                <a:gridCol w="7468176"/>
              </a:tblGrid>
              <a:tr h="576064">
                <a:tc>
                  <a:txBody>
                    <a:bodyPr/>
                    <a:lstStyle/>
                    <a:p>
                      <a:pPr algn="ctr" hangingPunct="0">
                        <a:lnSpc>
                          <a:spcPct val="200000"/>
                        </a:lnSpc>
                        <a:spcBef>
                          <a:spcPts val="680"/>
                        </a:spcBef>
                        <a:spcAft>
                          <a:spcPts val="0"/>
                        </a:spcAft>
                        <a:tabLst>
                          <a:tab pos="504190" algn="l"/>
                          <a:tab pos="756285" algn="l"/>
                          <a:tab pos="1008380" algn="l"/>
                          <a:tab pos="1260475" algn="l"/>
                        </a:tabLst>
                      </a:pPr>
                      <a:r>
                        <a:rPr lang="en-GB" sz="1600" b="1" dirty="0">
                          <a:effectLst/>
                          <a:latin typeface="Arial" panose="020B0604020202020204" pitchFamily="34" charset="0"/>
                          <a:ea typeface="Malgun Gothic"/>
                          <a:cs typeface="Arial" panose="020B0604020202020204" pitchFamily="34" charset="0"/>
                        </a:rPr>
                        <a:t>Value</a:t>
                      </a:r>
                      <a:endParaRPr lang="zh-TW" sz="1600" dirty="0">
                        <a:effectLst/>
                        <a:latin typeface="Arial" panose="020B0604020202020204" pitchFamily="34" charset="0"/>
                        <a:ea typeface="Malgun Gothic"/>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200000"/>
                        </a:lnSpc>
                        <a:spcBef>
                          <a:spcPts val="680"/>
                        </a:spcBef>
                        <a:spcAft>
                          <a:spcPts val="0"/>
                        </a:spcAft>
                        <a:tabLst>
                          <a:tab pos="504190" algn="l"/>
                          <a:tab pos="756285" algn="l"/>
                          <a:tab pos="1008380" algn="l"/>
                          <a:tab pos="1260475" algn="l"/>
                        </a:tabLst>
                      </a:pPr>
                      <a:r>
                        <a:rPr lang="en-GB" sz="1600" b="1" dirty="0">
                          <a:effectLst/>
                          <a:latin typeface="Arial" panose="020B0604020202020204" pitchFamily="34" charset="0"/>
                          <a:ea typeface="Malgun Gothic"/>
                          <a:cs typeface="Arial" panose="020B0604020202020204" pitchFamily="34" charset="0"/>
                        </a:rPr>
                        <a:t>Interpretation</a:t>
                      </a:r>
                      <a:endParaRPr lang="zh-TW" sz="1600" dirty="0">
                        <a:effectLst/>
                        <a:latin typeface="Arial" panose="020B0604020202020204" pitchFamily="34" charset="0"/>
                        <a:ea typeface="Malgun Gothic"/>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1845">
                <a:tc>
                  <a:txBody>
                    <a:bodyPr/>
                    <a:lstStyle/>
                    <a:p>
                      <a:pPr marL="0" algn="ctr" rtl="0" eaLnBrk="1" latinLnBrk="0" hangingPunct="0">
                        <a:spcBef>
                          <a:spcPts val="680"/>
                        </a:spcBef>
                        <a:spcAft>
                          <a:spcPts val="0"/>
                        </a:spcAft>
                        <a:tabLst>
                          <a:tab pos="504190" algn="l"/>
                          <a:tab pos="756285" algn="l"/>
                          <a:tab pos="1008380" algn="l"/>
                          <a:tab pos="1260475" algn="l"/>
                        </a:tabLst>
                      </a:pPr>
                      <a:r>
                        <a:rPr kumimoji="0" lang="en-US" sz="14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rPr>
                        <a:t>0</a:t>
                      </a:r>
                      <a:endParaRPr kumimoji="0" lang="zh-TW" sz="14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altLang="zh-TW" sz="1400" kern="1200" dirty="0" smtClean="0">
                          <a:solidFill>
                            <a:schemeClr val="tx1"/>
                          </a:solidFill>
                          <a:latin typeface="Arial" pitchFamily="34" charset="0"/>
                          <a:ea typeface="新細明體" pitchFamily="18" charset="-120"/>
                          <a:cs typeface="+mn-cs"/>
                        </a:rPr>
                        <a:t>Unspecified the</a:t>
                      </a:r>
                      <a:r>
                        <a:rPr kumimoji="1" lang="en-US" altLang="zh-TW" sz="1400" kern="1200" baseline="0" dirty="0" smtClean="0">
                          <a:solidFill>
                            <a:schemeClr val="tx1"/>
                          </a:solidFill>
                          <a:latin typeface="Arial" pitchFamily="34" charset="0"/>
                          <a:ea typeface="新細明體" pitchFamily="18" charset="-120"/>
                          <a:cs typeface="+mn-cs"/>
                        </a:rPr>
                        <a:t> </a:t>
                      </a:r>
                      <a:r>
                        <a:rPr kumimoji="1" lang="en-US" altLang="zh-TW" sz="1400" kern="1200" dirty="0" smtClean="0">
                          <a:solidFill>
                            <a:schemeClr val="tx1"/>
                          </a:solidFill>
                          <a:latin typeface="Arial" pitchFamily="34" charset="0"/>
                          <a:ea typeface="新細明體" pitchFamily="18" charset="-120"/>
                          <a:cs typeface="+mn-cs"/>
                        </a:rPr>
                        <a:t>downscale method</a:t>
                      </a:r>
                      <a:r>
                        <a:rPr kumimoji="1" lang="en-US" altLang="zh-TW" sz="1400" kern="1200" baseline="0" dirty="0" smtClean="0">
                          <a:solidFill>
                            <a:schemeClr val="tx1"/>
                          </a:solidFill>
                          <a:latin typeface="Arial" pitchFamily="34" charset="0"/>
                          <a:ea typeface="新細明體" pitchFamily="18" charset="-120"/>
                          <a:cs typeface="+mn-cs"/>
                        </a:rPr>
                        <a:t> </a:t>
                      </a:r>
                      <a:r>
                        <a:rPr kumimoji="1" lang="en-US" altLang="zh-TW" sz="1400" kern="1200" dirty="0" smtClean="0">
                          <a:solidFill>
                            <a:schemeClr val="tx1"/>
                          </a:solidFill>
                          <a:latin typeface="Arial" pitchFamily="34" charset="0"/>
                          <a:ea typeface="新細明體" pitchFamily="18" charset="-120"/>
                          <a:cs typeface="+mn-cs"/>
                        </a:rPr>
                        <a:t>between the </a:t>
                      </a:r>
                      <a:r>
                        <a:rPr kumimoji="1" lang="en-CA" altLang="zh-TW" sz="1400" kern="1200" dirty="0" smtClean="0">
                          <a:solidFill>
                            <a:schemeClr val="tx1"/>
                          </a:solidFill>
                          <a:latin typeface="Arial" pitchFamily="34" charset="0"/>
                          <a:ea typeface="新細明體" pitchFamily="18" charset="-120"/>
                          <a:cs typeface="+mn-cs"/>
                        </a:rPr>
                        <a:t>centralized texture-depth</a:t>
                      </a:r>
                      <a:r>
                        <a:rPr kumimoji="1" lang="en-US" altLang="zh-TW" sz="1400" kern="1200" dirty="0" smtClean="0">
                          <a:solidFill>
                            <a:schemeClr val="tx1"/>
                          </a:solidFill>
                          <a:latin typeface="Arial" pitchFamily="34" charset="0"/>
                          <a:ea typeface="新細明體" pitchFamily="18" charset="-120"/>
                          <a:cs typeface="+mn-cs"/>
                        </a:rPr>
                        <a:t> packed constituent frames.</a:t>
                      </a:r>
                      <a:endParaRPr kumimoji="1" lang="zh-TW" altLang="zh-TW" sz="14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1845">
                <a:tc>
                  <a:txBody>
                    <a:bodyPr/>
                    <a:lstStyle/>
                    <a:p>
                      <a:pPr marL="0" marR="0" indent="0" algn="ctr"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400" kern="1200" dirty="0">
                          <a:solidFill>
                            <a:schemeClr val="tx1"/>
                          </a:solidFill>
                          <a:latin typeface="Arial" pitchFamily="34" charset="0"/>
                          <a:ea typeface="新細明體" pitchFamily="18" charset="-120"/>
                          <a:cs typeface="+mn-cs"/>
                        </a:rPr>
                        <a:t>1</a:t>
                      </a:r>
                      <a:endParaRPr kumimoji="1" lang="zh-TW" sz="14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400" kern="1200" dirty="0">
                          <a:solidFill>
                            <a:schemeClr val="tx1"/>
                          </a:solidFill>
                          <a:latin typeface="Arial" pitchFamily="34" charset="0"/>
                          <a:ea typeface="新細明體" pitchFamily="18" charset="-120"/>
                          <a:cs typeface="+mn-cs"/>
                        </a:rPr>
                        <a:t>Each depth frame in centralized texture-depth packing arrangement represents about 4:1 decimation from the original depth frame horizontally or vertically and about 12:11 decimation from the original texture frame horizontally or vertically, starting from the top or left-most sample.</a:t>
                      </a:r>
                      <a:endParaRPr kumimoji="1" lang="zh-TW" sz="14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1845">
                <a:tc>
                  <a:txBody>
                    <a:bodyPr/>
                    <a:lstStyle/>
                    <a:p>
                      <a:pPr marL="0" marR="0" indent="0" algn="ctr"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400" kern="1200" dirty="0">
                          <a:solidFill>
                            <a:schemeClr val="tx1"/>
                          </a:solidFill>
                          <a:latin typeface="Arial" pitchFamily="34" charset="0"/>
                          <a:ea typeface="新細明體" pitchFamily="18" charset="-120"/>
                          <a:cs typeface="+mn-cs"/>
                        </a:rPr>
                        <a:t>2</a:t>
                      </a:r>
                      <a:endParaRPr kumimoji="1" lang="zh-TW" sz="14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400" kern="1200" dirty="0">
                          <a:solidFill>
                            <a:schemeClr val="tx1"/>
                          </a:solidFill>
                          <a:latin typeface="Arial" pitchFamily="34" charset="0"/>
                          <a:ea typeface="新細明體" pitchFamily="18" charset="-120"/>
                          <a:cs typeface="+mn-cs"/>
                        </a:rPr>
                        <a:t>Each depth frame in centralized texture-depth packing arrangement represents about 4:2 decimation from the original depth frame horizontally or vertically and about 12:10 decimation from the original texture frame horizontally or vertically, starting from the top or left-most sample.</a:t>
                      </a:r>
                      <a:endParaRPr kumimoji="1" lang="zh-TW" sz="14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1845">
                <a:tc>
                  <a:txBody>
                    <a:bodyPr/>
                    <a:lstStyle/>
                    <a:p>
                      <a:pPr marL="0" marR="0" indent="0" algn="ctr"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400" kern="1200" dirty="0">
                          <a:solidFill>
                            <a:schemeClr val="tx1"/>
                          </a:solidFill>
                          <a:latin typeface="Arial" pitchFamily="34" charset="0"/>
                          <a:ea typeface="新細明體" pitchFamily="18" charset="-120"/>
                          <a:cs typeface="+mn-cs"/>
                        </a:rPr>
                        <a:t>3</a:t>
                      </a:r>
                      <a:endParaRPr kumimoji="1" lang="zh-TW" sz="14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just" defTabSz="914400" rtl="0" eaLnBrk="1" fontAlgn="auto" latinLnBrk="0" hangingPunct="0">
                        <a:lnSpc>
                          <a:spcPct val="100000"/>
                        </a:lnSpc>
                        <a:spcBef>
                          <a:spcPts val="680"/>
                        </a:spcBef>
                        <a:spcAft>
                          <a:spcPts val="0"/>
                        </a:spcAft>
                        <a:buClrTx/>
                        <a:buSzTx/>
                        <a:buFontTx/>
                        <a:buNone/>
                        <a:tabLst>
                          <a:tab pos="504190" algn="l"/>
                          <a:tab pos="756285" algn="l"/>
                          <a:tab pos="1008380" algn="l"/>
                          <a:tab pos="1260475" algn="l"/>
                        </a:tabLst>
                        <a:defRPr/>
                      </a:pPr>
                      <a:r>
                        <a:rPr kumimoji="1" lang="en-US" sz="1400" kern="1200" dirty="0">
                          <a:solidFill>
                            <a:schemeClr val="tx1"/>
                          </a:solidFill>
                          <a:latin typeface="Arial" pitchFamily="34" charset="0"/>
                          <a:ea typeface="新細明體" pitchFamily="18" charset="-120"/>
                          <a:cs typeface="+mn-cs"/>
                        </a:rPr>
                        <a:t>Each depth frame in centralized texture-depth packing arrangement represents about 4:3 decimation from the original depth frame horizontally or vertically and about 12:9 decimation from the original texture frame horizontally or vertically, starting from the top or left-most sample.</a:t>
                      </a:r>
                      <a:endParaRPr kumimoji="1" lang="zh-TW" sz="1400" kern="1200" dirty="0">
                        <a:solidFill>
                          <a:schemeClr val="tx1"/>
                        </a:solidFill>
                        <a:latin typeface="Arial" pitchFamily="34" charset="0"/>
                        <a:ea typeface="新細明體" pitchFamily="18" charset="-12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1360957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917848"/>
            <a:ext cx="8229600" cy="926976"/>
          </a:xfrm>
        </p:spPr>
        <p:txBody>
          <a:bodyPr>
            <a:normAutofit/>
          </a:bodyPr>
          <a:lstStyle/>
          <a:p>
            <a:pPr>
              <a:spcBef>
                <a:spcPts val="0"/>
              </a:spcBef>
              <a:spcAft>
                <a:spcPts val="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GB" altLang="zh-TW" sz="3200" dirty="0" err="1">
                <a:latin typeface="Calibri" panose="020F0502020204030204" pitchFamily="34" charset="0"/>
              </a:rPr>
              <a:t>packed_depth_size_factor</a:t>
            </a:r>
            <a:endParaRPr lang="zh-TW" altLang="zh-TW" sz="3200" dirty="0">
              <a:latin typeface="Calibri" panose="020F0502020204030204" pitchFamily="34" charset="0"/>
            </a:endParaRPr>
          </a:p>
        </p:txBody>
      </p:sp>
      <p:sp>
        <p:nvSpPr>
          <p:cNvPr id="5" name="矩形 4"/>
          <p:cNvSpPr/>
          <p:nvPr/>
        </p:nvSpPr>
        <p:spPr>
          <a:xfrm>
            <a:off x="359024" y="1988840"/>
            <a:ext cx="8784976" cy="2031325"/>
          </a:xfrm>
          <a:prstGeom prst="rect">
            <a:avLst/>
          </a:prstGeom>
        </p:spPr>
        <p:txBody>
          <a:bodyPr wrap="square">
            <a:spAutoFit/>
          </a:bodyPr>
          <a:lstStyle/>
          <a:p>
            <a:pPr hangingPunct="0"/>
            <a:r>
              <a:rPr lang="en-US" altLang="zh-TW" b="1" dirty="0" err="1"/>
              <a:t>packed_depth_size_factor</a:t>
            </a:r>
            <a:r>
              <a:rPr lang="en-US" altLang="zh-TW" dirty="0"/>
              <a:t> indicates that the heights of reduced depth and texture regions for CTDP-TB format or the width of reduced depth and texture regions for CTDP-LR format are all multiple of 2</a:t>
            </a:r>
            <a:r>
              <a:rPr lang="en-US" altLang="zh-TW" baseline="30000" dirty="0"/>
              <a:t>packed_depth_size_factor+1</a:t>
            </a:r>
            <a:r>
              <a:rPr lang="en-US" altLang="zh-TW" dirty="0"/>
              <a:t>. It is noted that the value of </a:t>
            </a:r>
            <a:r>
              <a:rPr lang="en-US" altLang="zh-TW" dirty="0" err="1"/>
              <a:t>packed_depth_size_factor</a:t>
            </a:r>
            <a:r>
              <a:rPr lang="en-US" altLang="zh-TW" dirty="0"/>
              <a:t> is only permitted when the height of image is multiple of 2</a:t>
            </a:r>
            <a:r>
              <a:rPr lang="en-US" altLang="zh-TW" baseline="30000" dirty="0"/>
              <a:t>packed_depth_size_factor+1</a:t>
            </a:r>
            <a:r>
              <a:rPr lang="en-US" altLang="zh-TW" dirty="0"/>
              <a:t> for CTDP-TB format and the width of image is multiple of 2</a:t>
            </a:r>
            <a:r>
              <a:rPr lang="en-US" altLang="zh-TW" baseline="30000" dirty="0"/>
              <a:t>packed_depth_size_factor+1</a:t>
            </a:r>
            <a:r>
              <a:rPr lang="en-US" altLang="zh-TW" dirty="0"/>
              <a:t> for CTDP-LR format.</a:t>
            </a:r>
            <a:endParaRPr lang="zh-TW" altLang="zh-TW" dirty="0"/>
          </a:p>
          <a:p>
            <a:pPr hangingPunct="0"/>
            <a:endParaRPr lang="zh-TW" altLang="zh-TW" dirty="0">
              <a:solidFill>
                <a:srgbClr val="FF0000"/>
              </a:solidFill>
            </a:endParaRPr>
          </a:p>
        </p:txBody>
      </p:sp>
    </p:spTree>
    <p:extLst>
      <p:ext uri="{BB962C8B-B14F-4D97-AF65-F5344CB8AC3E}">
        <p14:creationId xmlns:p14="http://schemas.microsoft.com/office/powerpoint/2010/main" val="19470357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548680"/>
            <a:ext cx="8229600" cy="1008112"/>
          </a:xfrm>
        </p:spPr>
        <p:txBody>
          <a:bodyPr>
            <a:normAutofit fontScale="90000"/>
          </a:bodyPr>
          <a:lstStyle/>
          <a:p>
            <a:r>
              <a:rPr lang="en-US" altLang="zh-TW" sz="3200" dirty="0" err="1" smtClean="0">
                <a:latin typeface="Calibri" panose="020F0502020204030204" pitchFamily="34" charset="0"/>
              </a:rPr>
              <a:t>centralized_texture-depth_packing_content_interpretation_type</a:t>
            </a:r>
            <a:endParaRPr lang="en-US" altLang="zh-TW" sz="3200" dirty="0">
              <a:latin typeface="Calibri" panose="020F050202020403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3799132686"/>
              </p:ext>
            </p:extLst>
          </p:nvPr>
        </p:nvGraphicFramePr>
        <p:xfrm>
          <a:off x="323528" y="1556793"/>
          <a:ext cx="8568952" cy="3485584"/>
        </p:xfrm>
        <a:graphic>
          <a:graphicData uri="http://schemas.openxmlformats.org/drawingml/2006/table">
            <a:tbl>
              <a:tblPr firstRow="1" firstCol="1" lastRow="1" lastCol="1" bandRow="1" bandCol="1"/>
              <a:tblGrid>
                <a:gridCol w="807729"/>
                <a:gridCol w="7761223"/>
              </a:tblGrid>
              <a:tr h="333311">
                <a:tc>
                  <a:txBody>
                    <a:bodyPr/>
                    <a:lstStyle/>
                    <a:p>
                      <a:pPr algn="ctr" hangingPunct="0">
                        <a:lnSpc>
                          <a:spcPct val="150000"/>
                        </a:lnSpc>
                        <a:spcBef>
                          <a:spcPts val="680"/>
                        </a:spcBef>
                        <a:spcAft>
                          <a:spcPts val="0"/>
                        </a:spcAft>
                        <a:tabLst>
                          <a:tab pos="504190" algn="l"/>
                          <a:tab pos="756285" algn="l"/>
                          <a:tab pos="1008380" algn="l"/>
                          <a:tab pos="1260475" algn="l"/>
                        </a:tabLst>
                      </a:pPr>
                      <a:r>
                        <a:rPr lang="en-GB" sz="1300" b="1" dirty="0">
                          <a:effectLst/>
                          <a:latin typeface="Arial" panose="020B0604020202020204" pitchFamily="34" charset="0"/>
                          <a:ea typeface="Malgun Gothic"/>
                          <a:cs typeface="Arial" panose="020B0604020202020204" pitchFamily="34" charset="0"/>
                        </a:rPr>
                        <a:t>Value</a:t>
                      </a:r>
                      <a:endParaRPr lang="zh-TW" sz="1300" dirty="0">
                        <a:effectLst/>
                        <a:latin typeface="Arial" panose="020B0604020202020204" pitchFamily="34" charset="0"/>
                        <a:ea typeface="Malgun Gothic"/>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Bef>
                          <a:spcPts val="680"/>
                        </a:spcBef>
                        <a:spcAft>
                          <a:spcPts val="0"/>
                        </a:spcAft>
                        <a:tabLst>
                          <a:tab pos="504190" algn="l"/>
                          <a:tab pos="756285" algn="l"/>
                          <a:tab pos="1008380" algn="l"/>
                          <a:tab pos="1260475" algn="l"/>
                        </a:tabLst>
                      </a:pPr>
                      <a:r>
                        <a:rPr lang="en-GB" sz="1300" b="1" dirty="0">
                          <a:effectLst/>
                          <a:latin typeface="Arial" panose="020B0604020202020204" pitchFamily="34" charset="0"/>
                          <a:ea typeface="Malgun Gothic"/>
                          <a:cs typeface="Arial" panose="020B0604020202020204" pitchFamily="34" charset="0"/>
                        </a:rPr>
                        <a:t>Interpretation</a:t>
                      </a:r>
                      <a:endParaRPr lang="zh-TW" sz="1300" dirty="0">
                        <a:effectLst/>
                        <a:latin typeface="Arial" panose="020B0604020202020204" pitchFamily="34" charset="0"/>
                        <a:ea typeface="Malgun Gothic"/>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7008">
                <a:tc>
                  <a:txBody>
                    <a:bodyPr/>
                    <a:lstStyle/>
                    <a:p>
                      <a:pPr marL="0" algn="ctr" rtl="0" eaLnBrk="1" latinLnBrk="0" hangingPunct="0">
                        <a:spcBef>
                          <a:spcPts val="680"/>
                        </a:spcBef>
                        <a:spcAft>
                          <a:spcPts val="0"/>
                        </a:spcAft>
                        <a:tabLst>
                          <a:tab pos="504190" algn="l"/>
                          <a:tab pos="756285" algn="l"/>
                          <a:tab pos="1008380" algn="l"/>
                          <a:tab pos="1260475" algn="l"/>
                        </a:tabLst>
                      </a:pPr>
                      <a:r>
                        <a:rPr kumimoji="0" lang="en-US"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rPr>
                        <a:t>0</a:t>
                      </a:r>
                      <a:endParaRPr kumimoji="0" lang="zh-TW"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just" rtl="0" eaLnBrk="1" latinLnBrk="0" hangingPunct="0">
                        <a:spcBef>
                          <a:spcPts val="680"/>
                        </a:spcBef>
                        <a:spcAft>
                          <a:spcPts val="0"/>
                        </a:spcAft>
                        <a:tabLst>
                          <a:tab pos="504190" algn="l"/>
                          <a:tab pos="756285" algn="l"/>
                          <a:tab pos="1008380" algn="l"/>
                          <a:tab pos="1260475" algn="l"/>
                        </a:tabLst>
                      </a:pP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Indicates that the packed frame is arranged in order of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reduced_depth_top</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resized_texture</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(RT), and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reduced_depth_bottom</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B</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from top to bottom called as CTDP TB type as illustrated in Figure D‑X1.</a:t>
                      </a:r>
                      <a:endParaRPr kumimoji="0" lang="zh-TW"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6713">
                <a:tc>
                  <a:txBody>
                    <a:bodyPr/>
                    <a:lstStyle/>
                    <a:p>
                      <a:pPr marL="0" algn="ctr" rtl="0" eaLnBrk="1" latinLnBrk="0" hangingPunct="0">
                        <a:spcBef>
                          <a:spcPts val="680"/>
                        </a:spcBef>
                        <a:spcAft>
                          <a:spcPts val="0"/>
                        </a:spcAft>
                        <a:tabLst>
                          <a:tab pos="504190" algn="l"/>
                          <a:tab pos="756285" algn="l"/>
                          <a:tab pos="1008380" algn="l"/>
                          <a:tab pos="1260475" algn="l"/>
                        </a:tabLst>
                      </a:pPr>
                      <a:r>
                        <a:rPr kumimoji="0" lang="en-US"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rPr>
                        <a:t>1</a:t>
                      </a:r>
                      <a:endParaRPr kumimoji="0" lang="zh-TW"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just" rtl="0" eaLnBrk="1" latinLnBrk="0" hangingPunct="0">
                        <a:spcBef>
                          <a:spcPts val="680"/>
                        </a:spcBef>
                        <a:spcAft>
                          <a:spcPts val="0"/>
                        </a:spcAft>
                        <a:tabLst>
                          <a:tab pos="504190" algn="l"/>
                          <a:tab pos="756285" algn="l"/>
                          <a:tab pos="1008380" algn="l"/>
                          <a:tab pos="1260475" algn="l"/>
                        </a:tabLst>
                      </a:pP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Indicates that the packed frame is arranged in order of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reduced_depth_left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L</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resized_texture</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(RT), and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reduced_depth_right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R</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from left to right called as CTDP LR type as illustrated in Figure D‑X2.</a:t>
                      </a:r>
                      <a:endParaRPr kumimoji="0" lang="zh-TW"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90078">
                <a:tc>
                  <a:txBody>
                    <a:bodyPr/>
                    <a:lstStyle/>
                    <a:p>
                      <a:pPr marL="0" algn="ctr" rtl="0" eaLnBrk="1" latinLnBrk="0" hangingPunct="0">
                        <a:spcBef>
                          <a:spcPts val="680"/>
                        </a:spcBef>
                        <a:spcAft>
                          <a:spcPts val="0"/>
                        </a:spcAft>
                        <a:tabLst>
                          <a:tab pos="504190" algn="l"/>
                          <a:tab pos="756285" algn="l"/>
                          <a:tab pos="1008380" algn="l"/>
                          <a:tab pos="1260475" algn="l"/>
                        </a:tabLst>
                      </a:pPr>
                      <a:r>
                        <a:rPr kumimoji="0" lang="en-US"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rPr>
                        <a:t>2</a:t>
                      </a:r>
                      <a:endParaRPr kumimoji="0" lang="zh-TW"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just" rtl="0" eaLnBrk="1" latinLnBrk="0" hangingPunct="0">
                        <a:spcBef>
                          <a:spcPts val="680"/>
                        </a:spcBef>
                        <a:spcAft>
                          <a:spcPts val="0"/>
                        </a:spcAft>
                        <a:tabLst>
                          <a:tab pos="504190" algn="l"/>
                          <a:tab pos="756285" algn="l"/>
                          <a:tab pos="1008380" algn="l"/>
                          <a:tab pos="1260475" algn="l"/>
                        </a:tabLst>
                      </a:pP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Indicates that the packed frame, which provides two texture-plus-depth views, is arranged in order of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reduced_depth_leftview_top</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(RDL</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reduced_depth_rightview_top</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(RDR</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resized_texture_leftview</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(RT</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L</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resized_texture_rightview</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(RT</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R</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reduced_depth_leftview_bottom</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(RDL</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B</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and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reduced_depth_rightview_bottom</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(RDR</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B</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from upper left, upper right to lower right called as CTDP 2TB type as illustrated in Figure D‑X3.</a:t>
                      </a:r>
                      <a:endParaRPr kumimoji="0" lang="zh-TW"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90078">
                <a:tc>
                  <a:txBody>
                    <a:bodyPr/>
                    <a:lstStyle/>
                    <a:p>
                      <a:pPr marL="0" algn="ctr" rtl="0" eaLnBrk="1" latinLnBrk="0" hangingPunct="0">
                        <a:spcBef>
                          <a:spcPts val="680"/>
                        </a:spcBef>
                        <a:spcAft>
                          <a:spcPts val="0"/>
                        </a:spcAft>
                        <a:tabLst>
                          <a:tab pos="504190" algn="l"/>
                          <a:tab pos="756285" algn="l"/>
                          <a:tab pos="1008380" algn="l"/>
                          <a:tab pos="1260475" algn="l"/>
                        </a:tabLst>
                      </a:pPr>
                      <a:r>
                        <a:rPr kumimoji="0" lang="en-US"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rPr>
                        <a:t>3</a:t>
                      </a:r>
                      <a:endParaRPr kumimoji="0" lang="zh-TW"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just" rtl="0" eaLnBrk="1" latinLnBrk="0" hangingPunct="0">
                        <a:spcBef>
                          <a:spcPts val="680"/>
                        </a:spcBef>
                        <a:spcAft>
                          <a:spcPts val="0"/>
                        </a:spcAft>
                        <a:tabLst>
                          <a:tab pos="504190" algn="l"/>
                          <a:tab pos="756285" algn="l"/>
                          <a:tab pos="1008380" algn="l"/>
                          <a:tab pos="1260475" algn="l"/>
                        </a:tabLst>
                      </a:pP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Indicates that the packed frame, which provides two texture-plus-depth views, is arranged in order of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reduced_depth_topview_left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(RDT</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L</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reduced_depth_bottomview_left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(RDB</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L</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resized_texture_topview</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(RT</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resized_texture_bottomview</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(RT</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B</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reduced_depth_topview_right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(RDT</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R</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and </a:t>
                      </a:r>
                      <a:r>
                        <a:rPr kumimoji="0" lang="en-US" altLang="zh-TW" sz="1300" kern="1200" dirty="0" err="1" smtClean="0">
                          <a:solidFill>
                            <a:schemeClr val="tx1"/>
                          </a:solidFill>
                          <a:effectLst/>
                          <a:latin typeface="Arial" panose="020B0604020202020204" pitchFamily="34" charset="0"/>
                          <a:ea typeface="+mn-ea"/>
                          <a:cs typeface="Arial" panose="020B0604020202020204" pitchFamily="34" charset="0"/>
                        </a:rPr>
                        <a:t>reduced_depth_bottomview_right</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(RDB</a:t>
                      </a:r>
                      <a:r>
                        <a:rPr kumimoji="0" lang="en-US" altLang="zh-TW" sz="1300" kern="1200" baseline="-25000" dirty="0" smtClean="0">
                          <a:solidFill>
                            <a:schemeClr val="tx1"/>
                          </a:solidFill>
                          <a:effectLst/>
                          <a:latin typeface="Arial" panose="020B0604020202020204" pitchFamily="34" charset="0"/>
                          <a:ea typeface="+mn-ea"/>
                          <a:cs typeface="Arial" panose="020B0604020202020204" pitchFamily="34" charset="0"/>
                        </a:rPr>
                        <a:t>R</a:t>
                      </a:r>
                      <a:r>
                        <a:rPr kumimoji="0" lang="en-US" altLang="zh-TW" sz="1300" kern="1200" dirty="0" smtClean="0">
                          <a:solidFill>
                            <a:schemeClr val="tx1"/>
                          </a:solidFill>
                          <a:effectLst/>
                          <a:latin typeface="Arial" panose="020B0604020202020204" pitchFamily="34" charset="0"/>
                          <a:ea typeface="+mn-ea"/>
                          <a:cs typeface="Arial" panose="020B0604020202020204" pitchFamily="34" charset="0"/>
                        </a:rPr>
                        <a:t>) from upper left, upper center to lower right called as CTDP 2LR type as illustrated in Figure D‑X4</a:t>
                      </a:r>
                      <a:r>
                        <a:rPr kumimoji="0" lang="en-US" altLang="zh-TW" sz="1300" kern="1200" dirty="0" smtClean="0">
                          <a:solidFill>
                            <a:schemeClr val="tx1"/>
                          </a:solidFill>
                          <a:effectLst/>
                          <a:latin typeface="+mn-lt"/>
                          <a:ea typeface="+mn-ea"/>
                          <a:cs typeface="+mn-cs"/>
                        </a:rPr>
                        <a:t>.</a:t>
                      </a:r>
                      <a:endParaRPr kumimoji="0" lang="zh-TW" sz="1300" kern="1200" dirty="0">
                        <a:solidFill>
                          <a:schemeClr val="tx1"/>
                        </a:solidFill>
                        <a:effectLst/>
                        <a:latin typeface="Arial" panose="020B0604020202020204" pitchFamily="34" charset="0"/>
                        <a:ea typeface="Arial Unicode MS" panose="020B0604020202020204" pitchFamily="34" charset="-12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pic>
        <p:nvPicPr>
          <p:cNvPr id="5" name="Picture 2"/>
          <p:cNvPicPr preferRelativeResize="0">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395536" y="5373216"/>
            <a:ext cx="1872000" cy="10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圖片 13"/>
          <p:cNvPicPr>
            <a:picLocks/>
          </p:cNvPicPr>
          <p:nvPr/>
        </p:nvPicPr>
        <p:blipFill rotWithShape="1">
          <a:blip r:embed="rId3" cstate="screen">
            <a:extLst>
              <a:ext uri="{28A0092B-C50C-407E-A947-70E740481C1C}">
                <a14:useLocalDpi xmlns:a14="http://schemas.microsoft.com/office/drawing/2010/main" val="0"/>
              </a:ext>
            </a:extLst>
          </a:blip>
          <a:srcRect r="50000"/>
          <a:stretch/>
        </p:blipFill>
        <p:spPr>
          <a:xfrm flipH="1">
            <a:off x="2483975" y="5373216"/>
            <a:ext cx="234000" cy="1053000"/>
          </a:xfrm>
          <a:prstGeom prst="rect">
            <a:avLst/>
          </a:prstGeom>
        </p:spPr>
      </p:pic>
      <p:pic>
        <p:nvPicPr>
          <p:cNvPr id="15" name="圖片 14"/>
          <p:cNvPicPr>
            <a:picLocks/>
          </p:cNvPicPr>
          <p:nvPr/>
        </p:nvPicPr>
        <p:blipFill>
          <a:blip r:embed="rId4" cstate="screen">
            <a:extLst>
              <a:ext uri="{28A0092B-C50C-407E-A947-70E740481C1C}">
                <a14:useLocalDpi xmlns:a14="http://schemas.microsoft.com/office/drawing/2010/main" val="0"/>
              </a:ext>
            </a:extLst>
          </a:blip>
          <a:stretch>
            <a:fillRect/>
          </a:stretch>
        </p:blipFill>
        <p:spPr>
          <a:xfrm>
            <a:off x="2717975" y="5373216"/>
            <a:ext cx="1404000" cy="1053000"/>
          </a:xfrm>
          <a:prstGeom prst="rect">
            <a:avLst/>
          </a:prstGeom>
        </p:spPr>
      </p:pic>
      <p:pic>
        <p:nvPicPr>
          <p:cNvPr id="16" name="圖片 15"/>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flipH="1">
            <a:off x="4121975" y="5373216"/>
            <a:ext cx="234000" cy="1053000"/>
          </a:xfrm>
          <a:prstGeom prst="rect">
            <a:avLst/>
          </a:prstGeom>
        </p:spPr>
      </p:pic>
      <p:sp>
        <p:nvSpPr>
          <p:cNvPr id="23" name="矩形 22"/>
          <p:cNvSpPr/>
          <p:nvPr/>
        </p:nvSpPr>
        <p:spPr>
          <a:xfrm>
            <a:off x="702745" y="6433591"/>
            <a:ext cx="129614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CTDP-TB</a:t>
            </a:r>
            <a:endParaRPr lang="zh-TW" altLang="en-US" sz="1400" dirty="0"/>
          </a:p>
        </p:txBody>
      </p:sp>
      <p:sp>
        <p:nvSpPr>
          <p:cNvPr id="24" name="矩形 23"/>
          <p:cNvSpPr/>
          <p:nvPr/>
        </p:nvSpPr>
        <p:spPr>
          <a:xfrm>
            <a:off x="2717976" y="6402217"/>
            <a:ext cx="121007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CTDP-LR</a:t>
            </a:r>
            <a:endParaRPr lang="zh-TW" altLang="en-US" sz="1400" dirty="0">
              <a:cs typeface="Arial" panose="020B0604020202020204" pitchFamily="34" charset="0"/>
            </a:endParaRPr>
          </a:p>
        </p:txBody>
      </p:sp>
      <p:grpSp>
        <p:nvGrpSpPr>
          <p:cNvPr id="3" name="群組 2"/>
          <p:cNvGrpSpPr>
            <a:grpSpLocks/>
          </p:cNvGrpSpPr>
          <p:nvPr/>
        </p:nvGrpSpPr>
        <p:grpSpPr>
          <a:xfrm>
            <a:off x="4785293" y="5342276"/>
            <a:ext cx="1866277" cy="1089212"/>
            <a:chOff x="6946829" y="4418339"/>
            <a:chExt cx="1153435" cy="524912"/>
          </a:xfrm>
        </p:grpSpPr>
        <p:grpSp>
          <p:nvGrpSpPr>
            <p:cNvPr id="17" name="群組 16"/>
            <p:cNvGrpSpPr>
              <a:grpSpLocks/>
            </p:cNvGrpSpPr>
            <p:nvPr/>
          </p:nvGrpSpPr>
          <p:grpSpPr>
            <a:xfrm>
              <a:off x="6948264" y="4465262"/>
              <a:ext cx="1151998" cy="450004"/>
              <a:chOff x="755576" y="2220178"/>
              <a:chExt cx="1154778" cy="652213"/>
            </a:xfrm>
          </p:grpSpPr>
          <p:pic>
            <p:nvPicPr>
              <p:cNvPr id="20" name="圖片 1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55576" y="2224391"/>
                <a:ext cx="575462" cy="648000"/>
              </a:xfrm>
              <a:prstGeom prst="rect">
                <a:avLst/>
              </a:prstGeom>
            </p:spPr>
          </p:pic>
          <p:pic>
            <p:nvPicPr>
              <p:cNvPr id="21" name="圖片 2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334892" y="2220178"/>
                <a:ext cx="575462" cy="648000"/>
              </a:xfrm>
              <a:prstGeom prst="rect">
                <a:avLst/>
              </a:prstGeom>
            </p:spPr>
          </p:pic>
        </p:grpSp>
        <p:grpSp>
          <p:nvGrpSpPr>
            <p:cNvPr id="22" name="群組 21"/>
            <p:cNvGrpSpPr/>
            <p:nvPr/>
          </p:nvGrpSpPr>
          <p:grpSpPr>
            <a:xfrm>
              <a:off x="6949240" y="4418339"/>
              <a:ext cx="1151024" cy="45940"/>
              <a:chOff x="7191544" y="2204864"/>
              <a:chExt cx="1151024" cy="276206"/>
            </a:xfrm>
          </p:grpSpPr>
          <p:pic>
            <p:nvPicPr>
              <p:cNvPr id="25" name="圖片 24"/>
              <p:cNvPicPr>
                <a:picLocks/>
              </p:cNvPicPr>
              <p:nvPr/>
            </p:nvPicPr>
            <p:blipFill rotWithShape="1">
              <a:blip r:embed="rId5" cstate="print">
                <a:extLst>
                  <a:ext uri="{28A0092B-C50C-407E-A947-70E740481C1C}">
                    <a14:useLocalDpi xmlns:a14="http://schemas.microsoft.com/office/drawing/2010/main" val="0"/>
                  </a:ext>
                </a:extLst>
              </a:blip>
              <a:srcRect t="1" b="57580"/>
              <a:stretch/>
            </p:blipFill>
            <p:spPr>
              <a:xfrm>
                <a:off x="7191544" y="2204864"/>
                <a:ext cx="575512" cy="274877"/>
              </a:xfrm>
              <a:prstGeom prst="rect">
                <a:avLst/>
              </a:prstGeom>
            </p:spPr>
          </p:pic>
          <p:pic>
            <p:nvPicPr>
              <p:cNvPr id="26" name="圖片 25"/>
              <p:cNvPicPr>
                <a:picLocks/>
              </p:cNvPicPr>
              <p:nvPr/>
            </p:nvPicPr>
            <p:blipFill rotWithShape="1">
              <a:blip r:embed="rId5" cstate="print">
                <a:extLst>
                  <a:ext uri="{28A0092B-C50C-407E-A947-70E740481C1C}">
                    <a14:useLocalDpi xmlns:a14="http://schemas.microsoft.com/office/drawing/2010/main" val="0"/>
                  </a:ext>
                </a:extLst>
              </a:blip>
              <a:srcRect t="1" b="57580"/>
              <a:stretch/>
            </p:blipFill>
            <p:spPr>
              <a:xfrm>
                <a:off x="7767056" y="2206193"/>
                <a:ext cx="575512" cy="274877"/>
              </a:xfrm>
              <a:prstGeom prst="rect">
                <a:avLst/>
              </a:prstGeom>
            </p:spPr>
          </p:pic>
        </p:grpSp>
        <p:grpSp>
          <p:nvGrpSpPr>
            <p:cNvPr id="27" name="群組 26"/>
            <p:cNvGrpSpPr/>
            <p:nvPr/>
          </p:nvGrpSpPr>
          <p:grpSpPr>
            <a:xfrm>
              <a:off x="6946829" y="4897311"/>
              <a:ext cx="1151024" cy="45940"/>
              <a:chOff x="7191544" y="2577989"/>
              <a:chExt cx="1151024" cy="276206"/>
            </a:xfrm>
          </p:grpSpPr>
          <p:pic>
            <p:nvPicPr>
              <p:cNvPr id="28" name="圖片 27"/>
              <p:cNvPicPr>
                <a:picLocks/>
              </p:cNvPicPr>
              <p:nvPr/>
            </p:nvPicPr>
            <p:blipFill rotWithShape="1">
              <a:blip r:embed="rId5" cstate="print">
                <a:extLst>
                  <a:ext uri="{28A0092B-C50C-407E-A947-70E740481C1C}">
                    <a14:useLocalDpi xmlns:a14="http://schemas.microsoft.com/office/drawing/2010/main" val="0"/>
                  </a:ext>
                </a:extLst>
              </a:blip>
              <a:srcRect t="57582" b="-1"/>
              <a:stretch/>
            </p:blipFill>
            <p:spPr>
              <a:xfrm>
                <a:off x="7191544" y="2577989"/>
                <a:ext cx="575512" cy="274877"/>
              </a:xfrm>
              <a:prstGeom prst="rect">
                <a:avLst/>
              </a:prstGeom>
            </p:spPr>
          </p:pic>
          <p:pic>
            <p:nvPicPr>
              <p:cNvPr id="29" name="圖片 28"/>
              <p:cNvPicPr>
                <a:picLocks/>
              </p:cNvPicPr>
              <p:nvPr/>
            </p:nvPicPr>
            <p:blipFill rotWithShape="1">
              <a:blip r:embed="rId5" cstate="print">
                <a:extLst>
                  <a:ext uri="{28A0092B-C50C-407E-A947-70E740481C1C}">
                    <a14:useLocalDpi xmlns:a14="http://schemas.microsoft.com/office/drawing/2010/main" val="0"/>
                  </a:ext>
                </a:extLst>
              </a:blip>
              <a:srcRect t="57582" b="-1"/>
              <a:stretch/>
            </p:blipFill>
            <p:spPr>
              <a:xfrm>
                <a:off x="7767056" y="2579318"/>
                <a:ext cx="575512" cy="274877"/>
              </a:xfrm>
              <a:prstGeom prst="rect">
                <a:avLst/>
              </a:prstGeom>
            </p:spPr>
          </p:pic>
        </p:grpSp>
      </p:grpSp>
      <p:sp>
        <p:nvSpPr>
          <p:cNvPr id="31" name="矩形 30"/>
          <p:cNvSpPr/>
          <p:nvPr/>
        </p:nvSpPr>
        <p:spPr>
          <a:xfrm>
            <a:off x="4853799" y="6421962"/>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CTDP-2TB</a:t>
            </a:r>
            <a:endParaRPr lang="zh-TW" altLang="en-US" sz="1400" dirty="0"/>
          </a:p>
        </p:txBody>
      </p:sp>
      <p:grpSp>
        <p:nvGrpSpPr>
          <p:cNvPr id="7" name="群組 6"/>
          <p:cNvGrpSpPr/>
          <p:nvPr/>
        </p:nvGrpSpPr>
        <p:grpSpPr>
          <a:xfrm>
            <a:off x="6958517" y="5341842"/>
            <a:ext cx="2149987" cy="1106444"/>
            <a:chOff x="6676962" y="5195338"/>
            <a:chExt cx="2149987" cy="1106444"/>
          </a:xfrm>
        </p:grpSpPr>
        <p:grpSp>
          <p:nvGrpSpPr>
            <p:cNvPr id="37" name="群組 36"/>
            <p:cNvGrpSpPr/>
            <p:nvPr/>
          </p:nvGrpSpPr>
          <p:grpSpPr>
            <a:xfrm>
              <a:off x="6970409" y="5195338"/>
              <a:ext cx="1567008" cy="1101434"/>
              <a:chOff x="1907704" y="2564904"/>
              <a:chExt cx="1152128" cy="1296000"/>
            </a:xfrm>
          </p:grpSpPr>
          <p:pic>
            <p:nvPicPr>
              <p:cNvPr id="38" name="圖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7704" y="2564904"/>
                <a:ext cx="1152128" cy="648000"/>
              </a:xfrm>
              <a:prstGeom prst="rect">
                <a:avLst/>
              </a:prstGeom>
            </p:spPr>
          </p:pic>
          <p:pic>
            <p:nvPicPr>
              <p:cNvPr id="39" name="圖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7704" y="3212904"/>
                <a:ext cx="1152128" cy="648000"/>
              </a:xfrm>
              <a:prstGeom prst="rect">
                <a:avLst/>
              </a:prstGeom>
            </p:spPr>
          </p:pic>
        </p:grpSp>
        <p:grpSp>
          <p:nvGrpSpPr>
            <p:cNvPr id="40" name="群組 39"/>
            <p:cNvGrpSpPr>
              <a:grpSpLocks/>
            </p:cNvGrpSpPr>
            <p:nvPr/>
          </p:nvGrpSpPr>
          <p:grpSpPr>
            <a:xfrm>
              <a:off x="6676962" y="5199339"/>
              <a:ext cx="293447" cy="1101600"/>
              <a:chOff x="3995936" y="2704514"/>
              <a:chExt cx="1152128" cy="1255554"/>
            </a:xfrm>
          </p:grpSpPr>
          <p:pic>
            <p:nvPicPr>
              <p:cNvPr id="41" name="圖片 40"/>
              <p:cNvPicPr>
                <a:picLocks noChangeAspect="1"/>
              </p:cNvPicPr>
              <p:nvPr/>
            </p:nvPicPr>
            <p:blipFill rotWithShape="1">
              <a:blip r:embed="rId6" cstate="print">
                <a:extLst>
                  <a:ext uri="{28A0092B-C50C-407E-A947-70E740481C1C}">
                    <a14:useLocalDpi xmlns:a14="http://schemas.microsoft.com/office/drawing/2010/main" val="0"/>
                  </a:ext>
                </a:extLst>
              </a:blip>
              <a:srcRect l="-100000"/>
              <a:stretch/>
            </p:blipFill>
            <p:spPr>
              <a:xfrm>
                <a:off x="3995936" y="2704514"/>
                <a:ext cx="1152128" cy="648000"/>
              </a:xfrm>
              <a:prstGeom prst="rect">
                <a:avLst/>
              </a:prstGeom>
            </p:spPr>
          </p:pic>
          <p:pic>
            <p:nvPicPr>
              <p:cNvPr id="42" name="圖片 41"/>
              <p:cNvPicPr>
                <a:picLocks noChangeAspect="1"/>
              </p:cNvPicPr>
              <p:nvPr/>
            </p:nvPicPr>
            <p:blipFill rotWithShape="1">
              <a:blip r:embed="rId6" cstate="print">
                <a:extLst>
                  <a:ext uri="{28A0092B-C50C-407E-A947-70E740481C1C}">
                    <a14:useLocalDpi xmlns:a14="http://schemas.microsoft.com/office/drawing/2010/main" val="0"/>
                  </a:ext>
                </a:extLst>
              </a:blip>
              <a:srcRect l="-100000"/>
              <a:stretch/>
            </p:blipFill>
            <p:spPr>
              <a:xfrm>
                <a:off x="3995936" y="3312067"/>
                <a:ext cx="1152128" cy="648001"/>
              </a:xfrm>
              <a:prstGeom prst="rect">
                <a:avLst/>
              </a:prstGeom>
            </p:spPr>
          </p:pic>
        </p:grpSp>
        <p:grpSp>
          <p:nvGrpSpPr>
            <p:cNvPr id="43" name="群組 42"/>
            <p:cNvGrpSpPr>
              <a:grpSpLocks/>
            </p:cNvGrpSpPr>
            <p:nvPr/>
          </p:nvGrpSpPr>
          <p:grpSpPr>
            <a:xfrm>
              <a:off x="8533502" y="5200182"/>
              <a:ext cx="293447" cy="1101600"/>
              <a:chOff x="3995936" y="2704513"/>
              <a:chExt cx="1152128" cy="1255555"/>
            </a:xfrm>
          </p:grpSpPr>
          <p:pic>
            <p:nvPicPr>
              <p:cNvPr id="44" name="圖片 43"/>
              <p:cNvPicPr>
                <a:picLocks noChangeAspect="1"/>
              </p:cNvPicPr>
              <p:nvPr/>
            </p:nvPicPr>
            <p:blipFill rotWithShape="1">
              <a:blip r:embed="rId6" cstate="print">
                <a:extLst>
                  <a:ext uri="{28A0092B-C50C-407E-A947-70E740481C1C}">
                    <a14:useLocalDpi xmlns:a14="http://schemas.microsoft.com/office/drawing/2010/main" val="0"/>
                  </a:ext>
                </a:extLst>
              </a:blip>
              <a:srcRect r="-100000"/>
              <a:stretch/>
            </p:blipFill>
            <p:spPr>
              <a:xfrm>
                <a:off x="3995936" y="2704513"/>
                <a:ext cx="1152128" cy="648000"/>
              </a:xfrm>
              <a:prstGeom prst="rect">
                <a:avLst/>
              </a:prstGeom>
            </p:spPr>
          </p:pic>
          <p:pic>
            <p:nvPicPr>
              <p:cNvPr id="45" name="圖片 44"/>
              <p:cNvPicPr>
                <a:picLocks noChangeAspect="1"/>
              </p:cNvPicPr>
              <p:nvPr/>
            </p:nvPicPr>
            <p:blipFill rotWithShape="1">
              <a:blip r:embed="rId6" cstate="print">
                <a:extLst>
                  <a:ext uri="{28A0092B-C50C-407E-A947-70E740481C1C}">
                    <a14:useLocalDpi xmlns:a14="http://schemas.microsoft.com/office/drawing/2010/main" val="0"/>
                  </a:ext>
                </a:extLst>
              </a:blip>
              <a:srcRect r="-100000"/>
              <a:stretch/>
            </p:blipFill>
            <p:spPr>
              <a:xfrm>
                <a:off x="3995936" y="3312067"/>
                <a:ext cx="1152128" cy="648001"/>
              </a:xfrm>
              <a:prstGeom prst="rect">
                <a:avLst/>
              </a:prstGeom>
            </p:spPr>
          </p:pic>
        </p:grpSp>
      </p:grpSp>
      <p:sp>
        <p:nvSpPr>
          <p:cNvPr id="46" name="矩形 45"/>
          <p:cNvSpPr/>
          <p:nvPr/>
        </p:nvSpPr>
        <p:spPr>
          <a:xfrm>
            <a:off x="7201590" y="6433591"/>
            <a:ext cx="1695298"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CTDP-2LR</a:t>
            </a:r>
            <a:endParaRPr lang="zh-TW" altLang="en-US" sz="1400" dirty="0"/>
          </a:p>
        </p:txBody>
      </p:sp>
    </p:spTree>
    <p:extLst>
      <p:ext uri="{BB962C8B-B14F-4D97-AF65-F5344CB8AC3E}">
        <p14:creationId xmlns:p14="http://schemas.microsoft.com/office/powerpoint/2010/main" val="13661206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Figure DX-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924" y="1649730"/>
            <a:ext cx="8221028" cy="473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標題 1"/>
          <p:cNvSpPr txBox="1">
            <a:spLocks/>
          </p:cNvSpPr>
          <p:nvPr/>
        </p:nvSpPr>
        <p:spPr>
          <a:xfrm>
            <a:off x="107504" y="836712"/>
            <a:ext cx="8928992"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=0</a:t>
            </a:r>
            <a:endParaRPr kumimoji="0" lang="en-US" altLang="zh-TW" sz="2400" dirty="0">
              <a:latin typeface="Calibri" panose="020F0502020204030204" pitchFamily="34" charset="0"/>
            </a:endParaRPr>
          </a:p>
        </p:txBody>
      </p:sp>
      <p:pic>
        <p:nvPicPr>
          <p:cNvPr id="5" name="Picture 2"/>
          <p:cNvPicPr preferRelativeResize="0">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683568" y="4588503"/>
            <a:ext cx="1872000" cy="10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899592" y="5641503"/>
            <a:ext cx="129614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CTDP-TB</a:t>
            </a:r>
            <a:endParaRPr lang="zh-TW" altLang="en-US" sz="1400" dirty="0"/>
          </a:p>
        </p:txBody>
      </p:sp>
    </p:spTree>
    <p:extLst>
      <p:ext uri="{BB962C8B-B14F-4D97-AF65-F5344CB8AC3E}">
        <p14:creationId xmlns:p14="http://schemas.microsoft.com/office/powerpoint/2010/main" val="1417633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igure DX-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924" y="1556791"/>
            <a:ext cx="8221028" cy="468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標題 1"/>
          <p:cNvSpPr txBox="1">
            <a:spLocks/>
          </p:cNvSpPr>
          <p:nvPr/>
        </p:nvSpPr>
        <p:spPr>
          <a:xfrm>
            <a:off x="35496" y="836712"/>
            <a:ext cx="9073008" cy="1008112"/>
          </a:xfrm>
          <a:prstGeom prst="rect">
            <a:avLst/>
          </a:prstGeom>
        </p:spPr>
        <p:txBody>
          <a:bodyPr>
            <a:normAutofit/>
          </a:bodyPr>
          <a:lstStyle>
            <a:lvl1pPr algn="ctr" rtl="0" eaLnBrk="0" fontAlgn="base" hangingPunct="0">
              <a:spcBef>
                <a:spcPct val="0"/>
              </a:spcBef>
              <a:spcAft>
                <a:spcPct val="0"/>
              </a:spcAft>
              <a:defRPr sz="3600" b="1" kern="1200">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Constantia" pitchFamily="18" charset="0"/>
                <a:ea typeface="標楷體" pitchFamily="65" charset="-120"/>
              </a:defRPr>
            </a:lvl2pPr>
            <a:lvl3pPr algn="ctr" rtl="0" eaLnBrk="0" fontAlgn="base" hangingPunct="0">
              <a:spcBef>
                <a:spcPct val="0"/>
              </a:spcBef>
              <a:spcAft>
                <a:spcPct val="0"/>
              </a:spcAft>
              <a:defRPr sz="3600" b="1">
                <a:solidFill>
                  <a:schemeClr val="tx2"/>
                </a:solidFill>
                <a:latin typeface="Constantia" pitchFamily="18" charset="0"/>
                <a:ea typeface="標楷體" pitchFamily="65" charset="-120"/>
              </a:defRPr>
            </a:lvl3pPr>
            <a:lvl4pPr algn="ctr" rtl="0" eaLnBrk="0" fontAlgn="base" hangingPunct="0">
              <a:spcBef>
                <a:spcPct val="0"/>
              </a:spcBef>
              <a:spcAft>
                <a:spcPct val="0"/>
              </a:spcAft>
              <a:defRPr sz="3600" b="1">
                <a:solidFill>
                  <a:schemeClr val="tx2"/>
                </a:solidFill>
                <a:latin typeface="Constantia" pitchFamily="18" charset="0"/>
                <a:ea typeface="標楷體" pitchFamily="65" charset="-120"/>
              </a:defRPr>
            </a:lvl4pPr>
            <a:lvl5pPr algn="ctr" rtl="0" eaLnBrk="0" fontAlgn="base" hangingPunct="0">
              <a:spcBef>
                <a:spcPct val="0"/>
              </a:spcBef>
              <a:spcAft>
                <a:spcPct val="0"/>
              </a:spcAft>
              <a:defRPr sz="3600" b="1">
                <a:solidFill>
                  <a:schemeClr val="tx2"/>
                </a:solidFill>
                <a:latin typeface="Constantia" pitchFamily="18" charset="0"/>
                <a:ea typeface="標楷體" pitchFamily="65" charset="-120"/>
              </a:defRPr>
            </a:lvl5pPr>
            <a:lvl6pPr marL="457200" algn="l" rtl="0" fontAlgn="base">
              <a:spcBef>
                <a:spcPct val="0"/>
              </a:spcBef>
              <a:spcAft>
                <a:spcPct val="0"/>
              </a:spcAft>
              <a:defRPr sz="5000">
                <a:solidFill>
                  <a:schemeClr val="tx2"/>
                </a:solidFill>
                <a:latin typeface="Constantia" pitchFamily="18" charset="0"/>
                <a:ea typeface="標楷體" pitchFamily="65" charset="-120"/>
              </a:defRPr>
            </a:lvl6pPr>
            <a:lvl7pPr marL="914400" algn="l" rtl="0" fontAlgn="base">
              <a:spcBef>
                <a:spcPct val="0"/>
              </a:spcBef>
              <a:spcAft>
                <a:spcPct val="0"/>
              </a:spcAft>
              <a:defRPr sz="5000">
                <a:solidFill>
                  <a:schemeClr val="tx2"/>
                </a:solidFill>
                <a:latin typeface="Constantia" pitchFamily="18" charset="0"/>
                <a:ea typeface="標楷體" pitchFamily="65" charset="-120"/>
              </a:defRPr>
            </a:lvl7pPr>
            <a:lvl8pPr marL="1371600" algn="l" rtl="0" fontAlgn="base">
              <a:spcBef>
                <a:spcPct val="0"/>
              </a:spcBef>
              <a:spcAft>
                <a:spcPct val="0"/>
              </a:spcAft>
              <a:defRPr sz="5000">
                <a:solidFill>
                  <a:schemeClr val="tx2"/>
                </a:solidFill>
                <a:latin typeface="Constantia" pitchFamily="18" charset="0"/>
                <a:ea typeface="標楷體" pitchFamily="65" charset="-120"/>
              </a:defRPr>
            </a:lvl8pPr>
            <a:lvl9pPr marL="1828800" algn="l" rtl="0" fontAlgn="base">
              <a:spcBef>
                <a:spcPct val="0"/>
              </a:spcBef>
              <a:spcAft>
                <a:spcPct val="0"/>
              </a:spcAft>
              <a:defRPr sz="5000">
                <a:solidFill>
                  <a:schemeClr val="tx2"/>
                </a:solidFill>
                <a:latin typeface="Constantia" pitchFamily="18" charset="0"/>
                <a:ea typeface="標楷體" pitchFamily="65" charset="-120"/>
              </a:defRPr>
            </a:lvl9pPr>
          </a:lstStyle>
          <a:p>
            <a:r>
              <a:rPr kumimoji="0" lang="en-US" altLang="zh-TW" sz="2400" dirty="0" err="1" smtClean="0">
                <a:latin typeface="Calibri" panose="020F0502020204030204" pitchFamily="34" charset="0"/>
              </a:rPr>
              <a:t>centralized_texture-depth_packing_content_interpretation_type</a:t>
            </a:r>
            <a:r>
              <a:rPr kumimoji="0" lang="en-US" altLang="zh-TW" sz="2400" dirty="0" smtClean="0">
                <a:latin typeface="Calibri" panose="020F0502020204030204" pitchFamily="34" charset="0"/>
              </a:rPr>
              <a:t> =1</a:t>
            </a:r>
            <a:endParaRPr kumimoji="0" lang="en-US" altLang="zh-TW" sz="2400" dirty="0">
              <a:latin typeface="Calibri" panose="020F0502020204030204" pitchFamily="34" charset="0"/>
            </a:endParaRPr>
          </a:p>
        </p:txBody>
      </p:sp>
      <p:pic>
        <p:nvPicPr>
          <p:cNvPr id="4" name="圖片 3"/>
          <p:cNvPicPr>
            <a:picLocks/>
          </p:cNvPicPr>
          <p:nvPr/>
        </p:nvPicPr>
        <p:blipFill rotWithShape="1">
          <a:blip r:embed="rId3" cstate="screen">
            <a:extLst>
              <a:ext uri="{28A0092B-C50C-407E-A947-70E740481C1C}">
                <a14:useLocalDpi xmlns:a14="http://schemas.microsoft.com/office/drawing/2010/main" val="0"/>
              </a:ext>
            </a:extLst>
          </a:blip>
          <a:srcRect r="50000"/>
          <a:stretch/>
        </p:blipFill>
        <p:spPr>
          <a:xfrm flipH="1">
            <a:off x="683776" y="4581128"/>
            <a:ext cx="234000" cy="1053000"/>
          </a:xfrm>
          <a:prstGeom prst="rect">
            <a:avLst/>
          </a:prstGeom>
        </p:spPr>
      </p:pic>
      <p:pic>
        <p:nvPicPr>
          <p:cNvPr id="5" name="圖片 4"/>
          <p:cNvPicPr>
            <a:picLocks/>
          </p:cNvPicPr>
          <p:nvPr/>
        </p:nvPicPr>
        <p:blipFill>
          <a:blip r:embed="rId4" cstate="screen">
            <a:extLst>
              <a:ext uri="{28A0092B-C50C-407E-A947-70E740481C1C}">
                <a14:useLocalDpi xmlns:a14="http://schemas.microsoft.com/office/drawing/2010/main" val="0"/>
              </a:ext>
            </a:extLst>
          </a:blip>
          <a:stretch>
            <a:fillRect/>
          </a:stretch>
        </p:blipFill>
        <p:spPr>
          <a:xfrm>
            <a:off x="917776" y="4581128"/>
            <a:ext cx="1404000" cy="1053000"/>
          </a:xfrm>
          <a:prstGeom prst="rect">
            <a:avLst/>
          </a:prstGeom>
        </p:spPr>
      </p:pic>
      <p:pic>
        <p:nvPicPr>
          <p:cNvPr id="6" name="圖片 5"/>
          <p:cNvPicPr>
            <a:picLocks/>
          </p:cNvPicPr>
          <p:nvPr/>
        </p:nvPicPr>
        <p:blipFill rotWithShape="1">
          <a:blip r:embed="rId3" cstate="screen">
            <a:extLst>
              <a:ext uri="{28A0092B-C50C-407E-A947-70E740481C1C}">
                <a14:useLocalDpi xmlns:a14="http://schemas.microsoft.com/office/drawing/2010/main" val="0"/>
              </a:ext>
            </a:extLst>
          </a:blip>
          <a:srcRect l="50000"/>
          <a:stretch/>
        </p:blipFill>
        <p:spPr>
          <a:xfrm flipH="1">
            <a:off x="2321776" y="4581128"/>
            <a:ext cx="234000" cy="1053000"/>
          </a:xfrm>
          <a:prstGeom prst="rect">
            <a:avLst/>
          </a:prstGeom>
        </p:spPr>
      </p:pic>
      <p:sp>
        <p:nvSpPr>
          <p:cNvPr id="7" name="矩形 6"/>
          <p:cNvSpPr/>
          <p:nvPr/>
        </p:nvSpPr>
        <p:spPr>
          <a:xfrm>
            <a:off x="917777" y="5610129"/>
            <a:ext cx="1210074" cy="307777"/>
          </a:xfrm>
          <a:prstGeom prst="rect">
            <a:avLst/>
          </a:prstGeom>
        </p:spPr>
        <p:txBody>
          <a:bodyPr wrap="square">
            <a:spAutoFit/>
          </a:bodyPr>
          <a:lstStyle/>
          <a:p>
            <a:pPr algn="ctr"/>
            <a:r>
              <a:rPr lang="en-US" altLang="zh-TW" sz="1400" dirty="0" smtClean="0">
                <a:ea typeface="Arial Unicode MS" panose="020B0604020202020204" pitchFamily="34" charset="-120"/>
                <a:cs typeface="Arial" panose="020B0604020202020204" pitchFamily="34" charset="0"/>
              </a:rPr>
              <a:t>CTDP-LR</a:t>
            </a:r>
            <a:endParaRPr lang="zh-TW" altLang="en-US" sz="1400" dirty="0">
              <a:cs typeface="Arial" panose="020B0604020202020204" pitchFamily="34" charset="0"/>
            </a:endParaRPr>
          </a:p>
        </p:txBody>
      </p:sp>
    </p:spTree>
    <p:extLst>
      <p:ext uri="{BB962C8B-B14F-4D97-AF65-F5344CB8AC3E}">
        <p14:creationId xmlns:p14="http://schemas.microsoft.com/office/powerpoint/2010/main" val="1837162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線">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宣紙">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spDef>
      <a:spPr>
        <a:gradFill flip="none" rotWithShape="1">
          <a:gsLst>
            <a:gs pos="0">
              <a:schemeClr val="accent3">
                <a:tint val="70000"/>
                <a:satMod val="130000"/>
              </a:schemeClr>
            </a:gs>
            <a:gs pos="43000">
              <a:schemeClr val="accent3">
                <a:tint val="44000"/>
                <a:satMod val="165000"/>
              </a:schemeClr>
            </a:gs>
            <a:gs pos="93000">
              <a:schemeClr val="accent3">
                <a:tint val="15000"/>
                <a:satMod val="165000"/>
              </a:schemeClr>
            </a:gs>
            <a:gs pos="100000">
              <a:schemeClr val="accent3">
                <a:tint val="5000"/>
                <a:satMod val="250000"/>
              </a:schemeClr>
            </a:gs>
          </a:gsLst>
          <a:lin ang="10800000" scaled="1"/>
          <a:tileRect/>
        </a:gradFill>
        <a:ln w="19050">
          <a:headEnd type="none" w="med" len="med"/>
          <a:tailEnd type="arrow" w="med" len="med"/>
        </a:ln>
      </a:spPr>
      <a:bodyPr rtlCol="0" anchor="t"/>
      <a:lstStyle>
        <a:defPPr>
          <a:defRPr sz="1600" dirty="0" smtClean="0">
            <a:ea typeface="+mj-ea"/>
          </a:defRPr>
        </a:defPPr>
      </a:lstStyle>
      <a:style>
        <a:lnRef idx="1">
          <a:schemeClr val="accent3"/>
        </a:lnRef>
        <a:fillRef idx="2">
          <a:schemeClr val="accent3"/>
        </a:fillRef>
        <a:effectRef idx="1">
          <a:schemeClr val="accent3"/>
        </a:effectRef>
        <a:fontRef idx="minor">
          <a:schemeClr val="dk1"/>
        </a:fontRef>
      </a:style>
    </a:spDef>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71341</TotalTime>
  <Words>2263</Words>
  <Application>Microsoft Office PowerPoint</Application>
  <PresentationFormat>如螢幕大小 (4:3)</PresentationFormat>
  <Paragraphs>314</Paragraphs>
  <Slides>26</Slides>
  <Notes>0</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26</vt:i4>
      </vt:variant>
    </vt:vector>
  </HeadingPairs>
  <TitlesOfParts>
    <vt:vector size="28" baseType="lpstr">
      <vt:lpstr>流線</vt:lpstr>
      <vt:lpstr>投影片</vt:lpstr>
      <vt:lpstr>PowerPoint 簡報</vt:lpstr>
      <vt:lpstr>Contents</vt:lpstr>
      <vt:lpstr>Centralized Texture-Depth Packing (CTDP) SEI Message Syntax</vt:lpstr>
      <vt:lpstr>CTDP SEI Syntax</vt:lpstr>
      <vt:lpstr>depth_sampling_factor</vt:lpstr>
      <vt:lpstr>packed_depth_size_factor</vt:lpstr>
      <vt:lpstr>centralized_texture-depth_packing_content_interpretation_type</vt:lpstr>
      <vt:lpstr>PowerPoint 簡報</vt:lpstr>
      <vt:lpstr>PowerPoint 簡報</vt:lpstr>
      <vt:lpstr>PowerPoint 簡報</vt:lpstr>
      <vt:lpstr>PowerPoint 簡報</vt:lpstr>
      <vt:lpstr> depth_spatial_flipping_flag</vt:lpstr>
      <vt:lpstr>PowerPoint 簡報</vt:lpstr>
      <vt:lpstr> depth_subpixel_arrangement_type = 0</vt:lpstr>
      <vt:lpstr> depth_subpixel_arrangement_type = 1</vt:lpstr>
      <vt:lpstr>PowerPoint 簡報</vt:lpstr>
      <vt:lpstr>depth_representation_type</vt:lpstr>
      <vt:lpstr>View synthesis representation information element syntax</vt:lpstr>
      <vt:lpstr>Association between depth parameter variables  and syntax elements</vt:lpstr>
      <vt:lpstr>PowerPoint 簡報</vt:lpstr>
      <vt:lpstr>Adoption Plans of CTDP Formats</vt:lpstr>
      <vt:lpstr>ChungHwa Telecom’s Adoption Plan</vt:lpstr>
      <vt:lpstr>Hsin Yeong An’s Adoption Plan</vt:lpstr>
      <vt:lpstr>First Stage of 3D Service Delivery in Taiwan</vt:lpstr>
      <vt:lpstr>Conclusions</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Touch Center Fish Box Develop Plan</dc:title>
  <dc:creator>eddy</dc:creator>
  <cp:lastModifiedBy>ming2</cp:lastModifiedBy>
  <cp:revision>2804</cp:revision>
  <cp:lastPrinted>2015-06-24T02:41:17Z</cp:lastPrinted>
  <dcterms:created xsi:type="dcterms:W3CDTF">2010-07-18T05:58:14Z</dcterms:created>
  <dcterms:modified xsi:type="dcterms:W3CDTF">2015-10-12T01:46:51Z</dcterms:modified>
</cp:coreProperties>
</file>