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Override3.xml" ContentType="application/vnd.openxmlformats-officedocument.themeOverride+xml"/>
  <Override PartName="/ppt/theme/themeOverride4.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5" r:id="rId1"/>
    <p:sldMasterId id="2147483877" r:id="rId2"/>
  </p:sldMasterIdLst>
  <p:notesMasterIdLst>
    <p:notesMasterId r:id="rId20"/>
  </p:notesMasterIdLst>
  <p:sldIdLst>
    <p:sldId id="338" r:id="rId3"/>
    <p:sldId id="337" r:id="rId4"/>
    <p:sldId id="339" r:id="rId5"/>
    <p:sldId id="354" r:id="rId6"/>
    <p:sldId id="341" r:id="rId7"/>
    <p:sldId id="342" r:id="rId8"/>
    <p:sldId id="349" r:id="rId9"/>
    <p:sldId id="350" r:id="rId10"/>
    <p:sldId id="351" r:id="rId11"/>
    <p:sldId id="344" r:id="rId12"/>
    <p:sldId id="352" r:id="rId13"/>
    <p:sldId id="343" r:id="rId14"/>
    <p:sldId id="353" r:id="rId15"/>
    <p:sldId id="345" r:id="rId16"/>
    <p:sldId id="346" r:id="rId17"/>
    <p:sldId id="347" r:id="rId18"/>
    <p:sldId id="348" r:id="rId19"/>
  </p:sldIdLst>
  <p:sldSz cx="9144000" cy="6858000" type="screen4x3"/>
  <p:notesSz cx="6858000" cy="9144000"/>
  <p:defaultTextStyle>
    <a:defPPr>
      <a:defRPr lang="en-US"/>
    </a:defPPr>
    <a:lvl1pPr algn="l" rtl="0" eaLnBrk="0" fontAlgn="base" hangingPunct="0">
      <a:spcBef>
        <a:spcPct val="50000"/>
      </a:spcBef>
      <a:spcAft>
        <a:spcPct val="0"/>
      </a:spcAft>
      <a:defRPr sz="1200" kern="1200">
        <a:solidFill>
          <a:srgbClr val="000000"/>
        </a:solidFill>
        <a:latin typeface="Times New Roman" pitchFamily="18" charset="0"/>
        <a:ea typeface="+mn-ea"/>
        <a:cs typeface="Times New Roman" pitchFamily="18" charset="0"/>
      </a:defRPr>
    </a:lvl1pPr>
    <a:lvl2pPr marL="457200" algn="l" rtl="0" eaLnBrk="0" fontAlgn="base" hangingPunct="0">
      <a:spcBef>
        <a:spcPct val="50000"/>
      </a:spcBef>
      <a:spcAft>
        <a:spcPct val="0"/>
      </a:spcAft>
      <a:defRPr sz="1200" kern="1200">
        <a:solidFill>
          <a:srgbClr val="000000"/>
        </a:solidFill>
        <a:latin typeface="Times New Roman" pitchFamily="18" charset="0"/>
        <a:ea typeface="+mn-ea"/>
        <a:cs typeface="Times New Roman" pitchFamily="18" charset="0"/>
      </a:defRPr>
    </a:lvl2pPr>
    <a:lvl3pPr marL="914400" algn="l" rtl="0" eaLnBrk="0" fontAlgn="base" hangingPunct="0">
      <a:spcBef>
        <a:spcPct val="50000"/>
      </a:spcBef>
      <a:spcAft>
        <a:spcPct val="0"/>
      </a:spcAft>
      <a:defRPr sz="1200" kern="1200">
        <a:solidFill>
          <a:srgbClr val="000000"/>
        </a:solidFill>
        <a:latin typeface="Times New Roman" pitchFamily="18" charset="0"/>
        <a:ea typeface="+mn-ea"/>
        <a:cs typeface="Times New Roman" pitchFamily="18" charset="0"/>
      </a:defRPr>
    </a:lvl3pPr>
    <a:lvl4pPr marL="1371600" algn="l" rtl="0" eaLnBrk="0" fontAlgn="base" hangingPunct="0">
      <a:spcBef>
        <a:spcPct val="50000"/>
      </a:spcBef>
      <a:spcAft>
        <a:spcPct val="0"/>
      </a:spcAft>
      <a:defRPr sz="1200" kern="1200">
        <a:solidFill>
          <a:srgbClr val="000000"/>
        </a:solidFill>
        <a:latin typeface="Times New Roman" pitchFamily="18" charset="0"/>
        <a:ea typeface="+mn-ea"/>
        <a:cs typeface="Times New Roman" pitchFamily="18" charset="0"/>
      </a:defRPr>
    </a:lvl4pPr>
    <a:lvl5pPr marL="1828800" algn="l" rtl="0" eaLnBrk="0" fontAlgn="base" hangingPunct="0">
      <a:spcBef>
        <a:spcPct val="50000"/>
      </a:spcBef>
      <a:spcAft>
        <a:spcPct val="0"/>
      </a:spcAft>
      <a:defRPr sz="1200" kern="1200">
        <a:solidFill>
          <a:srgbClr val="000000"/>
        </a:solidFill>
        <a:latin typeface="Times New Roman" pitchFamily="18" charset="0"/>
        <a:ea typeface="+mn-ea"/>
        <a:cs typeface="Times New Roman" pitchFamily="18" charset="0"/>
      </a:defRPr>
    </a:lvl5pPr>
    <a:lvl6pPr marL="2286000" algn="l" defTabSz="914400" rtl="0" eaLnBrk="1" latinLnBrk="0" hangingPunct="1">
      <a:defRPr sz="1200" kern="1200">
        <a:solidFill>
          <a:srgbClr val="000000"/>
        </a:solidFill>
        <a:latin typeface="Times New Roman" pitchFamily="18" charset="0"/>
        <a:ea typeface="+mn-ea"/>
        <a:cs typeface="Times New Roman" pitchFamily="18" charset="0"/>
      </a:defRPr>
    </a:lvl6pPr>
    <a:lvl7pPr marL="2743200" algn="l" defTabSz="914400" rtl="0" eaLnBrk="1" latinLnBrk="0" hangingPunct="1">
      <a:defRPr sz="1200" kern="1200">
        <a:solidFill>
          <a:srgbClr val="000000"/>
        </a:solidFill>
        <a:latin typeface="Times New Roman" pitchFamily="18" charset="0"/>
        <a:ea typeface="+mn-ea"/>
        <a:cs typeface="Times New Roman" pitchFamily="18" charset="0"/>
      </a:defRPr>
    </a:lvl7pPr>
    <a:lvl8pPr marL="3200400" algn="l" defTabSz="914400" rtl="0" eaLnBrk="1" latinLnBrk="0" hangingPunct="1">
      <a:defRPr sz="1200" kern="1200">
        <a:solidFill>
          <a:srgbClr val="000000"/>
        </a:solidFill>
        <a:latin typeface="Times New Roman" pitchFamily="18" charset="0"/>
        <a:ea typeface="+mn-ea"/>
        <a:cs typeface="Times New Roman" pitchFamily="18" charset="0"/>
      </a:defRPr>
    </a:lvl8pPr>
    <a:lvl9pPr marL="3657600" algn="l" defTabSz="914400" rtl="0" eaLnBrk="1" latinLnBrk="0" hangingPunct="1">
      <a:defRPr sz="1200" kern="1200">
        <a:solidFill>
          <a:srgbClr val="000000"/>
        </a:solidFill>
        <a:latin typeface="Times New Roman" pitchFamily="18" charset="0"/>
        <a:ea typeface="+mn-ea"/>
        <a:cs typeface="Times New Roman" pitchFamily="18"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C8E3FB"/>
    <a:srgbClr val="FFFFCC"/>
    <a:srgbClr val="760000"/>
    <a:srgbClr val="FFFFFF"/>
    <a:srgbClr val="33CC33"/>
    <a:srgbClr val="FF3300"/>
    <a:srgbClr val="FF7C80"/>
    <a:srgbClr val="9E0000"/>
    <a:srgbClr val="FF7D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佈景主題樣式 1 - 輔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中等深淺樣式 1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淺色樣式 3 - 輔色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8799B23B-EC83-4686-B30A-512413B5E67A}" styleName="淺色樣式 3 - 輔色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60" autoAdjust="0"/>
    <p:restoredTop sz="86874" autoAdjust="0"/>
  </p:normalViewPr>
  <p:slideViewPr>
    <p:cSldViewPr>
      <p:cViewPr>
        <p:scale>
          <a:sx n="75" d="100"/>
          <a:sy n="75" d="100"/>
        </p:scale>
        <p:origin x="1230" y="48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33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lvl1pPr>
          </a:lstStyle>
          <a:p>
            <a:pPr>
              <a:defRPr/>
            </a:pPr>
            <a:endParaRPr lang="en-US" altLang="zh-TW"/>
          </a:p>
        </p:txBody>
      </p:sp>
      <p:sp>
        <p:nvSpPr>
          <p:cNvPr id="4710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a:lvl1pPr>
          </a:lstStyle>
          <a:p>
            <a:pPr>
              <a:defRPr/>
            </a:pPr>
            <a:endParaRPr lang="en-US" altLang="zh-TW"/>
          </a:p>
        </p:txBody>
      </p:sp>
      <p:sp>
        <p:nvSpPr>
          <p:cNvPr id="358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TW" noProof="0" smtClean="0"/>
              <a:t>Click to edit Master text styles</a:t>
            </a:r>
          </a:p>
          <a:p>
            <a:pPr lvl="1"/>
            <a:r>
              <a:rPr lang="en-US" altLang="zh-TW" noProof="0" smtClean="0"/>
              <a:t>Second level</a:t>
            </a:r>
          </a:p>
          <a:p>
            <a:pPr lvl="2"/>
            <a:r>
              <a:rPr lang="en-US" altLang="zh-TW" noProof="0" smtClean="0"/>
              <a:t>Third level</a:t>
            </a:r>
          </a:p>
          <a:p>
            <a:pPr lvl="3"/>
            <a:r>
              <a:rPr lang="en-US" altLang="zh-TW" noProof="0" smtClean="0"/>
              <a:t>Fourth level</a:t>
            </a:r>
          </a:p>
          <a:p>
            <a:pPr lvl="4"/>
            <a:r>
              <a:rPr lang="en-US" altLang="zh-TW" noProof="0" smtClean="0"/>
              <a:t>Fifth level</a:t>
            </a:r>
          </a:p>
        </p:txBody>
      </p:sp>
      <p:sp>
        <p:nvSpPr>
          <p:cNvPr id="4711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a:lvl1pPr>
          </a:lstStyle>
          <a:p>
            <a:pPr>
              <a:defRPr/>
            </a:pPr>
            <a:endParaRPr lang="en-US" altLang="zh-TW"/>
          </a:p>
        </p:txBody>
      </p:sp>
      <p:sp>
        <p:nvSpPr>
          <p:cNvPr id="4711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lvl1pPr>
          </a:lstStyle>
          <a:p>
            <a:pPr>
              <a:defRPr/>
            </a:pPr>
            <a:fld id="{0BECA2E9-1FD0-4905-A0E6-1FCE776D9ED8}" type="slidenum">
              <a:rPr lang="zh-TW" altLang="en-US"/>
              <a:pPr>
                <a:defRPr/>
              </a:pPr>
              <a:t>‹#›</a:t>
            </a:fld>
            <a:endParaRPr lang="en-US" altLang="zh-TW"/>
          </a:p>
        </p:txBody>
      </p:sp>
    </p:spTree>
    <p:extLst>
      <p:ext uri="{BB962C8B-B14F-4D97-AF65-F5344CB8AC3E}">
        <p14:creationId xmlns:p14="http://schemas.microsoft.com/office/powerpoint/2010/main" val="3532322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sz="1200" dirty="0" smtClean="0">
                <a:solidFill>
                  <a:schemeClr val="tx1"/>
                </a:solidFill>
              </a:rPr>
              <a:t>video vs. video rate: BD-rate is calculated from the texture PSNR and texture bit-rate</a:t>
            </a:r>
          </a:p>
          <a:p>
            <a:r>
              <a:rPr lang="en-US" altLang="zh-TW" sz="1200" dirty="0" smtClean="0">
                <a:solidFill>
                  <a:schemeClr val="tx1"/>
                </a:solidFill>
              </a:rPr>
              <a:t>video vs. total rate: BD-rate is calculated from the texture PSNR and total bit-rate (</a:t>
            </a:r>
            <a:r>
              <a:rPr lang="en-US" altLang="zh-TW" sz="1200" dirty="0" err="1" smtClean="0">
                <a:solidFill>
                  <a:schemeClr val="tx1"/>
                </a:solidFill>
              </a:rPr>
              <a:t>video+depth</a:t>
            </a:r>
            <a:r>
              <a:rPr lang="en-US" altLang="zh-TW" sz="1200" dirty="0" smtClean="0">
                <a:solidFill>
                  <a:schemeClr val="tx1"/>
                </a:solidFill>
              </a:rPr>
              <a:t>) </a:t>
            </a:r>
          </a:p>
          <a:p>
            <a:r>
              <a:rPr lang="en-US" altLang="zh-TW" sz="1200" dirty="0" smtClean="0">
                <a:solidFill>
                  <a:schemeClr val="tx1"/>
                </a:solidFill>
              </a:rPr>
              <a:t>synth vs. total rate: BD-rate is calculated from the synthesized PSNR and total bit-rate (</a:t>
            </a:r>
            <a:r>
              <a:rPr lang="en-US" altLang="zh-TW" sz="1200" dirty="0" err="1" smtClean="0">
                <a:solidFill>
                  <a:schemeClr val="tx1"/>
                </a:solidFill>
              </a:rPr>
              <a:t>video+depth</a:t>
            </a:r>
            <a:r>
              <a:rPr lang="en-US" altLang="zh-TW" sz="1200" dirty="0" smtClean="0">
                <a:solidFill>
                  <a:schemeClr val="tx1"/>
                </a:solidFill>
              </a:rPr>
              <a:t>)</a:t>
            </a:r>
          </a:p>
          <a:p>
            <a:endParaRPr lang="zh-TW" altLang="en-US" dirty="0"/>
          </a:p>
        </p:txBody>
      </p:sp>
      <p:sp>
        <p:nvSpPr>
          <p:cNvPr id="4" name="投影片編號版面配置區 3"/>
          <p:cNvSpPr>
            <a:spLocks noGrp="1"/>
          </p:cNvSpPr>
          <p:nvPr>
            <p:ph type="sldNum" sz="quarter" idx="10"/>
          </p:nvPr>
        </p:nvSpPr>
        <p:spPr/>
        <p:txBody>
          <a:bodyPr/>
          <a:lstStyle/>
          <a:p>
            <a:pPr>
              <a:defRPr/>
            </a:pPr>
            <a:fld id="{0BECA2E9-1FD0-4905-A0E6-1FCE776D9ED8}" type="slidenum">
              <a:rPr lang="zh-TW" altLang="en-US" smtClean="0"/>
              <a:pPr>
                <a:defRPr/>
              </a:pPr>
              <a:t>2</a:t>
            </a:fld>
            <a:endParaRPr lang="en-US" altLang="zh-TW"/>
          </a:p>
        </p:txBody>
      </p:sp>
    </p:spTree>
    <p:extLst>
      <p:ext uri="{BB962C8B-B14F-4D97-AF65-F5344CB8AC3E}">
        <p14:creationId xmlns:p14="http://schemas.microsoft.com/office/powerpoint/2010/main" val="42291659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hangingPunct="0"/>
            <a:r>
              <a:rPr lang="en-US" altLang="zh-TW" sz="1200" kern="1200" dirty="0" smtClean="0">
                <a:solidFill>
                  <a:schemeClr val="tx1"/>
                </a:solidFill>
                <a:effectLst/>
                <a:latin typeface="Times New Roman" pitchFamily="18" charset="0"/>
                <a:ea typeface="+mn-ea"/>
                <a:cs typeface="+mn-cs"/>
              </a:rPr>
              <a:t>The variable </a:t>
            </a:r>
            <a:r>
              <a:rPr lang="en-US" altLang="zh-TW" sz="1200" kern="1200" dirty="0" err="1" smtClean="0">
                <a:solidFill>
                  <a:schemeClr val="tx1"/>
                </a:solidFill>
                <a:effectLst/>
                <a:latin typeface="Times New Roman" pitchFamily="18" charset="0"/>
                <a:ea typeface="+mn-ea"/>
                <a:cs typeface="+mn-cs"/>
              </a:rPr>
              <a:t>avgShift</a:t>
            </a:r>
            <a:r>
              <a:rPr lang="en-US" altLang="zh-TW" sz="1200" kern="1200" dirty="0" smtClean="0">
                <a:solidFill>
                  <a:schemeClr val="tx1"/>
                </a:solidFill>
                <a:effectLst/>
                <a:latin typeface="Times New Roman" pitchFamily="18" charset="0"/>
                <a:ea typeface="+mn-ea"/>
                <a:cs typeface="+mn-cs"/>
              </a:rPr>
              <a:t> and </a:t>
            </a:r>
            <a:r>
              <a:rPr lang="en-US" altLang="zh-TW" sz="1200" kern="1200" dirty="0" err="1" smtClean="0">
                <a:solidFill>
                  <a:schemeClr val="tx1"/>
                </a:solidFill>
                <a:effectLst/>
                <a:latin typeface="Times New Roman" pitchFamily="18" charset="0"/>
                <a:ea typeface="+mn-ea"/>
                <a:cs typeface="+mn-cs"/>
              </a:rPr>
              <a:t>avgOffset</a:t>
            </a:r>
            <a:r>
              <a:rPr lang="en-US" altLang="zh-TW" sz="1200" kern="1200" dirty="0" smtClean="0">
                <a:solidFill>
                  <a:schemeClr val="tx1"/>
                </a:solidFill>
                <a:effectLst/>
                <a:latin typeface="Times New Roman" pitchFamily="18" charset="0"/>
                <a:ea typeface="+mn-ea"/>
                <a:cs typeface="+mn-cs"/>
              </a:rPr>
              <a:t> are derived as follows:</a:t>
            </a:r>
            <a:endParaRPr lang="zh-TW" altLang="zh-TW" sz="1200" kern="1200" dirty="0" smtClean="0">
              <a:solidFill>
                <a:schemeClr val="tx1"/>
              </a:solidFill>
              <a:effectLst/>
              <a:latin typeface="Times New Roman" pitchFamily="18" charset="0"/>
              <a:ea typeface="+mn-ea"/>
              <a:cs typeface="+mn-cs"/>
            </a:endParaRPr>
          </a:p>
          <a:p>
            <a:pPr lvl="1" hangingPunct="0"/>
            <a:r>
              <a:rPr lang="en-US" altLang="zh-TW" sz="1200" kern="1200" dirty="0" err="1" smtClean="0">
                <a:solidFill>
                  <a:schemeClr val="tx1"/>
                </a:solidFill>
                <a:effectLst/>
                <a:latin typeface="Times New Roman" pitchFamily="18" charset="0"/>
                <a:ea typeface="+mn-ea"/>
                <a:cs typeface="+mn-cs"/>
              </a:rPr>
              <a:t>avgShift</a:t>
            </a:r>
            <a:r>
              <a:rPr lang="en-US" altLang="zh-TW" sz="1200" kern="1200" dirty="0" smtClean="0">
                <a:solidFill>
                  <a:schemeClr val="tx1"/>
                </a:solidFill>
                <a:effectLst/>
                <a:latin typeface="Times New Roman" pitchFamily="18" charset="0"/>
                <a:ea typeface="+mn-ea"/>
                <a:cs typeface="+mn-cs"/>
              </a:rPr>
              <a:t> = Log2( </a:t>
            </a:r>
            <a:r>
              <a:rPr lang="en-US" altLang="zh-TW" sz="1200" kern="1200" dirty="0" err="1" smtClean="0">
                <a:solidFill>
                  <a:schemeClr val="tx1"/>
                </a:solidFill>
                <a:effectLst/>
                <a:latin typeface="Times New Roman" pitchFamily="18" charset="0"/>
                <a:ea typeface="+mn-ea"/>
                <a:cs typeface="+mn-cs"/>
              </a:rPr>
              <a:t>numSamples</a:t>
            </a:r>
            <a:r>
              <a:rPr lang="en-US" altLang="zh-TW" sz="1200" kern="1200" dirty="0" smtClean="0">
                <a:solidFill>
                  <a:schemeClr val="tx1"/>
                </a:solidFill>
                <a:effectLst/>
                <a:latin typeface="Times New Roman" pitchFamily="18" charset="0"/>
                <a:ea typeface="+mn-ea"/>
                <a:cs typeface="+mn-cs"/>
              </a:rPr>
              <a:t> / 2)		(H‑202) </a:t>
            </a:r>
            <a:endParaRPr lang="zh-TW" altLang="zh-TW" sz="1200" kern="1200" dirty="0" smtClean="0">
              <a:solidFill>
                <a:schemeClr val="tx1"/>
              </a:solidFill>
              <a:effectLst/>
              <a:latin typeface="Times New Roman" pitchFamily="18" charset="0"/>
              <a:ea typeface="+mn-ea"/>
              <a:cs typeface="+mn-cs"/>
            </a:endParaRPr>
          </a:p>
          <a:p>
            <a:pPr lvl="1" hangingPunct="0"/>
            <a:r>
              <a:rPr lang="en-US" altLang="zh-TW" sz="1200" kern="1200" dirty="0" err="1" smtClean="0">
                <a:solidFill>
                  <a:schemeClr val="tx1"/>
                </a:solidFill>
                <a:effectLst/>
                <a:latin typeface="Times New Roman" pitchFamily="18" charset="0"/>
                <a:ea typeface="+mn-ea"/>
                <a:cs typeface="+mn-cs"/>
              </a:rPr>
              <a:t>avgOffset</a:t>
            </a:r>
            <a:r>
              <a:rPr lang="en-US" altLang="zh-TW" sz="1200" kern="1200" dirty="0" smtClean="0">
                <a:solidFill>
                  <a:schemeClr val="tx1"/>
                </a:solidFill>
                <a:effectLst/>
                <a:latin typeface="Times New Roman" pitchFamily="18" charset="0"/>
                <a:ea typeface="+mn-ea"/>
                <a:cs typeface="+mn-cs"/>
              </a:rPr>
              <a:t> = 1  &lt;&lt;  ( </a:t>
            </a:r>
            <a:r>
              <a:rPr lang="en-US" altLang="zh-TW" sz="1200" kern="1200" dirty="0" err="1" smtClean="0">
                <a:solidFill>
                  <a:schemeClr val="tx1"/>
                </a:solidFill>
                <a:effectLst/>
                <a:latin typeface="Times New Roman" pitchFamily="18" charset="0"/>
                <a:ea typeface="+mn-ea"/>
                <a:cs typeface="+mn-cs"/>
              </a:rPr>
              <a:t>avgShift</a:t>
            </a:r>
            <a:r>
              <a:rPr lang="en-US" altLang="zh-TW" sz="1200" kern="1200" dirty="0" smtClean="0">
                <a:solidFill>
                  <a:schemeClr val="tx1"/>
                </a:solidFill>
                <a:effectLst/>
                <a:latin typeface="Times New Roman" pitchFamily="18" charset="0"/>
                <a:ea typeface="+mn-ea"/>
                <a:cs typeface="+mn-cs"/>
              </a:rPr>
              <a:t> − 1 )		(H‑203)</a:t>
            </a:r>
            <a:endParaRPr lang="zh-TW" altLang="zh-TW" sz="1200" kern="1200" dirty="0" smtClean="0">
              <a:solidFill>
                <a:schemeClr val="tx1"/>
              </a:solidFill>
              <a:effectLst/>
              <a:latin typeface="Times New Roman" pitchFamily="18" charset="0"/>
              <a:ea typeface="+mn-ea"/>
              <a:cs typeface="+mn-cs"/>
            </a:endParaRPr>
          </a:p>
          <a:p>
            <a:pPr hangingPunct="0"/>
            <a:r>
              <a:rPr lang="en-US" altLang="zh-TW" sz="1200" kern="1200" dirty="0" smtClean="0">
                <a:solidFill>
                  <a:schemeClr val="tx1"/>
                </a:solidFill>
                <a:effectLst/>
                <a:latin typeface="Times New Roman" pitchFamily="18" charset="0"/>
                <a:ea typeface="+mn-ea"/>
                <a:cs typeface="+mn-cs"/>
              </a:rPr>
              <a:t>The variables </a:t>
            </a:r>
            <a:r>
              <a:rPr lang="en-US" altLang="zh-TW" sz="1200" kern="1200" dirty="0" err="1" smtClean="0">
                <a:solidFill>
                  <a:schemeClr val="tx1"/>
                </a:solidFill>
                <a:effectLst/>
                <a:latin typeface="Times New Roman" pitchFamily="18" charset="0"/>
                <a:ea typeface="+mn-ea"/>
                <a:cs typeface="+mn-cs"/>
              </a:rPr>
              <a:t>numerDiv</a:t>
            </a:r>
            <a:r>
              <a:rPr lang="en-US" altLang="zh-TW" sz="1200" kern="1200" dirty="0" smtClean="0">
                <a:solidFill>
                  <a:schemeClr val="tx1"/>
                </a:solidFill>
                <a:effectLst/>
                <a:latin typeface="Times New Roman" pitchFamily="18" charset="0"/>
                <a:ea typeface="+mn-ea"/>
                <a:cs typeface="+mn-cs"/>
              </a:rPr>
              <a:t> and </a:t>
            </a:r>
            <a:r>
              <a:rPr lang="en-US" altLang="zh-TW" sz="1200" kern="1200" dirty="0" err="1" smtClean="0">
                <a:solidFill>
                  <a:schemeClr val="tx1"/>
                </a:solidFill>
                <a:effectLst/>
                <a:latin typeface="Times New Roman" pitchFamily="18" charset="0"/>
                <a:ea typeface="+mn-ea"/>
                <a:cs typeface="+mn-cs"/>
              </a:rPr>
              <a:t>denomDiv</a:t>
            </a:r>
            <a:r>
              <a:rPr lang="en-US" altLang="zh-TW" sz="1200" kern="1200" dirty="0" smtClean="0">
                <a:solidFill>
                  <a:schemeClr val="tx1"/>
                </a:solidFill>
                <a:effectLst/>
                <a:latin typeface="Times New Roman" pitchFamily="18" charset="0"/>
                <a:ea typeface="+mn-ea"/>
                <a:cs typeface="+mn-cs"/>
              </a:rPr>
              <a:t> are derived as follows:</a:t>
            </a:r>
            <a:endParaRPr lang="zh-TW" altLang="zh-TW" sz="1200" kern="1200" dirty="0" smtClean="0">
              <a:solidFill>
                <a:schemeClr val="tx1"/>
              </a:solidFill>
              <a:effectLst/>
              <a:latin typeface="Times New Roman" pitchFamily="18" charset="0"/>
              <a:ea typeface="+mn-ea"/>
              <a:cs typeface="+mn-cs"/>
            </a:endParaRPr>
          </a:p>
          <a:p>
            <a:pPr lvl="1" hangingPunct="0"/>
            <a:r>
              <a:rPr lang="en-US" altLang="zh-TW" sz="1200" kern="1200" dirty="0" err="1" smtClean="0">
                <a:solidFill>
                  <a:schemeClr val="tx1"/>
                </a:solidFill>
                <a:effectLst/>
                <a:latin typeface="Times New Roman" pitchFamily="18" charset="0"/>
                <a:ea typeface="+mn-ea"/>
                <a:cs typeface="+mn-cs"/>
              </a:rPr>
              <a:t>denomDiv</a:t>
            </a:r>
            <a:r>
              <a:rPr lang="en-US" altLang="zh-TW" sz="1200" kern="1200" dirty="0" smtClean="0">
                <a:solidFill>
                  <a:schemeClr val="tx1"/>
                </a:solidFill>
                <a:effectLst/>
                <a:latin typeface="Times New Roman" pitchFamily="18" charset="0"/>
                <a:ea typeface="+mn-ea"/>
                <a:cs typeface="+mn-cs"/>
              </a:rPr>
              <a:t>= ( ( </a:t>
            </a:r>
            <a:r>
              <a:rPr lang="en-US" altLang="zh-TW" sz="1200" kern="1200" dirty="0" err="1" smtClean="0">
                <a:solidFill>
                  <a:schemeClr val="tx1"/>
                </a:solidFill>
                <a:effectLst/>
                <a:latin typeface="Times New Roman" pitchFamily="18" charset="0"/>
                <a:ea typeface="+mn-ea"/>
                <a:cs typeface="+mn-cs"/>
              </a:rPr>
              <a:t>sumRefSquare</a:t>
            </a:r>
            <a:r>
              <a:rPr lang="en-US" altLang="zh-TW" sz="1200" kern="1200" dirty="0" smtClean="0">
                <a:solidFill>
                  <a:schemeClr val="tx1"/>
                </a:solidFill>
                <a:effectLst/>
                <a:latin typeface="Times New Roman" pitchFamily="18" charset="0"/>
                <a:ea typeface="+mn-ea"/>
                <a:cs typeface="+mn-cs"/>
              </a:rPr>
              <a:t> + ( </a:t>
            </a:r>
            <a:r>
              <a:rPr lang="en-US" altLang="zh-TW" sz="1200" kern="1200" dirty="0" err="1" smtClean="0">
                <a:solidFill>
                  <a:schemeClr val="tx1"/>
                </a:solidFill>
                <a:effectLst/>
                <a:latin typeface="Times New Roman" pitchFamily="18" charset="0"/>
                <a:ea typeface="+mn-ea"/>
                <a:cs typeface="+mn-cs"/>
              </a:rPr>
              <a:t>sumRefSquare</a:t>
            </a:r>
            <a:r>
              <a:rPr lang="en-US" altLang="zh-TW" sz="1200" kern="1200" dirty="0" smtClean="0">
                <a:solidFill>
                  <a:schemeClr val="tx1"/>
                </a:solidFill>
                <a:effectLst/>
                <a:latin typeface="Times New Roman" pitchFamily="18" charset="0"/>
                <a:ea typeface="+mn-ea"/>
                <a:cs typeface="+mn-cs"/>
              </a:rPr>
              <a:t>  &gt;&gt;  7 ) )  &lt;&lt;  </a:t>
            </a:r>
            <a:r>
              <a:rPr lang="en-US" altLang="zh-TW" sz="1200" kern="1200" dirty="0" err="1" smtClean="0">
                <a:solidFill>
                  <a:schemeClr val="tx1"/>
                </a:solidFill>
                <a:effectLst/>
                <a:latin typeface="Times New Roman" pitchFamily="18" charset="0"/>
                <a:ea typeface="+mn-ea"/>
                <a:cs typeface="+mn-cs"/>
              </a:rPr>
              <a:t>avgShift</a:t>
            </a:r>
            <a:r>
              <a:rPr lang="en-US" altLang="zh-TW" sz="1200" kern="1200" dirty="0" smtClean="0">
                <a:solidFill>
                  <a:schemeClr val="tx1"/>
                </a:solidFill>
                <a:effectLst/>
                <a:latin typeface="Times New Roman" pitchFamily="18" charset="0"/>
                <a:ea typeface="+mn-ea"/>
                <a:cs typeface="+mn-cs"/>
              </a:rPr>
              <a:t> )</a:t>
            </a:r>
            <a:br>
              <a:rPr lang="en-US" altLang="zh-TW" sz="1200" kern="1200" dirty="0" smtClean="0">
                <a:solidFill>
                  <a:schemeClr val="tx1"/>
                </a:solidFill>
                <a:effectLst/>
                <a:latin typeface="Times New Roman" pitchFamily="18" charset="0"/>
                <a:ea typeface="+mn-ea"/>
                <a:cs typeface="+mn-cs"/>
              </a:rPr>
            </a:br>
            <a:r>
              <a:rPr lang="en-US" altLang="zh-TW" sz="1200" kern="1200" dirty="0" smtClean="0">
                <a:solidFill>
                  <a:schemeClr val="tx1"/>
                </a:solidFill>
                <a:effectLst/>
                <a:latin typeface="Times New Roman" pitchFamily="18" charset="0"/>
                <a:ea typeface="+mn-ea"/>
                <a:cs typeface="+mn-cs"/>
              </a:rPr>
              <a:t>		 – ( </a:t>
            </a:r>
            <a:r>
              <a:rPr lang="en-US" altLang="zh-TW" sz="1200" kern="1200" dirty="0" err="1" smtClean="0">
                <a:solidFill>
                  <a:schemeClr val="tx1"/>
                </a:solidFill>
                <a:effectLst/>
                <a:latin typeface="Times New Roman" pitchFamily="18" charset="0"/>
                <a:ea typeface="+mn-ea"/>
                <a:cs typeface="+mn-cs"/>
              </a:rPr>
              <a:t>sumRef</a:t>
            </a:r>
            <a:r>
              <a:rPr lang="en-US" altLang="zh-TW" sz="1200" kern="1200" dirty="0" smtClean="0">
                <a:solidFill>
                  <a:schemeClr val="tx1"/>
                </a:solidFill>
                <a:effectLst/>
                <a:latin typeface="Times New Roman" pitchFamily="18" charset="0"/>
                <a:ea typeface="+mn-ea"/>
                <a:cs typeface="+mn-cs"/>
              </a:rPr>
              <a:t> * </a:t>
            </a:r>
            <a:r>
              <a:rPr lang="en-US" altLang="zh-TW" sz="1200" kern="1200" dirty="0" err="1" smtClean="0">
                <a:solidFill>
                  <a:schemeClr val="tx1"/>
                </a:solidFill>
                <a:effectLst/>
                <a:latin typeface="Times New Roman" pitchFamily="18" charset="0"/>
                <a:ea typeface="+mn-ea"/>
                <a:cs typeface="+mn-cs"/>
              </a:rPr>
              <a:t>sumRef</a:t>
            </a:r>
            <a:r>
              <a:rPr lang="en-US" altLang="zh-TW" sz="1200" kern="1200" dirty="0" smtClean="0">
                <a:solidFill>
                  <a:schemeClr val="tx1"/>
                </a:solidFill>
                <a:effectLst/>
                <a:latin typeface="Times New Roman" pitchFamily="18" charset="0"/>
                <a:ea typeface="+mn-ea"/>
                <a:cs typeface="+mn-cs"/>
              </a:rPr>
              <a:t> )  &gt;&gt;  </a:t>
            </a:r>
            <a:r>
              <a:rPr lang="en-US" altLang="zh-TW" sz="1200" kern="1200" dirty="0" err="1" smtClean="0">
                <a:solidFill>
                  <a:schemeClr val="tx1"/>
                </a:solidFill>
                <a:effectLst/>
                <a:latin typeface="Times New Roman" pitchFamily="18" charset="0"/>
                <a:ea typeface="+mn-ea"/>
                <a:cs typeface="+mn-cs"/>
              </a:rPr>
              <a:t>precShift</a:t>
            </a:r>
            <a:r>
              <a:rPr lang="en-US" altLang="zh-TW" sz="1200" kern="1200" dirty="0" smtClean="0">
                <a:solidFill>
                  <a:schemeClr val="tx1"/>
                </a:solidFill>
                <a:effectLst/>
                <a:latin typeface="Times New Roman" pitchFamily="18" charset="0"/>
                <a:ea typeface="+mn-ea"/>
                <a:cs typeface="+mn-cs"/>
              </a:rPr>
              <a:t>	(H‑204) </a:t>
            </a:r>
            <a:endParaRPr lang="zh-TW" altLang="zh-TW" sz="1200" kern="1200" dirty="0" smtClean="0">
              <a:solidFill>
                <a:schemeClr val="tx1"/>
              </a:solidFill>
              <a:effectLst/>
              <a:latin typeface="Times New Roman" pitchFamily="18" charset="0"/>
              <a:ea typeface="+mn-ea"/>
              <a:cs typeface="+mn-cs"/>
            </a:endParaRPr>
          </a:p>
          <a:p>
            <a:pPr lvl="1" hangingPunct="0"/>
            <a:r>
              <a:rPr lang="en-US" altLang="zh-TW" sz="1200" kern="1200" dirty="0" err="1" smtClean="0">
                <a:solidFill>
                  <a:schemeClr val="tx1"/>
                </a:solidFill>
                <a:effectLst/>
                <a:latin typeface="Times New Roman" pitchFamily="18" charset="0"/>
                <a:ea typeface="+mn-ea"/>
                <a:cs typeface="+mn-cs"/>
              </a:rPr>
              <a:t>numerDiv</a:t>
            </a:r>
            <a:r>
              <a:rPr lang="en-US" altLang="zh-TW" sz="1200" kern="1200" dirty="0" smtClean="0">
                <a:solidFill>
                  <a:schemeClr val="tx1"/>
                </a:solidFill>
                <a:effectLst/>
                <a:latin typeface="Times New Roman" pitchFamily="18" charset="0"/>
                <a:ea typeface="+mn-ea"/>
                <a:cs typeface="+mn-cs"/>
              </a:rPr>
              <a:t>= Clip3( 0, 2 * </a:t>
            </a:r>
            <a:r>
              <a:rPr lang="en-US" altLang="zh-TW" sz="1200" kern="1200" dirty="0" err="1" smtClean="0">
                <a:solidFill>
                  <a:schemeClr val="tx1"/>
                </a:solidFill>
                <a:effectLst/>
                <a:latin typeface="Times New Roman" pitchFamily="18" charset="0"/>
                <a:ea typeface="+mn-ea"/>
                <a:cs typeface="+mn-cs"/>
              </a:rPr>
              <a:t>denomDiv</a:t>
            </a:r>
            <a:r>
              <a:rPr lang="en-US" altLang="zh-TW" sz="1200" kern="1200" dirty="0" smtClean="0">
                <a:solidFill>
                  <a:schemeClr val="tx1"/>
                </a:solidFill>
                <a:effectLst/>
                <a:latin typeface="Times New Roman" pitchFamily="18" charset="0"/>
                <a:ea typeface="+mn-ea"/>
                <a:cs typeface="+mn-cs"/>
              </a:rPr>
              <a:t>, ( ( </a:t>
            </a:r>
            <a:r>
              <a:rPr lang="en-US" altLang="zh-TW" sz="1200" kern="1200" dirty="0" err="1" smtClean="0">
                <a:solidFill>
                  <a:schemeClr val="tx1"/>
                </a:solidFill>
                <a:effectLst/>
                <a:latin typeface="Times New Roman" pitchFamily="18" charset="0"/>
                <a:ea typeface="+mn-ea"/>
                <a:cs typeface="+mn-cs"/>
              </a:rPr>
              <a:t>sumProdRefCur</a:t>
            </a:r>
            <a:r>
              <a:rPr lang="en-US" altLang="zh-TW" sz="1200" kern="1200" dirty="0" smtClean="0">
                <a:solidFill>
                  <a:schemeClr val="tx1"/>
                </a:solidFill>
                <a:effectLst/>
                <a:latin typeface="Times New Roman" pitchFamily="18" charset="0"/>
                <a:ea typeface="+mn-ea"/>
                <a:cs typeface="+mn-cs"/>
              </a:rPr>
              <a:t> + ( </a:t>
            </a:r>
            <a:r>
              <a:rPr lang="en-US" altLang="zh-TW" sz="1200" kern="1200" dirty="0" err="1" smtClean="0">
                <a:solidFill>
                  <a:schemeClr val="tx1"/>
                </a:solidFill>
                <a:effectLst/>
                <a:latin typeface="Times New Roman" pitchFamily="18" charset="0"/>
                <a:ea typeface="+mn-ea"/>
                <a:cs typeface="+mn-cs"/>
              </a:rPr>
              <a:t>sumRefSquare</a:t>
            </a:r>
            <a:r>
              <a:rPr lang="en-US" altLang="zh-TW" sz="1200" kern="1200" dirty="0" smtClean="0">
                <a:solidFill>
                  <a:schemeClr val="tx1"/>
                </a:solidFill>
                <a:effectLst/>
                <a:latin typeface="Times New Roman" pitchFamily="18" charset="0"/>
                <a:ea typeface="+mn-ea"/>
                <a:cs typeface="+mn-cs"/>
              </a:rPr>
              <a:t>  &gt;&gt;  7 ) )  &lt;&lt;  </a:t>
            </a:r>
            <a:r>
              <a:rPr lang="en-US" altLang="zh-TW" sz="1200" kern="1200" dirty="0" err="1" smtClean="0">
                <a:solidFill>
                  <a:schemeClr val="tx1"/>
                </a:solidFill>
                <a:effectLst/>
                <a:latin typeface="Times New Roman" pitchFamily="18" charset="0"/>
                <a:ea typeface="+mn-ea"/>
                <a:cs typeface="+mn-cs"/>
              </a:rPr>
              <a:t>avgShift</a:t>
            </a:r>
            <a:r>
              <a:rPr lang="en-US" altLang="zh-TW" sz="1200" kern="1200" dirty="0" smtClean="0">
                <a:solidFill>
                  <a:schemeClr val="tx1"/>
                </a:solidFill>
                <a:effectLst/>
                <a:latin typeface="Times New Roman" pitchFamily="18" charset="0"/>
                <a:ea typeface="+mn-ea"/>
                <a:cs typeface="+mn-cs"/>
              </a:rPr>
              <a:t> )</a:t>
            </a:r>
            <a:br>
              <a:rPr lang="en-US" altLang="zh-TW" sz="1200" kern="1200" dirty="0" smtClean="0">
                <a:solidFill>
                  <a:schemeClr val="tx1"/>
                </a:solidFill>
                <a:effectLst/>
                <a:latin typeface="Times New Roman" pitchFamily="18" charset="0"/>
                <a:ea typeface="+mn-ea"/>
                <a:cs typeface="+mn-cs"/>
              </a:rPr>
            </a:br>
            <a:r>
              <a:rPr lang="en-US" altLang="zh-TW" sz="1200" kern="1200" dirty="0" smtClean="0">
                <a:solidFill>
                  <a:schemeClr val="tx1"/>
                </a:solidFill>
                <a:effectLst/>
                <a:latin typeface="Times New Roman" pitchFamily="18" charset="0"/>
                <a:ea typeface="+mn-ea"/>
                <a:cs typeface="+mn-cs"/>
              </a:rPr>
              <a:t>		 – ( </a:t>
            </a:r>
            <a:r>
              <a:rPr lang="en-US" altLang="zh-TW" sz="1200" kern="1200" dirty="0" err="1" smtClean="0">
                <a:solidFill>
                  <a:schemeClr val="tx1"/>
                </a:solidFill>
                <a:effectLst/>
                <a:latin typeface="Times New Roman" pitchFamily="18" charset="0"/>
                <a:ea typeface="+mn-ea"/>
                <a:cs typeface="+mn-cs"/>
              </a:rPr>
              <a:t>sumRef</a:t>
            </a:r>
            <a:r>
              <a:rPr lang="en-US" altLang="zh-TW" sz="1200" kern="1200" dirty="0" smtClean="0">
                <a:solidFill>
                  <a:schemeClr val="tx1"/>
                </a:solidFill>
                <a:effectLst/>
                <a:latin typeface="Times New Roman" pitchFamily="18" charset="0"/>
                <a:ea typeface="+mn-ea"/>
                <a:cs typeface="+mn-cs"/>
              </a:rPr>
              <a:t> * </a:t>
            </a:r>
            <a:r>
              <a:rPr lang="en-US" altLang="zh-TW" sz="1200" kern="1200" dirty="0" err="1" smtClean="0">
                <a:solidFill>
                  <a:schemeClr val="tx1"/>
                </a:solidFill>
                <a:effectLst/>
                <a:latin typeface="Times New Roman" pitchFamily="18" charset="0"/>
                <a:ea typeface="+mn-ea"/>
                <a:cs typeface="+mn-cs"/>
              </a:rPr>
              <a:t>sumCur</a:t>
            </a:r>
            <a:r>
              <a:rPr lang="en-US" altLang="zh-TW" sz="1200" kern="1200" dirty="0" smtClean="0">
                <a:solidFill>
                  <a:schemeClr val="tx1"/>
                </a:solidFill>
                <a:effectLst/>
                <a:latin typeface="Times New Roman" pitchFamily="18" charset="0"/>
                <a:ea typeface="+mn-ea"/>
                <a:cs typeface="+mn-cs"/>
              </a:rPr>
              <a:t> )  &gt;&gt;  </a:t>
            </a:r>
            <a:r>
              <a:rPr lang="en-US" altLang="zh-TW" sz="1200" kern="1200" dirty="0" err="1" smtClean="0">
                <a:solidFill>
                  <a:schemeClr val="tx1"/>
                </a:solidFill>
                <a:effectLst/>
                <a:latin typeface="Times New Roman" pitchFamily="18" charset="0"/>
                <a:ea typeface="+mn-ea"/>
                <a:cs typeface="+mn-cs"/>
              </a:rPr>
              <a:t>precShift</a:t>
            </a:r>
            <a:r>
              <a:rPr lang="en-US" altLang="zh-TW" sz="1200" kern="1200" dirty="0" smtClean="0">
                <a:solidFill>
                  <a:schemeClr val="tx1"/>
                </a:solidFill>
                <a:effectLst/>
                <a:latin typeface="Times New Roman" pitchFamily="18" charset="0"/>
                <a:ea typeface="+mn-ea"/>
                <a:cs typeface="+mn-cs"/>
              </a:rPr>
              <a:t> )	(H‑205) </a:t>
            </a:r>
            <a:endParaRPr lang="zh-TW" altLang="zh-TW" sz="1200" kern="1200" dirty="0" smtClean="0">
              <a:solidFill>
                <a:schemeClr val="tx1"/>
              </a:solidFill>
              <a:effectLst/>
              <a:latin typeface="Times New Roman" pitchFamily="18" charset="0"/>
              <a:ea typeface="+mn-ea"/>
              <a:cs typeface="+mn-cs"/>
            </a:endParaRPr>
          </a:p>
          <a:p>
            <a:pPr hangingPunct="0"/>
            <a:r>
              <a:rPr lang="en-US" altLang="zh-TW" sz="1200" kern="1200" dirty="0" smtClean="0">
                <a:solidFill>
                  <a:schemeClr val="tx1"/>
                </a:solidFill>
                <a:effectLst/>
                <a:latin typeface="Times New Roman" pitchFamily="18" charset="0"/>
                <a:ea typeface="+mn-ea"/>
                <a:cs typeface="+mn-cs"/>
              </a:rPr>
              <a:t>The variables </a:t>
            </a:r>
            <a:r>
              <a:rPr lang="en-US" altLang="zh-TW" sz="1200" kern="1200" dirty="0" err="1" smtClean="0">
                <a:solidFill>
                  <a:schemeClr val="tx1"/>
                </a:solidFill>
                <a:effectLst/>
                <a:latin typeface="Times New Roman" pitchFamily="18" charset="0"/>
                <a:ea typeface="+mn-ea"/>
                <a:cs typeface="+mn-cs"/>
              </a:rPr>
              <a:t>shiftNumer</a:t>
            </a:r>
            <a:r>
              <a:rPr lang="en-US" altLang="zh-TW" sz="1200" kern="1200" dirty="0" smtClean="0">
                <a:solidFill>
                  <a:schemeClr val="tx1"/>
                </a:solidFill>
                <a:effectLst/>
                <a:latin typeface="Times New Roman" pitchFamily="18" charset="0"/>
                <a:ea typeface="+mn-ea"/>
                <a:cs typeface="+mn-cs"/>
              </a:rPr>
              <a:t> and </a:t>
            </a:r>
            <a:r>
              <a:rPr lang="en-US" altLang="zh-TW" sz="1200" kern="1200" dirty="0" err="1" smtClean="0">
                <a:solidFill>
                  <a:schemeClr val="tx1"/>
                </a:solidFill>
                <a:effectLst/>
                <a:latin typeface="Times New Roman" pitchFamily="18" charset="0"/>
                <a:ea typeface="+mn-ea"/>
                <a:cs typeface="+mn-cs"/>
              </a:rPr>
              <a:t>shiftDenom</a:t>
            </a:r>
            <a:r>
              <a:rPr lang="en-US" altLang="zh-TW" sz="1200" kern="1200" dirty="0" smtClean="0">
                <a:solidFill>
                  <a:schemeClr val="tx1"/>
                </a:solidFill>
                <a:effectLst/>
                <a:latin typeface="Times New Roman" pitchFamily="18" charset="0"/>
                <a:ea typeface="+mn-ea"/>
                <a:cs typeface="+mn-cs"/>
              </a:rPr>
              <a:t> are derived as follows: </a:t>
            </a:r>
            <a:endParaRPr lang="zh-TW" altLang="zh-TW" sz="1200" kern="1200" dirty="0" smtClean="0">
              <a:solidFill>
                <a:schemeClr val="tx1"/>
              </a:solidFill>
              <a:effectLst/>
              <a:latin typeface="Times New Roman" pitchFamily="18" charset="0"/>
              <a:ea typeface="+mn-ea"/>
              <a:cs typeface="+mn-cs"/>
            </a:endParaRPr>
          </a:p>
          <a:p>
            <a:pPr lvl="1" hangingPunct="0"/>
            <a:r>
              <a:rPr lang="en-US" altLang="zh-TW" sz="1200" kern="1200" dirty="0" err="1" smtClean="0">
                <a:solidFill>
                  <a:schemeClr val="tx1"/>
                </a:solidFill>
                <a:effectLst/>
                <a:latin typeface="Times New Roman" pitchFamily="18" charset="0"/>
                <a:ea typeface="+mn-ea"/>
                <a:cs typeface="+mn-cs"/>
              </a:rPr>
              <a:t>shiftDenom</a:t>
            </a:r>
            <a:r>
              <a:rPr lang="en-US" altLang="zh-TW" sz="1200" kern="1200" dirty="0" smtClean="0">
                <a:solidFill>
                  <a:schemeClr val="tx1"/>
                </a:solidFill>
                <a:effectLst/>
                <a:latin typeface="Times New Roman" pitchFamily="18" charset="0"/>
                <a:ea typeface="+mn-ea"/>
                <a:cs typeface="+mn-cs"/>
              </a:rPr>
              <a:t> = Max( 0, Floor( Log2( Abs( </a:t>
            </a:r>
            <a:r>
              <a:rPr lang="en-US" altLang="zh-TW" sz="1200" kern="1200" dirty="0" err="1" smtClean="0">
                <a:solidFill>
                  <a:schemeClr val="tx1"/>
                </a:solidFill>
                <a:effectLst/>
                <a:latin typeface="Times New Roman" pitchFamily="18" charset="0"/>
                <a:ea typeface="+mn-ea"/>
                <a:cs typeface="+mn-cs"/>
              </a:rPr>
              <a:t>denomDiv</a:t>
            </a:r>
            <a:r>
              <a:rPr lang="en-US" altLang="zh-TW" sz="1200" kern="1200" dirty="0" smtClean="0">
                <a:solidFill>
                  <a:schemeClr val="tx1"/>
                </a:solidFill>
                <a:effectLst/>
                <a:latin typeface="Times New Roman" pitchFamily="18" charset="0"/>
                <a:ea typeface="+mn-ea"/>
                <a:cs typeface="+mn-cs"/>
              </a:rPr>
              <a:t> ) ) ) − 5 )	(H‑206)</a:t>
            </a:r>
            <a:endParaRPr lang="zh-TW" altLang="zh-TW" sz="1200" kern="1200" dirty="0" smtClean="0">
              <a:solidFill>
                <a:schemeClr val="tx1"/>
              </a:solidFill>
              <a:effectLst/>
              <a:latin typeface="Times New Roman" pitchFamily="18" charset="0"/>
              <a:ea typeface="+mn-ea"/>
              <a:cs typeface="+mn-cs"/>
            </a:endParaRPr>
          </a:p>
          <a:p>
            <a:pPr lvl="1" hangingPunct="0"/>
            <a:r>
              <a:rPr lang="en-US" altLang="zh-TW" sz="1200" kern="1200" dirty="0" err="1" smtClean="0">
                <a:solidFill>
                  <a:schemeClr val="tx1"/>
                </a:solidFill>
                <a:effectLst/>
                <a:latin typeface="Times New Roman" pitchFamily="18" charset="0"/>
                <a:ea typeface="+mn-ea"/>
                <a:cs typeface="+mn-cs"/>
              </a:rPr>
              <a:t>shiftNumer</a:t>
            </a:r>
            <a:r>
              <a:rPr lang="en-US" altLang="zh-TW" sz="1200" kern="1200" dirty="0" smtClean="0">
                <a:solidFill>
                  <a:schemeClr val="tx1"/>
                </a:solidFill>
                <a:effectLst/>
                <a:latin typeface="Times New Roman" pitchFamily="18" charset="0"/>
                <a:ea typeface="+mn-ea"/>
                <a:cs typeface="+mn-cs"/>
              </a:rPr>
              <a:t> = Max( 0, </a:t>
            </a:r>
            <a:r>
              <a:rPr lang="en-US" altLang="zh-TW" sz="1200" kern="1200" dirty="0" err="1" smtClean="0">
                <a:solidFill>
                  <a:schemeClr val="tx1"/>
                </a:solidFill>
                <a:effectLst/>
                <a:latin typeface="Times New Roman" pitchFamily="18" charset="0"/>
                <a:ea typeface="+mn-ea"/>
                <a:cs typeface="+mn-cs"/>
              </a:rPr>
              <a:t>shiftDenom</a:t>
            </a:r>
            <a:r>
              <a:rPr lang="en-US" altLang="zh-TW" sz="1200" kern="1200" dirty="0" smtClean="0">
                <a:solidFill>
                  <a:schemeClr val="tx1"/>
                </a:solidFill>
                <a:effectLst/>
                <a:latin typeface="Times New Roman" pitchFamily="18" charset="0"/>
                <a:ea typeface="+mn-ea"/>
                <a:cs typeface="+mn-cs"/>
              </a:rPr>
              <a:t> − 12 )		(H‑207)</a:t>
            </a:r>
            <a:endParaRPr lang="zh-TW" altLang="zh-TW" sz="1200" kern="1200" dirty="0" smtClean="0">
              <a:solidFill>
                <a:schemeClr val="tx1"/>
              </a:solidFill>
              <a:effectLst/>
              <a:latin typeface="Times New Roman" pitchFamily="18" charset="0"/>
              <a:ea typeface="+mn-ea"/>
              <a:cs typeface="+mn-cs"/>
            </a:endParaRPr>
          </a:p>
          <a:p>
            <a:pPr hangingPunct="0"/>
            <a:r>
              <a:rPr lang="en-US" altLang="zh-TW" sz="1200" kern="1200" dirty="0" smtClean="0">
                <a:solidFill>
                  <a:schemeClr val="tx1"/>
                </a:solidFill>
                <a:effectLst/>
                <a:latin typeface="Times New Roman" pitchFamily="18" charset="0"/>
                <a:ea typeface="+mn-ea"/>
                <a:cs typeface="+mn-cs"/>
              </a:rPr>
              <a:t>The variables </a:t>
            </a:r>
            <a:r>
              <a:rPr lang="en-US" altLang="zh-TW" sz="1200" kern="1200" dirty="0" err="1" smtClean="0">
                <a:solidFill>
                  <a:schemeClr val="tx1"/>
                </a:solidFill>
                <a:effectLst/>
                <a:latin typeface="Times New Roman" pitchFamily="18" charset="0"/>
                <a:ea typeface="+mn-ea"/>
                <a:cs typeface="+mn-cs"/>
              </a:rPr>
              <a:t>sNumerDiv</a:t>
            </a:r>
            <a:r>
              <a:rPr lang="en-US" altLang="zh-TW" sz="1200" kern="1200" dirty="0" smtClean="0">
                <a:solidFill>
                  <a:schemeClr val="tx1"/>
                </a:solidFill>
                <a:effectLst/>
                <a:latin typeface="Times New Roman" pitchFamily="18" charset="0"/>
                <a:ea typeface="+mn-ea"/>
                <a:cs typeface="+mn-cs"/>
              </a:rPr>
              <a:t> and </a:t>
            </a:r>
            <a:r>
              <a:rPr lang="en-US" altLang="zh-TW" sz="1200" kern="1200" dirty="0" err="1" smtClean="0">
                <a:solidFill>
                  <a:schemeClr val="tx1"/>
                </a:solidFill>
                <a:effectLst/>
                <a:latin typeface="Times New Roman" pitchFamily="18" charset="0"/>
                <a:ea typeface="+mn-ea"/>
                <a:cs typeface="+mn-cs"/>
              </a:rPr>
              <a:t>sDenomDiv</a:t>
            </a:r>
            <a:r>
              <a:rPr lang="en-US" altLang="zh-TW" sz="1200" kern="1200" dirty="0" smtClean="0">
                <a:solidFill>
                  <a:schemeClr val="tx1"/>
                </a:solidFill>
                <a:effectLst/>
                <a:latin typeface="Times New Roman" pitchFamily="18" charset="0"/>
                <a:ea typeface="+mn-ea"/>
                <a:cs typeface="+mn-cs"/>
              </a:rPr>
              <a:t> are derived as follows: </a:t>
            </a:r>
            <a:endParaRPr lang="zh-TW" altLang="zh-TW" sz="1200" kern="1200" dirty="0" smtClean="0">
              <a:solidFill>
                <a:schemeClr val="tx1"/>
              </a:solidFill>
              <a:effectLst/>
              <a:latin typeface="Times New Roman" pitchFamily="18" charset="0"/>
              <a:ea typeface="+mn-ea"/>
              <a:cs typeface="+mn-cs"/>
            </a:endParaRPr>
          </a:p>
          <a:p>
            <a:pPr lvl="1" hangingPunct="0"/>
            <a:r>
              <a:rPr lang="en-US" altLang="zh-TW" sz="1200" kern="1200" dirty="0" err="1" smtClean="0">
                <a:solidFill>
                  <a:schemeClr val="tx1"/>
                </a:solidFill>
                <a:effectLst/>
                <a:latin typeface="Times New Roman" pitchFamily="18" charset="0"/>
                <a:ea typeface="+mn-ea"/>
                <a:cs typeface="+mn-cs"/>
              </a:rPr>
              <a:t>sDenomDiv</a:t>
            </a:r>
            <a:r>
              <a:rPr lang="en-US" altLang="zh-TW" sz="1200" kern="1200" dirty="0" smtClean="0">
                <a:solidFill>
                  <a:schemeClr val="tx1"/>
                </a:solidFill>
                <a:effectLst/>
                <a:latin typeface="Times New Roman" pitchFamily="18" charset="0"/>
                <a:ea typeface="+mn-ea"/>
                <a:cs typeface="+mn-cs"/>
              </a:rPr>
              <a:t> = </a:t>
            </a:r>
            <a:r>
              <a:rPr lang="en-US" altLang="zh-TW" sz="1200" kern="1200" dirty="0" err="1" smtClean="0">
                <a:solidFill>
                  <a:schemeClr val="tx1"/>
                </a:solidFill>
                <a:effectLst/>
                <a:latin typeface="Times New Roman" pitchFamily="18" charset="0"/>
                <a:ea typeface="+mn-ea"/>
                <a:cs typeface="+mn-cs"/>
              </a:rPr>
              <a:t>denomDiv</a:t>
            </a:r>
            <a:r>
              <a:rPr lang="en-US" altLang="zh-TW" sz="1200" kern="1200" dirty="0" smtClean="0">
                <a:solidFill>
                  <a:schemeClr val="tx1"/>
                </a:solidFill>
                <a:effectLst/>
                <a:latin typeface="Times New Roman" pitchFamily="18" charset="0"/>
                <a:ea typeface="+mn-ea"/>
                <a:cs typeface="+mn-cs"/>
              </a:rPr>
              <a:t>  &gt;&gt;  </a:t>
            </a:r>
            <a:r>
              <a:rPr lang="en-US" altLang="zh-TW" sz="1200" kern="1200" dirty="0" err="1" smtClean="0">
                <a:solidFill>
                  <a:schemeClr val="tx1"/>
                </a:solidFill>
                <a:effectLst/>
                <a:latin typeface="Times New Roman" pitchFamily="18" charset="0"/>
                <a:ea typeface="+mn-ea"/>
                <a:cs typeface="+mn-cs"/>
              </a:rPr>
              <a:t>shiftDenom</a:t>
            </a:r>
            <a:r>
              <a:rPr lang="en-US" altLang="zh-TW" sz="1200" kern="1200" dirty="0" smtClean="0">
                <a:solidFill>
                  <a:schemeClr val="tx1"/>
                </a:solidFill>
                <a:effectLst/>
                <a:latin typeface="Times New Roman" pitchFamily="18" charset="0"/>
                <a:ea typeface="+mn-ea"/>
                <a:cs typeface="+mn-cs"/>
              </a:rPr>
              <a:t>		(H‑208)</a:t>
            </a:r>
            <a:endParaRPr lang="zh-TW" altLang="zh-TW" sz="1200" kern="1200" dirty="0" smtClean="0">
              <a:solidFill>
                <a:schemeClr val="tx1"/>
              </a:solidFill>
              <a:effectLst/>
              <a:latin typeface="Times New Roman" pitchFamily="18" charset="0"/>
              <a:ea typeface="+mn-ea"/>
              <a:cs typeface="+mn-cs"/>
            </a:endParaRPr>
          </a:p>
          <a:p>
            <a:pPr lvl="1" hangingPunct="0"/>
            <a:r>
              <a:rPr lang="en-US" altLang="zh-TW" sz="1200" kern="1200" dirty="0" err="1" smtClean="0">
                <a:solidFill>
                  <a:schemeClr val="tx1"/>
                </a:solidFill>
                <a:effectLst/>
                <a:latin typeface="Times New Roman" pitchFamily="18" charset="0"/>
                <a:ea typeface="+mn-ea"/>
                <a:cs typeface="+mn-cs"/>
              </a:rPr>
              <a:t>sNumerDiv</a:t>
            </a:r>
            <a:r>
              <a:rPr lang="en-US" altLang="zh-TW" sz="1200" kern="1200" dirty="0" smtClean="0">
                <a:solidFill>
                  <a:schemeClr val="tx1"/>
                </a:solidFill>
                <a:effectLst/>
                <a:latin typeface="Times New Roman" pitchFamily="18" charset="0"/>
                <a:ea typeface="+mn-ea"/>
                <a:cs typeface="+mn-cs"/>
              </a:rPr>
              <a:t> = </a:t>
            </a:r>
            <a:r>
              <a:rPr lang="en-US" altLang="zh-TW" sz="1200" kern="1200" dirty="0" err="1" smtClean="0">
                <a:solidFill>
                  <a:schemeClr val="tx1"/>
                </a:solidFill>
                <a:effectLst/>
                <a:latin typeface="Times New Roman" pitchFamily="18" charset="0"/>
                <a:ea typeface="+mn-ea"/>
                <a:cs typeface="+mn-cs"/>
              </a:rPr>
              <a:t>numerDiv</a:t>
            </a:r>
            <a:r>
              <a:rPr lang="en-US" altLang="zh-TW" sz="1200" kern="1200" dirty="0" smtClean="0">
                <a:solidFill>
                  <a:schemeClr val="tx1"/>
                </a:solidFill>
                <a:effectLst/>
                <a:latin typeface="Times New Roman" pitchFamily="18" charset="0"/>
                <a:ea typeface="+mn-ea"/>
                <a:cs typeface="+mn-cs"/>
              </a:rPr>
              <a:t>  &gt;&gt;  </a:t>
            </a:r>
            <a:r>
              <a:rPr lang="en-US" altLang="zh-TW" sz="1200" kern="1200" dirty="0" err="1" smtClean="0">
                <a:solidFill>
                  <a:schemeClr val="tx1"/>
                </a:solidFill>
                <a:effectLst/>
                <a:latin typeface="Times New Roman" pitchFamily="18" charset="0"/>
                <a:ea typeface="+mn-ea"/>
                <a:cs typeface="+mn-cs"/>
              </a:rPr>
              <a:t>shiftNumer</a:t>
            </a:r>
            <a:r>
              <a:rPr lang="en-US" altLang="zh-TW" sz="1200" kern="1200" dirty="0" smtClean="0">
                <a:solidFill>
                  <a:schemeClr val="tx1"/>
                </a:solidFill>
                <a:effectLst/>
                <a:latin typeface="Times New Roman" pitchFamily="18" charset="0"/>
                <a:ea typeface="+mn-ea"/>
                <a:cs typeface="+mn-cs"/>
              </a:rPr>
              <a:t>		(H‑209)</a:t>
            </a:r>
            <a:endParaRPr lang="zh-TW" altLang="zh-TW" sz="1200" kern="1200" dirty="0" smtClean="0">
              <a:solidFill>
                <a:schemeClr val="tx1"/>
              </a:solidFill>
              <a:effectLst/>
              <a:latin typeface="Times New Roman" pitchFamily="18" charset="0"/>
              <a:ea typeface="+mn-ea"/>
              <a:cs typeface="+mn-cs"/>
            </a:endParaRPr>
          </a:p>
          <a:p>
            <a:endParaRPr lang="zh-TW" altLang="en-US" dirty="0"/>
          </a:p>
        </p:txBody>
      </p:sp>
      <p:sp>
        <p:nvSpPr>
          <p:cNvPr id="4" name="投影片編號版面配置區 3"/>
          <p:cNvSpPr>
            <a:spLocks noGrp="1"/>
          </p:cNvSpPr>
          <p:nvPr>
            <p:ph type="sldNum" sz="quarter" idx="10"/>
          </p:nvPr>
        </p:nvSpPr>
        <p:spPr/>
        <p:txBody>
          <a:bodyPr/>
          <a:lstStyle/>
          <a:p>
            <a:pPr>
              <a:defRPr/>
            </a:pPr>
            <a:fld id="{0BECA2E9-1FD0-4905-A0E6-1FCE776D9ED8}" type="slidenum">
              <a:rPr lang="zh-TW" altLang="en-US" smtClean="0"/>
              <a:pPr>
                <a:defRPr/>
              </a:pPr>
              <a:t>6</a:t>
            </a:fld>
            <a:endParaRPr lang="en-US" altLang="zh-TW"/>
          </a:p>
        </p:txBody>
      </p:sp>
    </p:spTree>
    <p:extLst>
      <p:ext uri="{BB962C8B-B14F-4D97-AF65-F5344CB8AC3E}">
        <p14:creationId xmlns:p14="http://schemas.microsoft.com/office/powerpoint/2010/main" val="1470545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pPr>
              <a:defRPr/>
            </a:pPr>
            <a:fld id="{0BECA2E9-1FD0-4905-A0E6-1FCE776D9ED8}" type="slidenum">
              <a:rPr lang="zh-TW" altLang="en-US" smtClean="0"/>
              <a:pPr>
                <a:defRPr/>
              </a:pPr>
              <a:t>9</a:t>
            </a:fld>
            <a:endParaRPr lang="en-US" altLang="zh-TW"/>
          </a:p>
        </p:txBody>
      </p:sp>
    </p:spTree>
    <p:extLst>
      <p:ext uri="{BB962C8B-B14F-4D97-AF65-F5344CB8AC3E}">
        <p14:creationId xmlns:p14="http://schemas.microsoft.com/office/powerpoint/2010/main" val="2091021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pPr>
              <a:defRPr/>
            </a:pPr>
            <a:fld id="{0BECA2E9-1FD0-4905-A0E6-1FCE776D9ED8}" type="slidenum">
              <a:rPr lang="zh-TW" altLang="en-US" smtClean="0"/>
              <a:pPr>
                <a:defRPr/>
              </a:pPr>
              <a:t>11</a:t>
            </a:fld>
            <a:endParaRPr lang="en-US" altLang="zh-TW"/>
          </a:p>
        </p:txBody>
      </p:sp>
    </p:spTree>
    <p:extLst>
      <p:ext uri="{BB962C8B-B14F-4D97-AF65-F5344CB8AC3E}">
        <p14:creationId xmlns:p14="http://schemas.microsoft.com/office/powerpoint/2010/main" val="3005108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The positive</a:t>
            </a:r>
            <a:r>
              <a:rPr lang="en-US" altLang="zh-TW" baseline="0" dirty="0" smtClean="0"/>
              <a:t> value in this table presents coding loss. </a:t>
            </a:r>
          </a:p>
          <a:p>
            <a:r>
              <a:rPr lang="en-US" altLang="zh-TW" baseline="0" dirty="0" smtClean="0"/>
              <a:t>The row of 1024x768 denotes the average coding loss over Balloons, Kendo, and </a:t>
            </a:r>
            <a:r>
              <a:rPr lang="en-US" altLang="zh-TW" baseline="0" dirty="0" err="1" smtClean="0"/>
              <a:t>Newspaper_CC</a:t>
            </a:r>
            <a:r>
              <a:rPr lang="en-US" altLang="zh-TW" baseline="0" dirty="0" smtClean="0"/>
              <a:t>. (The resolutions of the three sequences are 1024x768.)</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zh-TW" baseline="0" dirty="0" smtClean="0"/>
              <a:t>The row of 1920x1088 denotes the average coding loss over </a:t>
            </a:r>
            <a:r>
              <a:rPr lang="en-US" altLang="zh-TW" baseline="0" dirty="0" err="1" smtClean="0"/>
              <a:t>GT_Fly</a:t>
            </a:r>
            <a:r>
              <a:rPr lang="en-US" altLang="zh-TW" baseline="0" dirty="0" smtClean="0"/>
              <a:t>, Poznan_Hall2, </a:t>
            </a:r>
            <a:r>
              <a:rPr lang="en-US" altLang="zh-TW" baseline="0" dirty="0" err="1" smtClean="0"/>
              <a:t>Poznan_Street</a:t>
            </a:r>
            <a:r>
              <a:rPr lang="en-US" altLang="zh-TW" baseline="0" dirty="0" smtClean="0"/>
              <a:t>, </a:t>
            </a:r>
            <a:r>
              <a:rPr lang="en-US" altLang="zh-TW" baseline="0" dirty="0" err="1" smtClean="0"/>
              <a:t>Undo_Dancer</a:t>
            </a:r>
            <a:r>
              <a:rPr lang="en-US" altLang="zh-TW" baseline="0" dirty="0" smtClean="0"/>
              <a:t>, and Shark. (The resolutions of the five sequences are 1920x1088.)</a:t>
            </a:r>
            <a:endParaRPr lang="zh-TW" altLang="en-US"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0BECA2E9-1FD0-4905-A0E6-1FCE776D9ED8}" type="slidenum">
              <a:rPr lang="zh-TW" altLang="en-US" smtClean="0"/>
              <a:pPr>
                <a:defRPr/>
              </a:pPr>
              <a:t>16</a:t>
            </a:fld>
            <a:endParaRPr lang="en-US" altLang="zh-TW"/>
          </a:p>
        </p:txBody>
      </p:sp>
    </p:spTree>
    <p:extLst>
      <p:ext uri="{BB962C8B-B14F-4D97-AF65-F5344CB8AC3E}">
        <p14:creationId xmlns:p14="http://schemas.microsoft.com/office/powerpoint/2010/main" val="27257002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3.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3" name="日期版面配置區 2"/>
          <p:cNvSpPr>
            <a:spLocks noGrp="1"/>
          </p:cNvSpPr>
          <p:nvPr>
            <p:ph type="dt" sz="half" idx="10"/>
          </p:nvPr>
        </p:nvSpPr>
        <p:spPr/>
        <p:txBody>
          <a:bodyPr/>
          <a:lstStyle/>
          <a:p>
            <a:pPr>
              <a:defRPr/>
            </a:pPr>
            <a:fld id="{AC3BD2A4-EF7A-46BB-A1D2-8B1A07C13FF4}" type="datetime1">
              <a:rPr lang="zh-TW" altLang="en-US" smtClean="0"/>
              <a:t>2014/1/9</a:t>
            </a:fld>
            <a:endParaRPr lang="en-US" altLang="zh-TW" dirty="0"/>
          </a:p>
        </p:txBody>
      </p:sp>
      <p:sp>
        <p:nvSpPr>
          <p:cNvPr id="4" name="投影片編號版面配置區 3"/>
          <p:cNvSpPr>
            <a:spLocks noGrp="1"/>
          </p:cNvSpPr>
          <p:nvPr>
            <p:ph type="sldNum" sz="quarter" idx="11"/>
          </p:nvPr>
        </p:nvSpPr>
        <p:spPr/>
        <p:txBody>
          <a:bodyPr/>
          <a:lstStyle/>
          <a:p>
            <a:pPr>
              <a:defRPr/>
            </a:pPr>
            <a:fld id="{D7FAC691-7AEA-4524-B995-437D52503CFE}" type="slidenum">
              <a:rPr lang="zh-TW" altLang="en-US" smtClean="0"/>
              <a:pPr>
                <a:defRPr/>
              </a:pPr>
              <a:t>‹#›</a:t>
            </a:fld>
            <a:endParaRPr lang="en-US" altLang="zh-TW" dirty="0">
              <a:ea typeface="Cambria Math" panose="02040503050406030204" pitchFamily="18" charset="0"/>
            </a:endParaRPr>
          </a:p>
        </p:txBody>
      </p:sp>
      <p:sp>
        <p:nvSpPr>
          <p:cNvPr id="5" name="頁尾版面配置區 4"/>
          <p:cNvSpPr>
            <a:spLocks noGrp="1"/>
          </p:cNvSpPr>
          <p:nvPr>
            <p:ph type="ftr" sz="quarter" idx="12"/>
          </p:nvPr>
        </p:nvSpPr>
        <p:spPr/>
        <p:txBody>
          <a:bodyPr/>
          <a:lstStyle/>
          <a:p>
            <a:r>
              <a:rPr lang="en-US" altLang="zh-TW" smtClean="0"/>
              <a:t>JCT3V-G0114</a:t>
            </a:r>
            <a:endParaRPr lang="zh-TW" altLang="en-US" dirty="0"/>
          </a:p>
        </p:txBody>
      </p:sp>
      <p:sp>
        <p:nvSpPr>
          <p:cNvPr id="7" name="Subtitle 16"/>
          <p:cNvSpPr>
            <a:spLocks noGrp="1"/>
          </p:cNvSpPr>
          <p:nvPr>
            <p:ph type="subTitle" idx="1"/>
          </p:nvPr>
        </p:nvSpPr>
        <p:spPr>
          <a:xfrm>
            <a:off x="-207" y="3960000"/>
            <a:ext cx="9144207" cy="1197192"/>
          </a:xfrm>
        </p:spPr>
        <p:txBody>
          <a:bodyPr lIns="0" rIns="18288" anchor="ctr"/>
          <a:lstStyle>
            <a:lvl1pPr marL="0" marR="45720" indent="0" algn="ctr">
              <a:buNone/>
              <a:defRPr b="1">
                <a:solidFill>
                  <a:schemeClr val="bg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TW" altLang="en-US" dirty="0" smtClean="0"/>
              <a:t>按一下以編輯母片副標題樣式</a:t>
            </a:r>
            <a:endParaRPr lang="en-US" dirty="0"/>
          </a:p>
        </p:txBody>
      </p:sp>
      <p:sp>
        <p:nvSpPr>
          <p:cNvPr id="12" name="標題 11"/>
          <p:cNvSpPr>
            <a:spLocks noGrp="1"/>
          </p:cNvSpPr>
          <p:nvPr>
            <p:ph type="title"/>
          </p:nvPr>
        </p:nvSpPr>
        <p:spPr>
          <a:xfrm>
            <a:off x="11440" y="1556792"/>
            <a:ext cx="9144207" cy="1987599"/>
          </a:xfrm>
        </p:spPr>
        <p:txBody>
          <a:bodyPr>
            <a:normAutofit/>
          </a:bodyPr>
          <a:lstStyle>
            <a:lvl1pPr>
              <a:defRPr sz="4800"/>
            </a:lvl1pPr>
          </a:lstStyle>
          <a:p>
            <a:r>
              <a:rPr lang="zh-TW" altLang="en-US" smtClean="0"/>
              <a:t>按一下以編輯母片標題樣式</a:t>
            </a:r>
            <a:endParaRPr lang="zh-TW" altLang="en-US"/>
          </a:p>
        </p:txBody>
      </p:sp>
    </p:spTree>
    <p:extLst>
      <p:ext uri="{BB962C8B-B14F-4D97-AF65-F5344CB8AC3E}">
        <p14:creationId xmlns:p14="http://schemas.microsoft.com/office/powerpoint/2010/main" val="39455500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1F2B0C9A-54E1-4349-9272-68ED07843EEC}" type="datetime1">
              <a:rPr lang="zh-TW" altLang="en-US" smtClean="0"/>
              <a:t>2014/1/9</a:t>
            </a:fld>
            <a:endParaRPr lang="en-US" altLang="zh-TW"/>
          </a:p>
        </p:txBody>
      </p:sp>
      <p:sp>
        <p:nvSpPr>
          <p:cNvPr id="4" name="Slide Number Placeholder 17"/>
          <p:cNvSpPr>
            <a:spLocks noGrp="1"/>
          </p:cNvSpPr>
          <p:nvPr>
            <p:ph type="sldNum" sz="quarter" idx="12"/>
          </p:nvPr>
        </p:nvSpPr>
        <p:spPr/>
        <p:txBody>
          <a:bodyPr/>
          <a:lstStyle>
            <a:lvl1pPr>
              <a:defRPr/>
            </a:lvl1pPr>
          </a:lstStyle>
          <a:p>
            <a:pPr>
              <a:defRPr/>
            </a:pPr>
            <a:fld id="{8ABD4D40-22AE-42C6-98D1-14AB8A02ABBC}" type="slidenum">
              <a:rPr lang="zh-TW" altLang="en-US"/>
              <a:pPr>
                <a:defRPr/>
              </a:pPr>
              <a:t>‹#›</a:t>
            </a:fld>
            <a:endParaRPr lang="en-US" altLang="zh-TW"/>
          </a:p>
        </p:txBody>
      </p:sp>
      <p:sp>
        <p:nvSpPr>
          <p:cNvPr id="5" name="Title Placeholder 8"/>
          <p:cNvSpPr>
            <a:spLocks noGrp="1"/>
          </p:cNvSpPr>
          <p:nvPr>
            <p:ph type="title"/>
          </p:nvPr>
        </p:nvSpPr>
        <p:spPr>
          <a:xfrm>
            <a:off x="457200" y="180000"/>
            <a:ext cx="8229600" cy="1143000"/>
          </a:xfrm>
          <a:prstGeom prst="rect">
            <a:avLst/>
          </a:prstGeom>
        </p:spPr>
        <p:txBody>
          <a:bodyPr vert="horz" lIns="0" rIns="0" bIns="0" anchor="ctr">
            <a:normAutofit/>
          </a:bodyPr>
          <a:lstStyle/>
          <a:p>
            <a:r>
              <a:rPr lang="zh-TW" altLang="en-US" dirty="0" smtClean="0"/>
              <a:t>按一下以編輯母片標題樣式</a:t>
            </a:r>
            <a:endParaRPr lang="en-US" dirty="0"/>
          </a:p>
        </p:txBody>
      </p:sp>
    </p:spTree>
    <p:extLst>
      <p:ext uri="{BB962C8B-B14F-4D97-AF65-F5344CB8AC3E}">
        <p14:creationId xmlns:p14="http://schemas.microsoft.com/office/powerpoint/2010/main" val="32482392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1220F02C-85E9-4147-8D1C-E9A0E6153946}" type="datetime1">
              <a:rPr lang="zh-TW" altLang="en-US" smtClean="0"/>
              <a:t>2014/1/9</a:t>
            </a:fld>
            <a:endParaRPr lang="en-US" altLang="zh-TW"/>
          </a:p>
        </p:txBody>
      </p:sp>
      <p:sp>
        <p:nvSpPr>
          <p:cNvPr id="4" name="Slide Number Placeholder 17"/>
          <p:cNvSpPr>
            <a:spLocks noGrp="1"/>
          </p:cNvSpPr>
          <p:nvPr>
            <p:ph type="sldNum" sz="quarter" idx="12"/>
          </p:nvPr>
        </p:nvSpPr>
        <p:spPr/>
        <p:txBody>
          <a:bodyPr/>
          <a:lstStyle>
            <a:lvl1pPr>
              <a:defRPr/>
            </a:lvl1pPr>
          </a:lstStyle>
          <a:p>
            <a:pPr>
              <a:defRPr/>
            </a:pPr>
            <a:fld id="{8ABD4D40-22AE-42C6-98D1-14AB8A02ABBC}" type="slidenum">
              <a:rPr lang="zh-TW" altLang="en-US"/>
              <a:pPr>
                <a:defRPr/>
              </a:pPr>
              <a:t>‹#›</a:t>
            </a:fld>
            <a:endParaRPr lang="en-US" altLang="zh-TW"/>
          </a:p>
        </p:txBody>
      </p:sp>
    </p:spTree>
    <p:extLst>
      <p:ext uri="{BB962C8B-B14F-4D97-AF65-F5344CB8AC3E}">
        <p14:creationId xmlns:p14="http://schemas.microsoft.com/office/powerpoint/2010/main" val="29015972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標題投影片">
    <p:bg>
      <p:bgRef idx="1001">
        <a:schemeClr val="bg1"/>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1" y="1879590"/>
            <a:ext cx="9140659" cy="1856936"/>
          </a:xfrm>
          <a:ln>
            <a:noFill/>
          </a:ln>
        </p:spPr>
        <p:txBody>
          <a:bodyPr tIns="0" rIns="18288">
            <a:scene3d>
              <a:camera prst="orthographicFront"/>
              <a:lightRig rig="freezing" dir="t">
                <a:rot lat="0" lon="0" rev="5640000"/>
              </a:lightRig>
            </a:scene3d>
            <a:sp3d prstMaterial="flat">
              <a:bevelT w="38100" h="38100"/>
              <a:contourClr>
                <a:schemeClr val="tx2"/>
              </a:contourClr>
            </a:sp3d>
          </a:bodyPr>
          <a:lstStyle>
            <a:lvl1pPr algn="ctr" rtl="0">
              <a:spcBef>
                <a:spcPct val="0"/>
              </a:spcBef>
              <a:buNone/>
              <a:defRPr sz="5000" b="1">
                <a:ln>
                  <a:noFill/>
                </a:ln>
                <a:solidFill>
                  <a:srgbClr val="C00000"/>
                </a:solidFill>
                <a:effectLst>
                  <a:outerShdw blurRad="38100" dist="25400" dir="5400000" algn="tl" rotWithShape="0">
                    <a:srgbClr val="000000">
                      <a:alpha val="43000"/>
                    </a:srgbClr>
                  </a:outerShdw>
                </a:effectLst>
                <a:latin typeface="+mj-lt"/>
                <a:ea typeface="+mj-ea"/>
                <a:cs typeface="+mj-cs"/>
              </a:defRPr>
            </a:lvl1pPr>
          </a:lstStyle>
          <a:p>
            <a:r>
              <a:rPr lang="zh-TW" altLang="en-US" smtClean="0"/>
              <a:t>按一下以編輯母片標題樣式</a:t>
            </a:r>
            <a:endParaRPr lang="en-US" dirty="0"/>
          </a:p>
        </p:txBody>
      </p:sp>
      <p:sp>
        <p:nvSpPr>
          <p:cNvPr id="17" name="Subtitle 16"/>
          <p:cNvSpPr>
            <a:spLocks noGrp="1"/>
          </p:cNvSpPr>
          <p:nvPr>
            <p:ph type="subTitle" idx="1"/>
          </p:nvPr>
        </p:nvSpPr>
        <p:spPr>
          <a:xfrm>
            <a:off x="-207" y="3960000"/>
            <a:ext cx="9144207" cy="1779564"/>
          </a:xfrm>
        </p:spPr>
        <p:txBody>
          <a:bodyPr lIns="0" rIns="18288" anchor="ctr"/>
          <a:lstStyle>
            <a:lvl1pPr marL="0" marR="45720" indent="0" algn="ctr">
              <a:buNone/>
              <a:defRPr b="1">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TW" altLang="en-US" smtClean="0"/>
              <a:t>按一下以編輯母片副標題樣式</a:t>
            </a:r>
            <a:endParaRPr lang="en-US" dirty="0"/>
          </a:p>
        </p:txBody>
      </p:sp>
      <p:sp>
        <p:nvSpPr>
          <p:cNvPr id="4" name="Date Placeholder 29"/>
          <p:cNvSpPr>
            <a:spLocks noGrp="1"/>
          </p:cNvSpPr>
          <p:nvPr>
            <p:ph type="dt" sz="half" idx="10"/>
          </p:nvPr>
        </p:nvSpPr>
        <p:spPr/>
        <p:txBody>
          <a:bodyPr/>
          <a:lstStyle>
            <a:lvl1pPr>
              <a:defRPr sz="1400">
                <a:latin typeface="+mj-lt"/>
              </a:defRPr>
            </a:lvl1pPr>
          </a:lstStyle>
          <a:p>
            <a:pPr>
              <a:defRPr/>
            </a:pPr>
            <a:fld id="{833C6F92-8755-4A1F-B883-CA5D369D8870}" type="datetime1">
              <a:rPr lang="zh-TW" altLang="en-US" smtClean="0"/>
              <a:t>2014/1/9</a:t>
            </a:fld>
            <a:endParaRPr lang="en-US" altLang="zh-TW" dirty="0"/>
          </a:p>
        </p:txBody>
      </p:sp>
      <p:sp>
        <p:nvSpPr>
          <p:cNvPr id="6" name="Slide Number Placeholder 26"/>
          <p:cNvSpPr>
            <a:spLocks noGrp="1"/>
          </p:cNvSpPr>
          <p:nvPr>
            <p:ph type="sldNum" sz="quarter" idx="12"/>
          </p:nvPr>
        </p:nvSpPr>
        <p:spPr/>
        <p:txBody>
          <a:bodyPr/>
          <a:lstStyle>
            <a:lvl1pPr>
              <a:defRPr>
                <a:latin typeface="+mj-lt"/>
              </a:defRPr>
            </a:lvl1pPr>
          </a:lstStyle>
          <a:p>
            <a:pPr>
              <a:defRPr/>
            </a:pPr>
            <a:fld id="{BB029D77-C082-4D84-86E6-7AED4BC21382}" type="slidenum">
              <a:rPr lang="zh-TW" altLang="en-US"/>
              <a:pPr>
                <a:defRPr/>
              </a:pPr>
              <a:t>‹#›</a:t>
            </a:fld>
            <a:endParaRPr lang="en-US" altLang="zh-TW" dirty="0"/>
          </a:p>
        </p:txBody>
      </p:sp>
    </p:spTree>
    <p:extLst>
      <p:ext uri="{BB962C8B-B14F-4D97-AF65-F5344CB8AC3E}">
        <p14:creationId xmlns:p14="http://schemas.microsoft.com/office/powerpoint/2010/main" val="1341371111"/>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章節標題">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4800" b="1" cap="none" baseline="0" dirty="0">
                <a:ln w="635">
                  <a:noFill/>
                </a:ln>
                <a:solidFill>
                  <a:srgbClr val="C00000"/>
                </a:solidFill>
                <a:effectLst>
                  <a:outerShdw blurRad="38100" dist="25400" dir="5400000" algn="tl" rotWithShape="0">
                    <a:srgbClr val="000000">
                      <a:alpha val="43000"/>
                    </a:srgbClr>
                  </a:outerShdw>
                </a:effectLst>
                <a:latin typeface="+mj-lt"/>
                <a:ea typeface="+mj-ea"/>
                <a:cs typeface="+mj-cs"/>
              </a:defRPr>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TW" altLang="en-US" smtClean="0"/>
              <a:t>按一下以編輯母片文字樣式</a:t>
            </a:r>
          </a:p>
        </p:txBody>
      </p:sp>
      <p:sp>
        <p:nvSpPr>
          <p:cNvPr id="4" name="Date Placeholder 3"/>
          <p:cNvSpPr>
            <a:spLocks noGrp="1"/>
          </p:cNvSpPr>
          <p:nvPr>
            <p:ph type="dt" sz="half" idx="10"/>
          </p:nvPr>
        </p:nvSpPr>
        <p:spPr/>
        <p:txBody>
          <a:bodyPr/>
          <a:lstStyle>
            <a:lvl1pPr>
              <a:defRPr/>
            </a:lvl1pPr>
          </a:lstStyle>
          <a:p>
            <a:pPr>
              <a:defRPr/>
            </a:pPr>
            <a:fld id="{C9ABE26F-2A4E-4DEF-A3D2-4F203EC52BAF}" type="datetime1">
              <a:rPr lang="zh-TW" altLang="en-US" smtClean="0"/>
              <a:t>2014/1/9</a:t>
            </a:fld>
            <a:endParaRPr lang="en-US" altLang="zh-TW"/>
          </a:p>
        </p:txBody>
      </p:sp>
      <p:sp>
        <p:nvSpPr>
          <p:cNvPr id="6" name="Slide Number Placeholder 5"/>
          <p:cNvSpPr>
            <a:spLocks noGrp="1"/>
          </p:cNvSpPr>
          <p:nvPr>
            <p:ph type="sldNum" sz="quarter" idx="12"/>
          </p:nvPr>
        </p:nvSpPr>
        <p:spPr/>
        <p:txBody>
          <a:bodyPr/>
          <a:lstStyle>
            <a:lvl1pPr>
              <a:defRPr/>
            </a:lvl1pPr>
          </a:lstStyle>
          <a:p>
            <a:pPr>
              <a:defRPr/>
            </a:pPr>
            <a:fld id="{B6903AB5-FA8C-4198-9CF3-945551B601A7}" type="slidenum">
              <a:rPr lang="zh-TW" altLang="en-US"/>
              <a:pPr>
                <a:defRPr/>
              </a:pPr>
              <a:t>‹#›</a:t>
            </a:fld>
            <a:endParaRPr lang="en-US" altLang="zh-TW"/>
          </a:p>
        </p:txBody>
      </p:sp>
    </p:spTree>
    <p:extLst>
      <p:ext uri="{BB962C8B-B14F-4D97-AF65-F5344CB8AC3E}">
        <p14:creationId xmlns:p14="http://schemas.microsoft.com/office/powerpoint/2010/main" val="3237342660"/>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457200" y="180000"/>
            <a:ext cx="8229600" cy="1008000"/>
          </a:xfrm>
        </p:spPr>
        <p:txBody>
          <a:bodyPr/>
          <a:lstStyle>
            <a:lvl1pPr algn="ctr">
              <a:defRPr sz="4000"/>
            </a:lvl1pPr>
          </a:lstStyle>
          <a:p>
            <a:r>
              <a:rPr lang="zh-TW" altLang="en-US" smtClean="0"/>
              <a:t>按一下以編輯母片標題樣式</a:t>
            </a:r>
            <a:endParaRPr lang="en-US" dirty="0"/>
          </a:p>
        </p:txBody>
      </p:sp>
      <p:sp>
        <p:nvSpPr>
          <p:cNvPr id="3" name="Content Placeholder 2"/>
          <p:cNvSpPr>
            <a:spLocks noGrp="1"/>
          </p:cNvSpPr>
          <p:nvPr>
            <p:ph sz="half" idx="1"/>
          </p:nvPr>
        </p:nvSpPr>
        <p:spPr>
          <a:xfrm>
            <a:off x="457200" y="1296000"/>
            <a:ext cx="4038600" cy="4968000"/>
          </a:xfrm>
        </p:spPr>
        <p:txBody>
          <a:bodyPr/>
          <a:lstStyle>
            <a:lvl1pPr>
              <a:defRPr sz="2600"/>
            </a:lvl1pPr>
            <a:lvl2pPr>
              <a:defRPr sz="2400"/>
            </a:lvl2pPr>
            <a:lvl3pPr>
              <a:defRPr sz="2000"/>
            </a:lvl3pPr>
            <a:lvl4pPr>
              <a:defRPr sz="18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Content Placeholder 3"/>
          <p:cNvSpPr>
            <a:spLocks noGrp="1"/>
          </p:cNvSpPr>
          <p:nvPr>
            <p:ph sz="half" idx="2"/>
          </p:nvPr>
        </p:nvSpPr>
        <p:spPr>
          <a:xfrm>
            <a:off x="4648200" y="1296000"/>
            <a:ext cx="4038600" cy="4968000"/>
          </a:xfrm>
        </p:spPr>
        <p:txBody>
          <a:bodyPr/>
          <a:lstStyle>
            <a:lvl1pPr>
              <a:defRPr sz="2600"/>
            </a:lvl1pPr>
            <a:lvl2pPr>
              <a:defRPr sz="2400"/>
            </a:lvl2pPr>
            <a:lvl3pPr>
              <a:defRPr sz="2000"/>
            </a:lvl3pPr>
            <a:lvl4pPr>
              <a:defRPr sz="1800"/>
            </a:lvl4pPr>
            <a:lvl5pPr>
              <a:defRPr sz="1800"/>
            </a:lvl5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a:p>
        </p:txBody>
      </p:sp>
      <p:sp>
        <p:nvSpPr>
          <p:cNvPr id="5" name="Date Placeholder 9"/>
          <p:cNvSpPr>
            <a:spLocks noGrp="1"/>
          </p:cNvSpPr>
          <p:nvPr>
            <p:ph type="dt" sz="half" idx="10"/>
          </p:nvPr>
        </p:nvSpPr>
        <p:spPr/>
        <p:txBody>
          <a:bodyPr/>
          <a:lstStyle>
            <a:lvl1pPr>
              <a:defRPr/>
            </a:lvl1pPr>
          </a:lstStyle>
          <a:p>
            <a:pPr>
              <a:defRPr/>
            </a:pPr>
            <a:fld id="{0D83676E-813A-4D2D-ADBE-9218E7B13063}" type="datetime1">
              <a:rPr lang="zh-TW" altLang="en-US" smtClean="0"/>
              <a:t>2014/1/9</a:t>
            </a:fld>
            <a:endParaRPr lang="en-US" altLang="zh-TW"/>
          </a:p>
        </p:txBody>
      </p:sp>
      <p:sp>
        <p:nvSpPr>
          <p:cNvPr id="7" name="Slide Number Placeholder 17"/>
          <p:cNvSpPr>
            <a:spLocks noGrp="1"/>
          </p:cNvSpPr>
          <p:nvPr>
            <p:ph type="sldNum" sz="quarter" idx="12"/>
          </p:nvPr>
        </p:nvSpPr>
        <p:spPr/>
        <p:txBody>
          <a:bodyPr/>
          <a:lstStyle>
            <a:lvl1pPr>
              <a:defRPr/>
            </a:lvl1pPr>
          </a:lstStyle>
          <a:p>
            <a:pPr>
              <a:defRPr/>
            </a:pPr>
            <a:fld id="{753DD82D-F7FC-4504-AAC0-89DEC2740BFE}" type="slidenum">
              <a:rPr lang="zh-TW" altLang="en-US"/>
              <a:pPr>
                <a:defRPr/>
              </a:pPr>
              <a:t>‹#›</a:t>
            </a:fld>
            <a:endParaRPr lang="en-US" altLang="zh-TW"/>
          </a:p>
        </p:txBody>
      </p:sp>
    </p:spTree>
    <p:extLst>
      <p:ext uri="{BB962C8B-B14F-4D97-AF65-F5344CB8AC3E}">
        <p14:creationId xmlns:p14="http://schemas.microsoft.com/office/powerpoint/2010/main" val="18357790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3EB68B37-2F65-43D3-9DD8-E92CF8D0E46A}" type="datetime1">
              <a:rPr lang="zh-TW" altLang="en-US" smtClean="0"/>
              <a:t>2014/1/9</a:t>
            </a:fld>
            <a:endParaRPr lang="en-US" altLang="zh-TW"/>
          </a:p>
        </p:txBody>
      </p:sp>
      <p:sp>
        <p:nvSpPr>
          <p:cNvPr id="4" name="Slide Number Placeholder 17"/>
          <p:cNvSpPr>
            <a:spLocks noGrp="1"/>
          </p:cNvSpPr>
          <p:nvPr>
            <p:ph type="sldNum" sz="quarter" idx="12"/>
          </p:nvPr>
        </p:nvSpPr>
        <p:spPr/>
        <p:txBody>
          <a:bodyPr/>
          <a:lstStyle>
            <a:lvl1pPr>
              <a:defRPr/>
            </a:lvl1pPr>
          </a:lstStyle>
          <a:p>
            <a:pPr>
              <a:defRPr/>
            </a:pPr>
            <a:fld id="{8ABD4D40-22AE-42C6-98D1-14AB8A02ABBC}" type="slidenum">
              <a:rPr lang="zh-TW" altLang="en-US"/>
              <a:pPr>
                <a:defRPr/>
              </a:pPr>
              <a:t>‹#›</a:t>
            </a:fld>
            <a:endParaRPr lang="en-US" altLang="zh-TW" dirty="0"/>
          </a:p>
        </p:txBody>
      </p:sp>
      <p:sp>
        <p:nvSpPr>
          <p:cNvPr id="5" name="Title Placeholder 8"/>
          <p:cNvSpPr>
            <a:spLocks noGrp="1"/>
          </p:cNvSpPr>
          <p:nvPr>
            <p:ph type="title"/>
          </p:nvPr>
        </p:nvSpPr>
        <p:spPr>
          <a:xfrm>
            <a:off x="457200" y="180000"/>
            <a:ext cx="8229600" cy="1008000"/>
          </a:xfrm>
          <a:prstGeom prst="rect">
            <a:avLst/>
          </a:prstGeom>
        </p:spPr>
        <p:txBody>
          <a:bodyPr vert="horz" lIns="0" rIns="0" bIns="0" anchor="ctr">
            <a:normAutofit/>
          </a:bodyPr>
          <a:lstStyle/>
          <a:p>
            <a:r>
              <a:rPr lang="zh-TW" altLang="en-US" dirty="0" smtClean="0"/>
              <a:t>按一下以編輯母片標題樣式</a:t>
            </a:r>
            <a:endParaRPr lang="en-US" dirty="0"/>
          </a:p>
        </p:txBody>
      </p:sp>
    </p:spTree>
    <p:extLst>
      <p:ext uri="{BB962C8B-B14F-4D97-AF65-F5344CB8AC3E}">
        <p14:creationId xmlns:p14="http://schemas.microsoft.com/office/powerpoint/2010/main" val="21987863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55006E08-561D-47FF-98BE-F2546F567759}" type="datetime1">
              <a:rPr lang="zh-TW" altLang="en-US" smtClean="0"/>
              <a:t>2014/1/9</a:t>
            </a:fld>
            <a:endParaRPr lang="en-US" altLang="zh-TW"/>
          </a:p>
        </p:txBody>
      </p:sp>
      <p:sp>
        <p:nvSpPr>
          <p:cNvPr id="4" name="Slide Number Placeholder 17"/>
          <p:cNvSpPr>
            <a:spLocks noGrp="1"/>
          </p:cNvSpPr>
          <p:nvPr>
            <p:ph type="sldNum" sz="quarter" idx="12"/>
          </p:nvPr>
        </p:nvSpPr>
        <p:spPr/>
        <p:txBody>
          <a:bodyPr/>
          <a:lstStyle>
            <a:lvl1pPr>
              <a:defRPr/>
            </a:lvl1pPr>
          </a:lstStyle>
          <a:p>
            <a:pPr>
              <a:defRPr/>
            </a:pPr>
            <a:fld id="{8ABD4D40-22AE-42C6-98D1-14AB8A02ABBC}" type="slidenum">
              <a:rPr lang="zh-TW" altLang="en-US"/>
              <a:pPr>
                <a:defRPr/>
              </a:pPr>
              <a:t>‹#›</a:t>
            </a:fld>
            <a:endParaRPr lang="en-US" altLang="zh-TW"/>
          </a:p>
        </p:txBody>
      </p:sp>
    </p:spTree>
    <p:extLst>
      <p:ext uri="{BB962C8B-B14F-4D97-AF65-F5344CB8AC3E}">
        <p14:creationId xmlns:p14="http://schemas.microsoft.com/office/powerpoint/2010/main" val="207154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標題投影片">
    <p:bg>
      <p:bgPr>
        <a:gradFill rotWithShape="1">
          <a:gsLst>
            <a:gs pos="15000">
              <a:schemeClr val="accent3">
                <a:lumMod val="75000"/>
              </a:schemeClr>
            </a:gs>
            <a:gs pos="95000">
              <a:schemeClr val="tx2">
                <a:lumMod val="25000"/>
              </a:schemeClr>
            </a:gs>
          </a:gsLst>
          <a:path path="circle">
            <a:fillToRect l="10000" t="110000" r="10000" b="100000"/>
          </a:path>
        </a:gradFill>
        <a:effectLst/>
      </p:bgPr>
    </p:bg>
    <p:spTree>
      <p:nvGrpSpPr>
        <p:cNvPr id="1" name=""/>
        <p:cNvGrpSpPr/>
        <p:nvPr/>
      </p:nvGrpSpPr>
      <p:grpSpPr>
        <a:xfrm>
          <a:off x="0" y="0"/>
          <a:ext cx="0" cy="0"/>
          <a:chOff x="0" y="0"/>
          <a:chExt cx="0" cy="0"/>
        </a:xfrm>
      </p:grpSpPr>
      <p:sp>
        <p:nvSpPr>
          <p:cNvPr id="9" name="Title 8"/>
          <p:cNvSpPr>
            <a:spLocks noGrp="1"/>
          </p:cNvSpPr>
          <p:nvPr>
            <p:ph type="ctrTitle"/>
          </p:nvPr>
        </p:nvSpPr>
        <p:spPr>
          <a:xfrm>
            <a:off x="-1" y="1879590"/>
            <a:ext cx="9140659" cy="1856936"/>
          </a:xfrm>
          <a:ln>
            <a:noFill/>
          </a:ln>
        </p:spPr>
        <p:txBody>
          <a:bodyPr tIns="0" rIns="18288">
            <a:scene3d>
              <a:camera prst="orthographicFront"/>
              <a:lightRig rig="freezing" dir="t">
                <a:rot lat="0" lon="0" rev="5640000"/>
              </a:lightRig>
            </a:scene3d>
            <a:sp3d prstMaterial="flat">
              <a:bevelT w="38100" h="38100"/>
              <a:contourClr>
                <a:schemeClr val="tx2"/>
              </a:contourClr>
            </a:sp3d>
          </a:bodyPr>
          <a:lstStyle>
            <a:lvl1pPr algn="ctr" rtl="0">
              <a:spcBef>
                <a:spcPct val="0"/>
              </a:spcBef>
              <a:buNone/>
              <a:defRPr sz="50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zh-TW" altLang="en-US" dirty="0" smtClean="0"/>
              <a:t>按一下以編輯母片標題樣式</a:t>
            </a:r>
            <a:endParaRPr lang="en-US" dirty="0"/>
          </a:p>
        </p:txBody>
      </p:sp>
      <p:sp>
        <p:nvSpPr>
          <p:cNvPr id="17" name="Subtitle 16"/>
          <p:cNvSpPr>
            <a:spLocks noGrp="1"/>
          </p:cNvSpPr>
          <p:nvPr>
            <p:ph type="subTitle" idx="1"/>
          </p:nvPr>
        </p:nvSpPr>
        <p:spPr>
          <a:xfrm>
            <a:off x="-207" y="3960000"/>
            <a:ext cx="9144207" cy="1779564"/>
          </a:xfrm>
        </p:spPr>
        <p:txBody>
          <a:bodyPr lIns="0" rIns="18288" anchor="ctr"/>
          <a:lstStyle>
            <a:lvl1pPr marL="0" marR="45720" indent="0" algn="ctr">
              <a:buNone/>
              <a:defRPr b="1">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TW" altLang="en-US" smtClean="0"/>
              <a:t>按一下以編輯母片副標題樣式</a:t>
            </a:r>
            <a:endParaRPr lang="en-US" dirty="0"/>
          </a:p>
        </p:txBody>
      </p:sp>
      <p:sp>
        <p:nvSpPr>
          <p:cNvPr id="4" name="Date Placeholder 29"/>
          <p:cNvSpPr>
            <a:spLocks noGrp="1"/>
          </p:cNvSpPr>
          <p:nvPr>
            <p:ph type="dt" sz="half" idx="10"/>
          </p:nvPr>
        </p:nvSpPr>
        <p:spPr/>
        <p:txBody>
          <a:bodyPr/>
          <a:lstStyle>
            <a:lvl1pPr>
              <a:defRPr sz="1400">
                <a:latin typeface="+mj-lt"/>
              </a:defRPr>
            </a:lvl1pPr>
          </a:lstStyle>
          <a:p>
            <a:pPr>
              <a:defRPr/>
            </a:pPr>
            <a:fld id="{189A21E2-F136-460D-9F52-647C90229B2F}" type="datetime1">
              <a:rPr lang="zh-TW" altLang="en-US" smtClean="0"/>
              <a:t>2014/1/9</a:t>
            </a:fld>
            <a:endParaRPr lang="en-US" altLang="zh-TW" dirty="0"/>
          </a:p>
        </p:txBody>
      </p:sp>
      <p:sp>
        <p:nvSpPr>
          <p:cNvPr id="6" name="Slide Number Placeholder 26"/>
          <p:cNvSpPr>
            <a:spLocks noGrp="1"/>
          </p:cNvSpPr>
          <p:nvPr>
            <p:ph type="sldNum" sz="quarter" idx="12"/>
          </p:nvPr>
        </p:nvSpPr>
        <p:spPr/>
        <p:txBody>
          <a:bodyPr/>
          <a:lstStyle>
            <a:lvl1pPr>
              <a:defRPr>
                <a:solidFill>
                  <a:schemeClr val="tx1"/>
                </a:solidFill>
                <a:latin typeface="+mj-lt"/>
              </a:defRPr>
            </a:lvl1pPr>
          </a:lstStyle>
          <a:p>
            <a:pPr>
              <a:defRPr/>
            </a:pPr>
            <a:fld id="{BB029D77-C082-4D84-86E6-7AED4BC21382}" type="slidenum">
              <a:rPr lang="zh-TW" altLang="en-US" smtClean="0"/>
              <a:pPr>
                <a:defRPr/>
              </a:pPr>
              <a:t>‹#›</a:t>
            </a:fld>
            <a:endParaRPr lang="en-US" altLang="zh-TW" dirty="0"/>
          </a:p>
        </p:txBody>
      </p:sp>
    </p:spTree>
    <p:extLst>
      <p:ext uri="{BB962C8B-B14F-4D97-AF65-F5344CB8AC3E}">
        <p14:creationId xmlns:p14="http://schemas.microsoft.com/office/powerpoint/2010/main" val="166328862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48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TW" altLang="en-US" smtClean="0"/>
              <a:t>按一下以編輯母片文字樣式</a:t>
            </a:r>
          </a:p>
        </p:txBody>
      </p:sp>
      <p:sp>
        <p:nvSpPr>
          <p:cNvPr id="4" name="Date Placeholder 3"/>
          <p:cNvSpPr>
            <a:spLocks noGrp="1"/>
          </p:cNvSpPr>
          <p:nvPr>
            <p:ph type="dt" sz="half" idx="10"/>
          </p:nvPr>
        </p:nvSpPr>
        <p:spPr/>
        <p:txBody>
          <a:bodyPr/>
          <a:lstStyle>
            <a:lvl1pPr>
              <a:defRPr>
                <a:solidFill>
                  <a:schemeClr val="tx1"/>
                </a:solidFill>
              </a:defRPr>
            </a:lvl1pPr>
          </a:lstStyle>
          <a:p>
            <a:pPr>
              <a:defRPr/>
            </a:pPr>
            <a:fld id="{C2B1C3D4-30DA-40BF-845A-3E1997431E8B}" type="datetime1">
              <a:rPr lang="zh-TW" altLang="en-US" smtClean="0"/>
              <a:t>2014/1/9</a:t>
            </a:fld>
            <a:endParaRPr lang="en-US" altLang="zh-TW"/>
          </a:p>
        </p:txBody>
      </p:sp>
      <p:sp>
        <p:nvSpPr>
          <p:cNvPr id="6" name="Slide Number Placeholder 5"/>
          <p:cNvSpPr>
            <a:spLocks noGrp="1"/>
          </p:cNvSpPr>
          <p:nvPr>
            <p:ph type="sldNum" sz="quarter" idx="12"/>
          </p:nvPr>
        </p:nvSpPr>
        <p:spPr/>
        <p:txBody>
          <a:bodyPr/>
          <a:lstStyle>
            <a:lvl1pPr>
              <a:defRPr>
                <a:solidFill>
                  <a:schemeClr val="tx1"/>
                </a:solidFill>
                <a:latin typeface="+mj-lt"/>
              </a:defRPr>
            </a:lvl1pPr>
          </a:lstStyle>
          <a:p>
            <a:pPr>
              <a:defRPr/>
            </a:pPr>
            <a:fld id="{B6903AB5-FA8C-4198-9CF3-945551B601A7}" type="slidenum">
              <a:rPr lang="zh-TW" altLang="en-US" smtClean="0"/>
              <a:pPr>
                <a:defRPr/>
              </a:pPr>
              <a:t>‹#›</a:t>
            </a:fld>
            <a:endParaRPr lang="en-US" altLang="zh-TW" dirty="0"/>
          </a:p>
        </p:txBody>
      </p:sp>
    </p:spTree>
    <p:extLst>
      <p:ext uri="{BB962C8B-B14F-4D97-AF65-F5344CB8AC3E}">
        <p14:creationId xmlns:p14="http://schemas.microsoft.com/office/powerpoint/2010/main" val="77087574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標題及物件">
    <p:bg>
      <p:bgPr>
        <a:gradFill>
          <a:gsLst>
            <a:gs pos="3000">
              <a:schemeClr val="bg2">
                <a:lumMod val="50000"/>
              </a:schemeClr>
            </a:gs>
            <a:gs pos="93000">
              <a:schemeClr val="bg2">
                <a:lumMod val="25000"/>
              </a:schemeClr>
            </a:gs>
          </a:gsLst>
          <a:path path="circle">
            <a:fillToRect l="10000" t="110000" r="10000" b="10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80000"/>
            <a:ext cx="8229600" cy="1008000"/>
          </a:xfrm>
        </p:spPr>
        <p:txBody>
          <a:bodyPr/>
          <a:lstStyle>
            <a:lvl1pPr algn="ctr" rtl="0" eaLnBrk="1" latinLnBrk="0" hangingPunct="1">
              <a:spcBef>
                <a:spcPct val="0"/>
              </a:spcBef>
              <a:buNone/>
              <a:defRPr kumimoji="0" lang="en-US" sz="4000" b="1" kern="1200" dirty="0">
                <a:ln>
                  <a:noFill/>
                </a:ln>
                <a:solidFill>
                  <a:srgbClr val="FFFFCC"/>
                </a:solidFill>
                <a:effectLst>
                  <a:outerShdw blurRad="38100" dist="38100" dir="2700000" algn="tl">
                    <a:srgbClr val="000000">
                      <a:alpha val="43137"/>
                    </a:srgbClr>
                  </a:outerShdw>
                  <a:reflection blurRad="6350" stA="55000" endA="300" endPos="45500" dir="5400000" sy="-100000" algn="bl" rotWithShape="0"/>
                </a:effectLst>
                <a:latin typeface="+mj-lt"/>
                <a:ea typeface="+mj-ea"/>
                <a:cs typeface="+mj-cs"/>
              </a:defRPr>
            </a:lvl1pPr>
          </a:lstStyle>
          <a:p>
            <a:r>
              <a:rPr lang="zh-TW" altLang="en-US" dirty="0" smtClean="0"/>
              <a:t>按一下以編輯母片標題樣式</a:t>
            </a:r>
            <a:endParaRPr lang="en-US" dirty="0"/>
          </a:p>
        </p:txBody>
      </p:sp>
      <p:sp>
        <p:nvSpPr>
          <p:cNvPr id="3" name="Content Placeholder 2"/>
          <p:cNvSpPr>
            <a:spLocks noGrp="1"/>
          </p:cNvSpPr>
          <p:nvPr>
            <p:ph idx="1"/>
          </p:nvPr>
        </p:nvSpPr>
        <p:spPr>
          <a:xfrm>
            <a:off x="457200" y="1296000"/>
            <a:ext cx="8229600" cy="4968000"/>
          </a:xfrm>
        </p:spPr>
        <p:txBody>
          <a:bodyPr/>
          <a:lstStyle>
            <a:lvl1pPr>
              <a:defRPr baseline="0">
                <a:solidFill>
                  <a:schemeClr val="bg1"/>
                </a:solidFill>
                <a:latin typeface="+mn-lt"/>
                <a:ea typeface="+mn-ea"/>
              </a:defRPr>
            </a:lvl1pPr>
            <a:lvl2pPr>
              <a:defRPr baseline="0">
                <a:solidFill>
                  <a:schemeClr val="bg1"/>
                </a:solidFill>
                <a:latin typeface="+mn-lt"/>
                <a:ea typeface="+mn-ea"/>
              </a:defRPr>
            </a:lvl2pPr>
            <a:lvl3pPr>
              <a:defRPr baseline="0">
                <a:solidFill>
                  <a:schemeClr val="bg1"/>
                </a:solidFill>
                <a:latin typeface="+mn-lt"/>
                <a:ea typeface="+mn-ea"/>
              </a:defRPr>
            </a:lvl3pPr>
            <a:lvl4pPr>
              <a:defRPr baseline="0">
                <a:solidFill>
                  <a:schemeClr val="bg1"/>
                </a:solidFill>
                <a:latin typeface="+mn-lt"/>
                <a:ea typeface="+mn-ea"/>
              </a:defRPr>
            </a:lvl4pPr>
            <a:lvl5pPr>
              <a:defRPr baseline="0">
                <a:solidFill>
                  <a:schemeClr val="bg1"/>
                </a:solidFill>
                <a:latin typeface="+mn-lt"/>
                <a:ea typeface="+mn-ea"/>
              </a:defRPr>
            </a:lvl5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a:p>
        </p:txBody>
      </p:sp>
      <p:sp>
        <p:nvSpPr>
          <p:cNvPr id="7" name="日期版面配置區 6"/>
          <p:cNvSpPr>
            <a:spLocks noGrp="1"/>
          </p:cNvSpPr>
          <p:nvPr>
            <p:ph type="dt" sz="half" idx="10"/>
          </p:nvPr>
        </p:nvSpPr>
        <p:spPr/>
        <p:txBody>
          <a:bodyPr/>
          <a:lstStyle/>
          <a:p>
            <a:pPr>
              <a:defRPr/>
            </a:pPr>
            <a:fld id="{0C86FD38-48EB-4AF9-9B2A-14C083E2636B}" type="datetime1">
              <a:rPr lang="zh-TW" altLang="en-US" smtClean="0"/>
              <a:t>2014/1/9</a:t>
            </a:fld>
            <a:endParaRPr lang="en-US" altLang="zh-TW" dirty="0"/>
          </a:p>
        </p:txBody>
      </p:sp>
      <p:sp>
        <p:nvSpPr>
          <p:cNvPr id="8" name="頁尾版面配置區 7"/>
          <p:cNvSpPr>
            <a:spLocks noGrp="1"/>
          </p:cNvSpPr>
          <p:nvPr>
            <p:ph type="ftr" sz="quarter" idx="11"/>
          </p:nvPr>
        </p:nvSpPr>
        <p:spPr/>
        <p:txBody>
          <a:bodyPr/>
          <a:lstStyle/>
          <a:p>
            <a:r>
              <a:rPr lang="en-US" altLang="zh-TW" smtClean="0"/>
              <a:t>JCT3V-G0114</a:t>
            </a:r>
            <a:endParaRPr lang="zh-TW" altLang="en-US" dirty="0"/>
          </a:p>
        </p:txBody>
      </p:sp>
      <p:sp>
        <p:nvSpPr>
          <p:cNvPr id="9" name="投影片編號版面配置區 8"/>
          <p:cNvSpPr>
            <a:spLocks noGrp="1"/>
          </p:cNvSpPr>
          <p:nvPr>
            <p:ph type="sldNum" sz="quarter" idx="12"/>
          </p:nvPr>
        </p:nvSpPr>
        <p:spPr/>
        <p:txBody>
          <a:bodyPr/>
          <a:lstStyle/>
          <a:p>
            <a:pPr>
              <a:defRPr/>
            </a:pPr>
            <a:fld id="{D7FAC691-7AEA-4524-B995-437D52503CFE}" type="slidenum">
              <a:rPr lang="zh-TW" altLang="en-US" smtClean="0"/>
              <a:pPr>
                <a:defRPr/>
              </a:pPr>
              <a:t>‹#›</a:t>
            </a:fld>
            <a:endParaRPr lang="en-US" altLang="zh-TW" dirty="0">
              <a:ea typeface="Cambria Math" panose="02040503050406030204" pitchFamily="18" charset="0"/>
            </a:endParaRPr>
          </a:p>
        </p:txBody>
      </p:sp>
    </p:spTree>
    <p:extLst>
      <p:ext uri="{BB962C8B-B14F-4D97-AF65-F5344CB8AC3E}">
        <p14:creationId xmlns:p14="http://schemas.microsoft.com/office/powerpoint/2010/main" val="29999810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標題及物件">
    <p:bg>
      <p:bgPr>
        <a:gradFill>
          <a:gsLst>
            <a:gs pos="3000">
              <a:schemeClr val="bg2">
                <a:lumMod val="50000"/>
              </a:schemeClr>
            </a:gs>
            <a:gs pos="93000">
              <a:schemeClr val="bg2">
                <a:lumMod val="25000"/>
              </a:schemeClr>
            </a:gs>
          </a:gsLst>
          <a:path path="circle">
            <a:fillToRect l="10000" t="110000" r="10000" b="100000"/>
          </a:path>
        </a:grad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457200" y="180000"/>
            <a:ext cx="8229600" cy="1008000"/>
          </a:xfrm>
        </p:spPr>
        <p:txBody>
          <a:bodyPr/>
          <a:lstStyle>
            <a:lvl1pPr algn="ctr">
              <a:defRPr sz="4000">
                <a:solidFill>
                  <a:schemeClr val="bg1"/>
                </a:solidFill>
              </a:defRPr>
            </a:lvl1pPr>
          </a:lstStyle>
          <a:p>
            <a:r>
              <a:rPr lang="zh-TW" altLang="en-US" smtClean="0"/>
              <a:t>按一下以編輯母片標題樣式</a:t>
            </a:r>
            <a:endParaRPr lang="en-US" dirty="0"/>
          </a:p>
        </p:txBody>
      </p:sp>
      <p:sp>
        <p:nvSpPr>
          <p:cNvPr id="14" name="Content Placeholder 2"/>
          <p:cNvSpPr>
            <a:spLocks noGrp="1"/>
          </p:cNvSpPr>
          <p:nvPr>
            <p:ph sz="half" idx="1"/>
          </p:nvPr>
        </p:nvSpPr>
        <p:spPr>
          <a:xfrm>
            <a:off x="457200" y="1296000"/>
            <a:ext cx="4038600" cy="4968000"/>
          </a:xfrm>
        </p:spPr>
        <p:txBody>
          <a:bodyPr/>
          <a:lstStyle>
            <a:lvl1pPr>
              <a:defRPr sz="26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15" name="Content Placeholder 3"/>
          <p:cNvSpPr>
            <a:spLocks noGrp="1"/>
          </p:cNvSpPr>
          <p:nvPr>
            <p:ph sz="half" idx="2"/>
          </p:nvPr>
        </p:nvSpPr>
        <p:spPr>
          <a:xfrm>
            <a:off x="4648200" y="1296000"/>
            <a:ext cx="4038600" cy="4968000"/>
          </a:xfrm>
        </p:spPr>
        <p:txBody>
          <a:bodyPr/>
          <a:lstStyle>
            <a:lvl1pPr>
              <a:defRPr sz="26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5" name="Date Placeholder 3"/>
          <p:cNvSpPr>
            <a:spLocks noGrp="1"/>
          </p:cNvSpPr>
          <p:nvPr>
            <p:ph type="dt" sz="half" idx="10"/>
          </p:nvPr>
        </p:nvSpPr>
        <p:spPr/>
        <p:txBody>
          <a:bodyPr/>
          <a:lstStyle>
            <a:lvl1pPr>
              <a:defRPr>
                <a:solidFill>
                  <a:schemeClr val="bg1"/>
                </a:solidFill>
              </a:defRPr>
            </a:lvl1pPr>
          </a:lstStyle>
          <a:p>
            <a:pPr>
              <a:defRPr/>
            </a:pPr>
            <a:fld id="{46ACF542-E8B7-4B86-AA7C-B51FC75D8F44}" type="datetime1">
              <a:rPr lang="zh-TW" altLang="en-US" smtClean="0"/>
              <a:t>2014/1/9</a:t>
            </a:fld>
            <a:endParaRPr lang="en-US" altLang="zh-TW"/>
          </a:p>
        </p:txBody>
      </p:sp>
      <p:sp>
        <p:nvSpPr>
          <p:cNvPr id="7" name="Slide Number Placeholder 5"/>
          <p:cNvSpPr>
            <a:spLocks noGrp="1"/>
          </p:cNvSpPr>
          <p:nvPr>
            <p:ph type="sldNum" sz="quarter" idx="12"/>
          </p:nvPr>
        </p:nvSpPr>
        <p:spPr/>
        <p:txBody>
          <a:bodyPr/>
          <a:lstStyle>
            <a:lvl1pPr>
              <a:defRPr>
                <a:solidFill>
                  <a:schemeClr val="bg1"/>
                </a:solidFill>
              </a:defRPr>
            </a:lvl1pPr>
          </a:lstStyle>
          <a:p>
            <a:pPr>
              <a:defRPr/>
            </a:pPr>
            <a:fld id="{B83DB927-16F2-4287-B09D-CAF7D342C654}" type="slidenum">
              <a:rPr lang="zh-TW" altLang="en-US" smtClean="0"/>
              <a:pPr>
                <a:defRPr/>
              </a:pPr>
              <a:t>‹#›</a:t>
            </a:fld>
            <a:endParaRPr lang="en-US" altLang="zh-TW" dirty="0"/>
          </a:p>
        </p:txBody>
      </p:sp>
    </p:spTree>
    <p:extLst>
      <p:ext uri="{BB962C8B-B14F-4D97-AF65-F5344CB8AC3E}">
        <p14:creationId xmlns:p14="http://schemas.microsoft.com/office/powerpoint/2010/main" val="247721552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_標題及物件">
    <p:bg>
      <p:bgPr>
        <a:gradFill>
          <a:gsLst>
            <a:gs pos="3000">
              <a:schemeClr val="bg2">
                <a:lumMod val="50000"/>
              </a:schemeClr>
            </a:gs>
            <a:gs pos="93000">
              <a:schemeClr val="bg2">
                <a:lumMod val="25000"/>
              </a:schemeClr>
            </a:gs>
          </a:gsLst>
          <a:path path="circle">
            <a:fillToRect l="10000" t="110000" r="10000" b="100000"/>
          </a:path>
        </a:gradFill>
        <a:effectLst/>
      </p:bgPr>
    </p:bg>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lvl1pPr>
              <a:defRPr>
                <a:solidFill>
                  <a:schemeClr val="bg1"/>
                </a:solidFill>
              </a:defRPr>
            </a:lvl1pPr>
          </a:lstStyle>
          <a:p>
            <a:pPr>
              <a:defRPr/>
            </a:pPr>
            <a:fld id="{F8B10E03-F3D6-426C-A3BD-C0F6B0B3B7C3}" type="datetime1">
              <a:rPr lang="zh-TW" altLang="en-US" smtClean="0"/>
              <a:t>2014/1/9</a:t>
            </a:fld>
            <a:endParaRPr lang="en-US" altLang="zh-TW"/>
          </a:p>
        </p:txBody>
      </p:sp>
      <p:sp>
        <p:nvSpPr>
          <p:cNvPr id="6" name="Footer Placeholder 4"/>
          <p:cNvSpPr>
            <a:spLocks noGrp="1"/>
          </p:cNvSpPr>
          <p:nvPr>
            <p:ph type="ftr" sz="quarter" idx="11"/>
          </p:nvPr>
        </p:nvSpPr>
        <p:spPr>
          <a:xfrm>
            <a:off x="1219200" y="6448251"/>
            <a:ext cx="3352800" cy="365125"/>
          </a:xfrm>
          <a:prstGeom prst="rect">
            <a:avLst/>
          </a:prstGeom>
        </p:spPr>
        <p:txBody>
          <a:bodyPr/>
          <a:lstStyle>
            <a:lvl1pPr>
              <a:defRPr>
                <a:solidFill>
                  <a:schemeClr val="bg1"/>
                </a:solidFill>
              </a:defRPr>
            </a:lvl1pPr>
          </a:lstStyle>
          <a:p>
            <a:pPr>
              <a:defRPr/>
            </a:pPr>
            <a:r>
              <a:rPr lang="en-US" altLang="zh-TW" smtClean="0"/>
              <a:t>JCT3V-G0114</a:t>
            </a:r>
            <a:endParaRPr lang="en-US" altLang="zh-TW"/>
          </a:p>
        </p:txBody>
      </p:sp>
      <p:sp>
        <p:nvSpPr>
          <p:cNvPr id="7" name="Slide Number Placeholder 5"/>
          <p:cNvSpPr>
            <a:spLocks noGrp="1"/>
          </p:cNvSpPr>
          <p:nvPr>
            <p:ph type="sldNum" sz="quarter" idx="12"/>
          </p:nvPr>
        </p:nvSpPr>
        <p:spPr/>
        <p:txBody>
          <a:bodyPr/>
          <a:lstStyle>
            <a:lvl1pPr>
              <a:defRPr>
                <a:solidFill>
                  <a:schemeClr val="bg1"/>
                </a:solidFill>
              </a:defRPr>
            </a:lvl1pPr>
          </a:lstStyle>
          <a:p>
            <a:pPr>
              <a:defRPr/>
            </a:pPr>
            <a:fld id="{A4AC439C-DFAE-4560-99EE-2F13BA5F5AE5}" type="slidenum">
              <a:rPr lang="zh-TW" altLang="en-US"/>
              <a:pPr>
                <a:defRPr/>
              </a:pPr>
              <a:t>‹#›</a:t>
            </a:fld>
            <a:endParaRPr lang="en-US" altLang="zh-TW"/>
          </a:p>
        </p:txBody>
      </p:sp>
    </p:spTree>
    <p:extLst>
      <p:ext uri="{BB962C8B-B14F-4D97-AF65-F5344CB8AC3E}">
        <p14:creationId xmlns:p14="http://schemas.microsoft.com/office/powerpoint/2010/main" val="161134460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57787AB7-AB95-4811-8FD6-ADD51DE6CFA1}" type="datetime1">
              <a:rPr lang="zh-TW" altLang="en-US" smtClean="0"/>
              <a:t>2014/1/9</a:t>
            </a:fld>
            <a:endParaRPr lang="en-US" altLang="zh-TW"/>
          </a:p>
        </p:txBody>
      </p:sp>
      <p:sp>
        <p:nvSpPr>
          <p:cNvPr id="4" name="Slide Number Placeholder 17"/>
          <p:cNvSpPr>
            <a:spLocks noGrp="1"/>
          </p:cNvSpPr>
          <p:nvPr>
            <p:ph type="sldNum" sz="quarter" idx="12"/>
          </p:nvPr>
        </p:nvSpPr>
        <p:spPr/>
        <p:txBody>
          <a:bodyPr/>
          <a:lstStyle>
            <a:lvl1pPr>
              <a:defRPr/>
            </a:lvl1pPr>
          </a:lstStyle>
          <a:p>
            <a:pPr>
              <a:defRPr/>
            </a:pPr>
            <a:fld id="{8ABD4D40-22AE-42C6-98D1-14AB8A02ABBC}" type="slidenum">
              <a:rPr lang="zh-TW" altLang="en-US"/>
              <a:pPr>
                <a:defRPr/>
              </a:pPr>
              <a:t>‹#›</a:t>
            </a:fld>
            <a:endParaRPr lang="en-US" altLang="zh-TW"/>
          </a:p>
        </p:txBody>
      </p:sp>
      <p:sp>
        <p:nvSpPr>
          <p:cNvPr id="5" name="Title Placeholder 8"/>
          <p:cNvSpPr>
            <a:spLocks noGrp="1"/>
          </p:cNvSpPr>
          <p:nvPr>
            <p:ph type="title"/>
          </p:nvPr>
        </p:nvSpPr>
        <p:spPr>
          <a:xfrm>
            <a:off x="457200" y="180000"/>
            <a:ext cx="8229600" cy="1008000"/>
          </a:xfrm>
          <a:prstGeom prst="rect">
            <a:avLst/>
          </a:prstGeom>
        </p:spPr>
        <p:txBody>
          <a:bodyPr vert="horz" lIns="0" rIns="0" bIns="0" anchor="ctr">
            <a:normAutofit/>
          </a:bodyPr>
          <a:lstStyle/>
          <a:p>
            <a:r>
              <a:rPr lang="zh-TW" altLang="en-US" dirty="0" smtClean="0"/>
              <a:t>按一下以編輯母片標題樣式</a:t>
            </a:r>
            <a:endParaRPr lang="en-US" dirty="0"/>
          </a:p>
        </p:txBody>
      </p:sp>
      <p:sp>
        <p:nvSpPr>
          <p:cNvPr id="6" name="Text Placeholder 29"/>
          <p:cNvSpPr>
            <a:spLocks noGrp="1"/>
          </p:cNvSpPr>
          <p:nvPr>
            <p:ph idx="1"/>
          </p:nvPr>
        </p:nvSpPr>
        <p:spPr bwMode="auto">
          <a:xfrm>
            <a:off x="457200" y="1296000"/>
            <a:ext cx="8229600" cy="49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Tree>
    <p:extLst>
      <p:ext uri="{BB962C8B-B14F-4D97-AF65-F5344CB8AC3E}">
        <p14:creationId xmlns:p14="http://schemas.microsoft.com/office/powerpoint/2010/main" val="32998512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457200" y="180000"/>
            <a:ext cx="8229600" cy="1143000"/>
          </a:xfrm>
        </p:spPr>
        <p:txBody>
          <a:bodyPr/>
          <a:lstStyle>
            <a:lvl1pPr algn="ctr">
              <a:defRPr sz="4000"/>
            </a:lvl1pPr>
          </a:lstStyle>
          <a:p>
            <a:r>
              <a:rPr lang="zh-TW" altLang="en-US" smtClean="0"/>
              <a:t>按一下以編輯母片標題樣式</a:t>
            </a:r>
            <a:endParaRPr lang="en-US" dirty="0"/>
          </a:p>
        </p:txBody>
      </p:sp>
      <p:sp>
        <p:nvSpPr>
          <p:cNvPr id="3" name="Content Placeholder 2"/>
          <p:cNvSpPr>
            <a:spLocks noGrp="1"/>
          </p:cNvSpPr>
          <p:nvPr>
            <p:ph sz="half" idx="1"/>
          </p:nvPr>
        </p:nvSpPr>
        <p:spPr>
          <a:xfrm>
            <a:off x="457200" y="1296000"/>
            <a:ext cx="4038600" cy="4968000"/>
          </a:xfrm>
        </p:spPr>
        <p:txBody>
          <a:bodyPr/>
          <a:lstStyle>
            <a:lvl1pPr>
              <a:defRPr sz="2600"/>
            </a:lvl1pPr>
            <a:lvl2pPr>
              <a:defRPr sz="2400"/>
            </a:lvl2pPr>
            <a:lvl3pPr>
              <a:defRPr sz="2000"/>
            </a:lvl3pPr>
            <a:lvl4pPr>
              <a:defRPr sz="18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Content Placeholder 3"/>
          <p:cNvSpPr>
            <a:spLocks noGrp="1"/>
          </p:cNvSpPr>
          <p:nvPr>
            <p:ph sz="half" idx="2"/>
          </p:nvPr>
        </p:nvSpPr>
        <p:spPr>
          <a:xfrm>
            <a:off x="4648200" y="1296000"/>
            <a:ext cx="4038600" cy="4968000"/>
          </a:xfrm>
        </p:spPr>
        <p:txBody>
          <a:bodyPr/>
          <a:lstStyle>
            <a:lvl1pPr>
              <a:defRPr sz="2600"/>
            </a:lvl1pPr>
            <a:lvl2pPr>
              <a:defRPr sz="2400"/>
            </a:lvl2pPr>
            <a:lvl3pPr>
              <a:defRPr sz="2000"/>
            </a:lvl3pPr>
            <a:lvl4pPr>
              <a:defRPr sz="18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Date Placeholder 9"/>
          <p:cNvSpPr>
            <a:spLocks noGrp="1"/>
          </p:cNvSpPr>
          <p:nvPr>
            <p:ph type="dt" sz="half" idx="10"/>
          </p:nvPr>
        </p:nvSpPr>
        <p:spPr/>
        <p:txBody>
          <a:bodyPr/>
          <a:lstStyle>
            <a:lvl1pPr>
              <a:defRPr/>
            </a:lvl1pPr>
          </a:lstStyle>
          <a:p>
            <a:pPr>
              <a:defRPr/>
            </a:pPr>
            <a:fld id="{9C1C900A-7E55-46A1-A537-C4300AECBECC}" type="datetime1">
              <a:rPr lang="zh-TW" altLang="en-US" smtClean="0"/>
              <a:t>2014/1/9</a:t>
            </a:fld>
            <a:endParaRPr lang="en-US" altLang="zh-TW"/>
          </a:p>
        </p:txBody>
      </p:sp>
      <p:sp>
        <p:nvSpPr>
          <p:cNvPr id="7" name="Slide Number Placeholder 17"/>
          <p:cNvSpPr>
            <a:spLocks noGrp="1"/>
          </p:cNvSpPr>
          <p:nvPr>
            <p:ph type="sldNum" sz="quarter" idx="12"/>
          </p:nvPr>
        </p:nvSpPr>
        <p:spPr/>
        <p:txBody>
          <a:bodyPr/>
          <a:lstStyle>
            <a:lvl1pPr>
              <a:defRPr/>
            </a:lvl1pPr>
          </a:lstStyle>
          <a:p>
            <a:pPr>
              <a:defRPr/>
            </a:pPr>
            <a:fld id="{753DD82D-F7FC-4504-AAC0-89DEC2740BFE}" type="slidenum">
              <a:rPr lang="zh-TW" altLang="en-US"/>
              <a:pPr>
                <a:defRPr/>
              </a:pPr>
              <a:t>‹#›</a:t>
            </a:fld>
            <a:endParaRPr lang="en-US" altLang="zh-TW"/>
          </a:p>
        </p:txBody>
      </p:sp>
    </p:spTree>
    <p:extLst>
      <p:ext uri="{BB962C8B-B14F-4D97-AF65-F5344CB8AC3E}">
        <p14:creationId xmlns:p14="http://schemas.microsoft.com/office/powerpoint/2010/main" val="17155116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chor="b">
            <a:noAutofit/>
          </a:bodyPr>
          <a:lstStyle>
            <a:lvl1pPr algn="l" rtl="0">
              <a:spcBef>
                <a:spcPct val="0"/>
              </a:spcBef>
              <a:buNone/>
              <a:defRPr sz="2600" b="0">
                <a:ln>
                  <a:noFill/>
                </a:ln>
                <a:solidFill>
                  <a:schemeClr val="tx2"/>
                </a:solidFill>
                <a:effectLst/>
                <a:latin typeface="+mj-lt"/>
                <a:ea typeface="+mj-ea"/>
                <a:cs typeface="+mj-cs"/>
              </a:defRPr>
            </a:lvl1pPr>
          </a:lstStyle>
          <a:p>
            <a:r>
              <a:rPr lang="zh-TW" altLang="en-US" smtClean="0"/>
              <a:t>按一下以編輯母片標題樣式</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TW" altLang="en-US" smtClean="0"/>
              <a:t>按一下以編輯母片文字樣式</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Date Placeholder 9"/>
          <p:cNvSpPr>
            <a:spLocks noGrp="1"/>
          </p:cNvSpPr>
          <p:nvPr>
            <p:ph type="dt" sz="half" idx="10"/>
          </p:nvPr>
        </p:nvSpPr>
        <p:spPr/>
        <p:txBody>
          <a:bodyPr/>
          <a:lstStyle>
            <a:lvl1pPr>
              <a:defRPr/>
            </a:lvl1pPr>
          </a:lstStyle>
          <a:p>
            <a:pPr>
              <a:defRPr/>
            </a:pPr>
            <a:fld id="{3E7C8724-2C25-447B-A720-7FC02D525C96}" type="datetime1">
              <a:rPr lang="zh-TW" altLang="en-US" smtClean="0"/>
              <a:t>2014/1/9</a:t>
            </a:fld>
            <a:endParaRPr lang="en-US" altLang="zh-TW"/>
          </a:p>
        </p:txBody>
      </p:sp>
      <p:sp>
        <p:nvSpPr>
          <p:cNvPr id="7" name="Slide Number Placeholder 17"/>
          <p:cNvSpPr>
            <a:spLocks noGrp="1"/>
          </p:cNvSpPr>
          <p:nvPr>
            <p:ph type="sldNum" sz="quarter" idx="12"/>
          </p:nvPr>
        </p:nvSpPr>
        <p:spPr/>
        <p:txBody>
          <a:bodyPr/>
          <a:lstStyle>
            <a:lvl1pPr>
              <a:defRPr/>
            </a:lvl1pPr>
          </a:lstStyle>
          <a:p>
            <a:pPr>
              <a:defRPr/>
            </a:pPr>
            <a:fld id="{6BF7F462-6F95-4A62-8645-35426D7C569D}" type="slidenum">
              <a:rPr lang="zh-TW" altLang="en-US"/>
              <a:pPr>
                <a:defRPr/>
              </a:pPr>
              <a:t>‹#›</a:t>
            </a:fld>
            <a:endParaRPr lang="en-US" altLang="zh-TW"/>
          </a:p>
        </p:txBody>
      </p:sp>
    </p:spTree>
    <p:extLst>
      <p:ext uri="{BB962C8B-B14F-4D97-AF65-F5344CB8AC3E}">
        <p14:creationId xmlns:p14="http://schemas.microsoft.com/office/powerpoint/2010/main" val="784209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3000">
              <a:schemeClr val="bg2">
                <a:lumMod val="50000"/>
              </a:schemeClr>
            </a:gs>
            <a:gs pos="93000">
              <a:schemeClr val="bg2">
                <a:lumMod val="25000"/>
              </a:schemeClr>
            </a:gs>
          </a:gsLst>
          <a:path path="circle">
            <a:fillToRect l="10000" t="110000" r="10000" b="100000"/>
          </a:path>
        </a:gradFill>
        <a:effectLst/>
      </p:bgPr>
    </p:bg>
    <p:spTree>
      <p:nvGrpSpPr>
        <p:cNvPr id="1" name=""/>
        <p:cNvGrpSpPr/>
        <p:nvPr/>
      </p:nvGrpSpPr>
      <p:grpSpPr>
        <a:xfrm>
          <a:off x="0" y="0"/>
          <a:ext cx="0" cy="0"/>
          <a:chOff x="0" y="0"/>
          <a:chExt cx="0" cy="0"/>
        </a:xfrm>
      </p:grpSpPr>
      <p:sp>
        <p:nvSpPr>
          <p:cNvPr id="31" name="Freeform 6"/>
          <p:cNvSpPr>
            <a:spLocks/>
          </p:cNvSpPr>
          <p:nvPr/>
        </p:nvSpPr>
        <p:spPr bwMode="auto">
          <a:xfrm flipH="1" flipV="1">
            <a:off x="17462" y="5949280"/>
            <a:ext cx="9163050" cy="885825"/>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solidFill>
                <a:schemeClr val="tx1"/>
              </a:solidFill>
              <a:latin typeface="+mn-lt"/>
              <a:cs typeface="+mn-cs"/>
            </a:endParaRPr>
          </a:p>
        </p:txBody>
      </p:sp>
      <p:sp>
        <p:nvSpPr>
          <p:cNvPr id="32" name="Freeform 7"/>
          <p:cNvSpPr>
            <a:spLocks/>
          </p:cNvSpPr>
          <p:nvPr/>
        </p:nvSpPr>
        <p:spPr bwMode="auto">
          <a:xfrm flipH="1" flipV="1">
            <a:off x="0" y="6315075"/>
            <a:ext cx="4762500" cy="54292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dirty="0">
              <a:solidFill>
                <a:schemeClr val="tx1"/>
              </a:solidFill>
              <a:latin typeface="+mn-lt"/>
              <a:cs typeface="+mn-cs"/>
            </a:endParaRPr>
          </a:p>
        </p:txBody>
      </p:sp>
      <p:grpSp>
        <p:nvGrpSpPr>
          <p:cNvPr id="1045" name="Group 1"/>
          <p:cNvGrpSpPr>
            <a:grpSpLocks/>
          </p:cNvGrpSpPr>
          <p:nvPr/>
        </p:nvGrpSpPr>
        <p:grpSpPr bwMode="auto">
          <a:xfrm flipH="1" flipV="1">
            <a:off x="-9490" y="6042564"/>
            <a:ext cx="9184464" cy="552236"/>
            <a:chOff x="-40494" y="328037"/>
            <a:chExt cx="9184499" cy="649224"/>
          </a:xfrm>
        </p:grpSpPr>
        <p:sp>
          <p:nvSpPr>
            <p:cNvPr id="34" name="Freeform 11"/>
            <p:cNvSpPr>
              <a:spLocks/>
            </p:cNvSpPr>
            <p:nvPr/>
          </p:nvSpPr>
          <p:spPr bwMode="auto">
            <a:xfrm rot="21435692">
              <a:off x="-19045" y="328037"/>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lvl1pPr>
                <a:defRPr sz="1200">
                  <a:solidFill>
                    <a:srgbClr val="000000"/>
                  </a:solidFill>
                  <a:latin typeface="Times New Roman" pitchFamily="18" charset="0"/>
                  <a:cs typeface="Times New Roman" pitchFamily="18" charset="0"/>
                </a:defRPr>
              </a:lvl1pPr>
              <a:lvl2pPr marL="742950" indent="-285750">
                <a:defRPr sz="1200">
                  <a:solidFill>
                    <a:srgbClr val="000000"/>
                  </a:solidFill>
                  <a:latin typeface="Times New Roman" pitchFamily="18" charset="0"/>
                  <a:cs typeface="Times New Roman" pitchFamily="18" charset="0"/>
                </a:defRPr>
              </a:lvl2pPr>
              <a:lvl3pPr marL="1143000" indent="-228600">
                <a:defRPr sz="1200">
                  <a:solidFill>
                    <a:srgbClr val="000000"/>
                  </a:solidFill>
                  <a:latin typeface="Times New Roman" pitchFamily="18" charset="0"/>
                  <a:cs typeface="Times New Roman" pitchFamily="18" charset="0"/>
                </a:defRPr>
              </a:lvl3pPr>
              <a:lvl4pPr marL="1600200" indent="-228600">
                <a:defRPr sz="1200">
                  <a:solidFill>
                    <a:srgbClr val="000000"/>
                  </a:solidFill>
                  <a:latin typeface="Times New Roman" pitchFamily="18" charset="0"/>
                  <a:cs typeface="Times New Roman" pitchFamily="18" charset="0"/>
                </a:defRPr>
              </a:lvl4pPr>
              <a:lvl5pPr marL="2057400" indent="-228600">
                <a:defRPr sz="1200">
                  <a:solidFill>
                    <a:srgbClr val="000000"/>
                  </a:solidFill>
                  <a:latin typeface="Times New Roman" pitchFamily="18" charset="0"/>
                  <a:cs typeface="Times New Roman" pitchFamily="18" charset="0"/>
                </a:defRPr>
              </a:lvl5pPr>
              <a:lvl6pPr marL="25146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6pPr>
              <a:lvl7pPr marL="29718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7pPr>
              <a:lvl8pPr marL="34290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8pPr>
              <a:lvl9pPr marL="38862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9pPr>
            </a:lstStyle>
            <a:p>
              <a:pPr>
                <a:defRPr/>
              </a:pPr>
              <a:endParaRPr lang="en-US" altLang="zh-TW" smtClean="0"/>
            </a:p>
          </p:txBody>
        </p:sp>
        <p:sp>
          <p:nvSpPr>
            <p:cNvPr id="35" name="Freeform 12"/>
            <p:cNvSpPr>
              <a:spLocks/>
            </p:cNvSpPr>
            <p:nvPr/>
          </p:nvSpPr>
          <p:spPr bwMode="auto">
            <a:xfrm rot="21435692">
              <a:off x="-40494" y="328465"/>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lvl1pPr>
                <a:defRPr sz="1200">
                  <a:solidFill>
                    <a:srgbClr val="000000"/>
                  </a:solidFill>
                  <a:latin typeface="Times New Roman" pitchFamily="18" charset="0"/>
                  <a:cs typeface="Times New Roman" pitchFamily="18" charset="0"/>
                </a:defRPr>
              </a:lvl1pPr>
              <a:lvl2pPr marL="742950" indent="-285750">
                <a:defRPr sz="1200">
                  <a:solidFill>
                    <a:srgbClr val="000000"/>
                  </a:solidFill>
                  <a:latin typeface="Times New Roman" pitchFamily="18" charset="0"/>
                  <a:cs typeface="Times New Roman" pitchFamily="18" charset="0"/>
                </a:defRPr>
              </a:lvl2pPr>
              <a:lvl3pPr marL="1143000" indent="-228600">
                <a:defRPr sz="1200">
                  <a:solidFill>
                    <a:srgbClr val="000000"/>
                  </a:solidFill>
                  <a:latin typeface="Times New Roman" pitchFamily="18" charset="0"/>
                  <a:cs typeface="Times New Roman" pitchFamily="18" charset="0"/>
                </a:defRPr>
              </a:lvl3pPr>
              <a:lvl4pPr marL="1600200" indent="-228600">
                <a:defRPr sz="1200">
                  <a:solidFill>
                    <a:srgbClr val="000000"/>
                  </a:solidFill>
                  <a:latin typeface="Times New Roman" pitchFamily="18" charset="0"/>
                  <a:cs typeface="Times New Roman" pitchFamily="18" charset="0"/>
                </a:defRPr>
              </a:lvl4pPr>
              <a:lvl5pPr marL="2057400" indent="-228600">
                <a:defRPr sz="1200">
                  <a:solidFill>
                    <a:srgbClr val="000000"/>
                  </a:solidFill>
                  <a:latin typeface="Times New Roman" pitchFamily="18" charset="0"/>
                  <a:cs typeface="Times New Roman" pitchFamily="18" charset="0"/>
                </a:defRPr>
              </a:lvl5pPr>
              <a:lvl6pPr marL="25146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6pPr>
              <a:lvl7pPr marL="29718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7pPr>
              <a:lvl8pPr marL="34290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8pPr>
              <a:lvl9pPr marL="38862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9pPr>
            </a:lstStyle>
            <a:p>
              <a:pPr>
                <a:defRPr/>
              </a:pPr>
              <a:endParaRPr lang="en-US" altLang="zh-TW" smtClean="0"/>
            </a:p>
          </p:txBody>
        </p:sp>
      </p:grpSp>
      <p:sp>
        <p:nvSpPr>
          <p:cNvPr id="1028" name="Text Placeholder 29"/>
          <p:cNvSpPr>
            <a:spLocks noGrp="1"/>
          </p:cNvSpPr>
          <p:nvPr userDrawn="1">
            <p:ph type="body" idx="1"/>
          </p:nvPr>
        </p:nvSpPr>
        <p:spPr bwMode="auto">
          <a:xfrm>
            <a:off x="457200" y="1296000"/>
            <a:ext cx="8229600" cy="49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p>
        </p:txBody>
      </p:sp>
      <p:sp>
        <p:nvSpPr>
          <p:cNvPr id="10" name="Date Placeholder 9"/>
          <p:cNvSpPr>
            <a:spLocks noGrp="1"/>
          </p:cNvSpPr>
          <p:nvPr userDrawn="1">
            <p:ph type="dt" sz="half" idx="2"/>
          </p:nvPr>
        </p:nvSpPr>
        <p:spPr>
          <a:xfrm>
            <a:off x="107504" y="6448251"/>
            <a:ext cx="1080000" cy="365125"/>
          </a:xfrm>
          <a:prstGeom prst="rect">
            <a:avLst/>
          </a:prstGeom>
        </p:spPr>
        <p:txBody>
          <a:bodyPr vert="horz" lIns="0" tIns="0" rIns="0" bIns="0" anchor="ctr"/>
          <a:lstStyle>
            <a:lvl1pPr algn="l" eaLnBrk="1" latinLnBrk="0" hangingPunct="1">
              <a:defRPr kumimoji="0" sz="1400">
                <a:solidFill>
                  <a:schemeClr val="bg1"/>
                </a:solidFill>
                <a:latin typeface="+mn-lt"/>
              </a:defRPr>
            </a:lvl1pPr>
          </a:lstStyle>
          <a:p>
            <a:pPr>
              <a:defRPr/>
            </a:pPr>
            <a:fld id="{CC341803-BF20-4E31-BD34-FFB8DC658B0F}" type="datetime1">
              <a:rPr lang="zh-TW" altLang="en-US" smtClean="0"/>
              <a:t>2014/1/9</a:t>
            </a:fld>
            <a:endParaRPr lang="en-US" altLang="zh-TW" dirty="0"/>
          </a:p>
        </p:txBody>
      </p:sp>
      <p:grpSp>
        <p:nvGrpSpPr>
          <p:cNvPr id="1032" name="群組 2"/>
          <p:cNvGrpSpPr>
            <a:grpSpLocks/>
          </p:cNvGrpSpPr>
          <p:nvPr userDrawn="1"/>
        </p:nvGrpSpPr>
        <p:grpSpPr bwMode="auto">
          <a:xfrm>
            <a:off x="-19050" y="-22225"/>
            <a:ext cx="9180513" cy="1041400"/>
            <a:chOff x="-19017" y="-21658"/>
            <a:chExt cx="9180548" cy="1041400"/>
          </a:xfrm>
        </p:grpSpPr>
        <p:sp>
          <p:nvSpPr>
            <p:cNvPr id="7" name="Freeform 6"/>
            <p:cNvSpPr>
              <a:spLocks/>
            </p:cNvSpPr>
            <p:nvPr/>
          </p:nvSpPr>
          <p:spPr bwMode="auto">
            <a:xfrm>
              <a:off x="-9492" y="-21658"/>
              <a:ext cx="9163085"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solidFill>
                  <a:schemeClr val="tx1"/>
                </a:solidFill>
                <a:latin typeface="+mn-lt"/>
                <a:cs typeface="+mn-cs"/>
              </a:endParaRPr>
            </a:p>
          </p:txBody>
        </p:sp>
        <p:sp>
          <p:nvSpPr>
            <p:cNvPr id="8" name="Freeform 7"/>
            <p:cNvSpPr>
              <a:spLocks/>
            </p:cNvSpPr>
            <p:nvPr/>
          </p:nvSpPr>
          <p:spPr bwMode="auto">
            <a:xfrm>
              <a:off x="4381550" y="-21658"/>
              <a:ext cx="4762518"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solidFill>
                  <a:schemeClr val="tx1"/>
                </a:solidFill>
                <a:latin typeface="+mn-lt"/>
                <a:cs typeface="+mn-cs"/>
              </a:endParaRPr>
            </a:p>
          </p:txBody>
        </p:sp>
        <p:grpSp>
          <p:nvGrpSpPr>
            <p:cNvPr id="1036" name="Group 1"/>
            <p:cNvGrpSpPr>
              <a:grpSpLocks/>
            </p:cNvGrpSpPr>
            <p:nvPr/>
          </p:nvGrpSpPr>
          <p:grpSpPr bwMode="auto">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lvl1pPr>
                  <a:defRPr sz="1200">
                    <a:solidFill>
                      <a:srgbClr val="000000"/>
                    </a:solidFill>
                    <a:latin typeface="Times New Roman" pitchFamily="18" charset="0"/>
                    <a:cs typeface="Times New Roman" pitchFamily="18" charset="0"/>
                  </a:defRPr>
                </a:lvl1pPr>
                <a:lvl2pPr marL="742950" indent="-285750">
                  <a:defRPr sz="1200">
                    <a:solidFill>
                      <a:srgbClr val="000000"/>
                    </a:solidFill>
                    <a:latin typeface="Times New Roman" pitchFamily="18" charset="0"/>
                    <a:cs typeface="Times New Roman" pitchFamily="18" charset="0"/>
                  </a:defRPr>
                </a:lvl2pPr>
                <a:lvl3pPr marL="1143000" indent="-228600">
                  <a:defRPr sz="1200">
                    <a:solidFill>
                      <a:srgbClr val="000000"/>
                    </a:solidFill>
                    <a:latin typeface="Times New Roman" pitchFamily="18" charset="0"/>
                    <a:cs typeface="Times New Roman" pitchFamily="18" charset="0"/>
                  </a:defRPr>
                </a:lvl3pPr>
                <a:lvl4pPr marL="1600200" indent="-228600">
                  <a:defRPr sz="1200">
                    <a:solidFill>
                      <a:srgbClr val="000000"/>
                    </a:solidFill>
                    <a:latin typeface="Times New Roman" pitchFamily="18" charset="0"/>
                    <a:cs typeface="Times New Roman" pitchFamily="18" charset="0"/>
                  </a:defRPr>
                </a:lvl4pPr>
                <a:lvl5pPr marL="2057400" indent="-228600">
                  <a:defRPr sz="1200">
                    <a:solidFill>
                      <a:srgbClr val="000000"/>
                    </a:solidFill>
                    <a:latin typeface="Times New Roman" pitchFamily="18" charset="0"/>
                    <a:cs typeface="Times New Roman" pitchFamily="18" charset="0"/>
                  </a:defRPr>
                </a:lvl5pPr>
                <a:lvl6pPr marL="25146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6pPr>
                <a:lvl7pPr marL="29718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7pPr>
                <a:lvl8pPr marL="34290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8pPr>
                <a:lvl9pPr marL="38862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9pPr>
              </a:lstStyle>
              <a:p>
                <a:pPr>
                  <a:defRPr/>
                </a:pPr>
                <a:endParaRPr lang="en-US" altLang="zh-TW" smtClean="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lvl1pPr>
                  <a:defRPr sz="1200">
                    <a:solidFill>
                      <a:srgbClr val="000000"/>
                    </a:solidFill>
                    <a:latin typeface="Times New Roman" pitchFamily="18" charset="0"/>
                    <a:cs typeface="Times New Roman" pitchFamily="18" charset="0"/>
                  </a:defRPr>
                </a:lvl1pPr>
                <a:lvl2pPr marL="742950" indent="-285750">
                  <a:defRPr sz="1200">
                    <a:solidFill>
                      <a:srgbClr val="000000"/>
                    </a:solidFill>
                    <a:latin typeface="Times New Roman" pitchFamily="18" charset="0"/>
                    <a:cs typeface="Times New Roman" pitchFamily="18" charset="0"/>
                  </a:defRPr>
                </a:lvl2pPr>
                <a:lvl3pPr marL="1143000" indent="-228600">
                  <a:defRPr sz="1200">
                    <a:solidFill>
                      <a:srgbClr val="000000"/>
                    </a:solidFill>
                    <a:latin typeface="Times New Roman" pitchFamily="18" charset="0"/>
                    <a:cs typeface="Times New Roman" pitchFamily="18" charset="0"/>
                  </a:defRPr>
                </a:lvl3pPr>
                <a:lvl4pPr marL="1600200" indent="-228600">
                  <a:defRPr sz="1200">
                    <a:solidFill>
                      <a:srgbClr val="000000"/>
                    </a:solidFill>
                    <a:latin typeface="Times New Roman" pitchFamily="18" charset="0"/>
                    <a:cs typeface="Times New Roman" pitchFamily="18" charset="0"/>
                  </a:defRPr>
                </a:lvl4pPr>
                <a:lvl5pPr marL="2057400" indent="-228600">
                  <a:defRPr sz="1200">
                    <a:solidFill>
                      <a:srgbClr val="000000"/>
                    </a:solidFill>
                    <a:latin typeface="Times New Roman" pitchFamily="18" charset="0"/>
                    <a:cs typeface="Times New Roman" pitchFamily="18" charset="0"/>
                  </a:defRPr>
                </a:lvl5pPr>
                <a:lvl6pPr marL="25146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6pPr>
                <a:lvl7pPr marL="29718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7pPr>
                <a:lvl8pPr marL="34290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8pPr>
                <a:lvl9pPr marL="38862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9pPr>
              </a:lstStyle>
              <a:p>
                <a:pPr>
                  <a:defRPr/>
                </a:pPr>
                <a:endParaRPr lang="en-US" altLang="zh-TW" smtClean="0"/>
              </a:p>
            </p:txBody>
          </p:sp>
        </p:grpSp>
      </p:grpSp>
      <p:sp>
        <p:nvSpPr>
          <p:cNvPr id="18" name="Slide Number Placeholder 17"/>
          <p:cNvSpPr>
            <a:spLocks noGrp="1"/>
          </p:cNvSpPr>
          <p:nvPr userDrawn="1">
            <p:ph type="sldNum" sz="quarter" idx="4"/>
          </p:nvPr>
        </p:nvSpPr>
        <p:spPr>
          <a:xfrm>
            <a:off x="8532440" y="6508849"/>
            <a:ext cx="485586" cy="304527"/>
          </a:xfrm>
          <a:prstGeom prst="rect">
            <a:avLst/>
          </a:prstGeom>
        </p:spPr>
        <p:txBody>
          <a:bodyPr vert="horz" lIns="0" tIns="0" rIns="0" bIns="0" anchor="b"/>
          <a:lstStyle>
            <a:lvl1pPr algn="r" eaLnBrk="1" latinLnBrk="0" hangingPunct="1">
              <a:defRPr kumimoji="0" sz="1600" b="1">
                <a:solidFill>
                  <a:schemeClr val="bg1"/>
                </a:solidFill>
                <a:effectLst>
                  <a:outerShdw blurRad="38100" dist="38100" dir="2700000" algn="tl">
                    <a:srgbClr val="000000">
                      <a:alpha val="43137"/>
                    </a:srgbClr>
                  </a:outerShdw>
                </a:effectLst>
                <a:latin typeface="+mj-lt"/>
              </a:defRPr>
            </a:lvl1pPr>
          </a:lstStyle>
          <a:p>
            <a:pPr>
              <a:defRPr/>
            </a:pPr>
            <a:fld id="{D7FAC691-7AEA-4524-B995-437D52503CFE}" type="slidenum">
              <a:rPr lang="zh-TW" altLang="en-US" smtClean="0"/>
              <a:pPr>
                <a:defRPr/>
              </a:pPr>
              <a:t>‹#›</a:t>
            </a:fld>
            <a:endParaRPr lang="en-US" altLang="zh-TW" dirty="0">
              <a:ea typeface="Cambria Math" panose="02040503050406030204" pitchFamily="18" charset="0"/>
            </a:endParaRPr>
          </a:p>
        </p:txBody>
      </p:sp>
      <p:sp>
        <p:nvSpPr>
          <p:cNvPr id="9" name="Title Placeholder 8"/>
          <p:cNvSpPr>
            <a:spLocks noGrp="1"/>
          </p:cNvSpPr>
          <p:nvPr userDrawn="1">
            <p:ph type="title"/>
          </p:nvPr>
        </p:nvSpPr>
        <p:spPr>
          <a:xfrm>
            <a:off x="457200" y="180000"/>
            <a:ext cx="8229600" cy="1008000"/>
          </a:xfrm>
          <a:prstGeom prst="rect">
            <a:avLst/>
          </a:prstGeom>
        </p:spPr>
        <p:txBody>
          <a:bodyPr vert="horz" lIns="0" rIns="0" bIns="0" anchor="ctr">
            <a:normAutofit/>
          </a:bodyPr>
          <a:lstStyle/>
          <a:p>
            <a:pPr lvl="0" eaLnBrk="1" latinLnBrk="0" hangingPunct="1">
              <a:buNone/>
            </a:pPr>
            <a:r>
              <a:rPr lang="zh-TW" altLang="en-US" dirty="0" smtClean="0"/>
              <a:t>按一下以編輯母片標題樣式</a:t>
            </a:r>
            <a:endParaRPr lang="en-US" dirty="0"/>
          </a:p>
        </p:txBody>
      </p:sp>
      <p:sp>
        <p:nvSpPr>
          <p:cNvPr id="24" name="Text Box 7"/>
          <p:cNvSpPr txBox="1">
            <a:spLocks noChangeArrowheads="1"/>
          </p:cNvSpPr>
          <p:nvPr userDrawn="1"/>
        </p:nvSpPr>
        <p:spPr bwMode="auto">
          <a:xfrm>
            <a:off x="5244244" y="6437312"/>
            <a:ext cx="31710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3600">
                <a:solidFill>
                  <a:schemeClr val="tx1"/>
                </a:solidFill>
                <a:latin typeface="Times New Roman" pitchFamily="18" charset="0"/>
                <a:ea typeface="標楷體" pitchFamily="65" charset="-120"/>
              </a:defRPr>
            </a:lvl1pPr>
            <a:lvl2pPr marL="742950" indent="-285750" eaLnBrk="0" hangingPunct="0">
              <a:defRPr kumimoji="1" sz="3600">
                <a:solidFill>
                  <a:schemeClr val="tx1"/>
                </a:solidFill>
                <a:latin typeface="Times New Roman" pitchFamily="18" charset="0"/>
                <a:ea typeface="標楷體" pitchFamily="65" charset="-120"/>
              </a:defRPr>
            </a:lvl2pPr>
            <a:lvl3pPr marL="1143000" indent="-228600" eaLnBrk="0" hangingPunct="0">
              <a:defRPr kumimoji="1" sz="3600">
                <a:solidFill>
                  <a:schemeClr val="tx1"/>
                </a:solidFill>
                <a:latin typeface="Times New Roman" pitchFamily="18" charset="0"/>
                <a:ea typeface="標楷體" pitchFamily="65" charset="-120"/>
              </a:defRPr>
            </a:lvl3pPr>
            <a:lvl4pPr marL="1600200" indent="-228600" eaLnBrk="0" hangingPunct="0">
              <a:defRPr kumimoji="1" sz="3600">
                <a:solidFill>
                  <a:schemeClr val="tx1"/>
                </a:solidFill>
                <a:latin typeface="Times New Roman" pitchFamily="18" charset="0"/>
                <a:ea typeface="標楷體" pitchFamily="65" charset="-120"/>
              </a:defRPr>
            </a:lvl4pPr>
            <a:lvl5pPr marL="2057400" indent="-228600" eaLnBrk="0" hangingPunct="0">
              <a:defRPr kumimoji="1" sz="3600">
                <a:solidFill>
                  <a:schemeClr val="tx1"/>
                </a:solidFill>
                <a:latin typeface="Times New Roman" pitchFamily="18" charset="0"/>
                <a:ea typeface="標楷體" pitchFamily="65" charset="-120"/>
              </a:defRPr>
            </a:lvl5pPr>
            <a:lvl6pPr marL="2514600" indent="-228600" eaLnBrk="0" fontAlgn="base" hangingPunct="0">
              <a:spcBef>
                <a:spcPct val="0"/>
              </a:spcBef>
              <a:spcAft>
                <a:spcPct val="0"/>
              </a:spcAft>
              <a:defRPr kumimoji="1" sz="3600">
                <a:solidFill>
                  <a:schemeClr val="tx1"/>
                </a:solidFill>
                <a:latin typeface="Times New Roman" pitchFamily="18" charset="0"/>
                <a:ea typeface="標楷體" pitchFamily="65" charset="-120"/>
              </a:defRPr>
            </a:lvl6pPr>
            <a:lvl7pPr marL="2971800" indent="-228600" eaLnBrk="0" fontAlgn="base" hangingPunct="0">
              <a:spcBef>
                <a:spcPct val="0"/>
              </a:spcBef>
              <a:spcAft>
                <a:spcPct val="0"/>
              </a:spcAft>
              <a:defRPr kumimoji="1" sz="3600">
                <a:solidFill>
                  <a:schemeClr val="tx1"/>
                </a:solidFill>
                <a:latin typeface="Times New Roman" pitchFamily="18" charset="0"/>
                <a:ea typeface="標楷體" pitchFamily="65" charset="-120"/>
              </a:defRPr>
            </a:lvl7pPr>
            <a:lvl8pPr marL="3429000" indent="-228600" eaLnBrk="0" fontAlgn="base" hangingPunct="0">
              <a:spcBef>
                <a:spcPct val="0"/>
              </a:spcBef>
              <a:spcAft>
                <a:spcPct val="0"/>
              </a:spcAft>
              <a:defRPr kumimoji="1" sz="3600">
                <a:solidFill>
                  <a:schemeClr val="tx1"/>
                </a:solidFill>
                <a:latin typeface="Times New Roman" pitchFamily="18" charset="0"/>
                <a:ea typeface="標楷體" pitchFamily="65" charset="-120"/>
              </a:defRPr>
            </a:lvl8pPr>
            <a:lvl9pPr marL="3886200" indent="-228600" eaLnBrk="0" fontAlgn="base" hangingPunct="0">
              <a:spcBef>
                <a:spcPct val="0"/>
              </a:spcBef>
              <a:spcAft>
                <a:spcPct val="0"/>
              </a:spcAft>
              <a:defRPr kumimoji="1" sz="3600">
                <a:solidFill>
                  <a:schemeClr val="tx1"/>
                </a:solidFill>
                <a:latin typeface="Times New Roman" pitchFamily="18" charset="0"/>
                <a:ea typeface="標楷體" pitchFamily="65" charset="-12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zh-TW" sz="1600" b="0"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onotype Corsiva" panose="03010101010201010101" pitchFamily="66" charset="0"/>
                <a:ea typeface="新細明體" panose="02020500000000000000" pitchFamily="18" charset="-120"/>
                <a:cs typeface="Times New Roman" pitchFamily="18" charset="0"/>
              </a:rPr>
              <a:t>Prof. Gwo Giun (Chris) Lee/NCKU E.E.</a:t>
            </a:r>
            <a:endParaRPr kumimoji="0" lang="zh-TW"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onotype Corsiva" panose="03010101010201010101" pitchFamily="66" charset="0"/>
              <a:ea typeface="新細明體" panose="02020500000000000000" pitchFamily="18" charset="-120"/>
              <a:cs typeface="Times New Roman" pitchFamily="18" charset="0"/>
            </a:endParaRPr>
          </a:p>
        </p:txBody>
      </p:sp>
      <p:sp>
        <p:nvSpPr>
          <p:cNvPr id="2" name="頁尾版面配置區 1"/>
          <p:cNvSpPr>
            <a:spLocks noGrp="1"/>
          </p:cNvSpPr>
          <p:nvPr>
            <p:ph type="ftr" sz="quarter" idx="3"/>
          </p:nvPr>
        </p:nvSpPr>
        <p:spPr>
          <a:xfrm>
            <a:off x="1427189" y="6455332"/>
            <a:ext cx="1488627" cy="365125"/>
          </a:xfrm>
          <a:prstGeom prst="rect">
            <a:avLst/>
          </a:prstGeom>
        </p:spPr>
        <p:txBody>
          <a:bodyPr vert="horz" lIns="91440" tIns="45720" rIns="91440" bIns="45720" rtlCol="0" anchor="ctr"/>
          <a:lstStyle>
            <a:lvl1pPr algn="ctr">
              <a:defRPr sz="1400">
                <a:solidFill>
                  <a:schemeClr val="bg1"/>
                </a:solidFill>
                <a:latin typeface="Arial" panose="020B0604020202020204" pitchFamily="34" charset="0"/>
                <a:ea typeface="Arial Unicode MS" panose="020B0604020202020204" pitchFamily="34" charset="-120"/>
                <a:cs typeface="Arial" panose="020B0604020202020204" pitchFamily="34" charset="0"/>
              </a:defRPr>
            </a:lvl1pPr>
          </a:lstStyle>
          <a:p>
            <a:r>
              <a:rPr lang="en-US" altLang="zh-TW" smtClean="0"/>
              <a:t>JCT3V-G0114</a:t>
            </a:r>
            <a:endParaRPr lang="zh-TW" altLang="en-US" dirty="0"/>
          </a:p>
        </p:txBody>
      </p:sp>
    </p:spTree>
  </p:cSld>
  <p:clrMap bg1="lt1" tx1="dk1" bg2="lt2" tx2="dk2" accent1="accent1" accent2="accent2" accent3="accent3" accent4="accent4" accent5="accent5" accent6="accent6" hlink="hlink" folHlink="folHlink"/>
  <p:sldLayoutIdLst>
    <p:sldLayoutId id="2147483889" r:id="rId1"/>
    <p:sldLayoutId id="2147483855" r:id="rId2"/>
    <p:sldLayoutId id="2147483856" r:id="rId3"/>
    <p:sldLayoutId id="2147483857" r:id="rId4"/>
    <p:sldLayoutId id="2147483858" r:id="rId5"/>
    <p:sldLayoutId id="2147483859" r:id="rId6"/>
    <p:sldLayoutId id="2147483875" r:id="rId7"/>
    <p:sldLayoutId id="2147483850" r:id="rId8"/>
    <p:sldLayoutId id="2147483852" r:id="rId9"/>
    <p:sldLayoutId id="2147483876" r:id="rId10"/>
    <p:sldLayoutId id="2147483851" r:id="rId11"/>
  </p:sldLayoutIdLst>
  <p:timing>
    <p:tnLst>
      <p:par>
        <p:cTn id="1" dur="indefinite" restart="never" nodeType="tmRoot"/>
      </p:par>
    </p:tnLst>
  </p:timing>
  <p:hf hdr="0"/>
  <p:txStyles>
    <p:titleStyle>
      <a:lvl1pPr algn="ctr" rtl="0" eaLnBrk="0" fontAlgn="base" hangingPunct="0">
        <a:spcBef>
          <a:spcPct val="0"/>
        </a:spcBef>
        <a:spcAft>
          <a:spcPct val="0"/>
        </a:spcAft>
        <a:defRPr kumimoji="0" lang="en-US" altLang="en-US" sz="4000" b="1" kern="1200" baseline="0" dirty="0">
          <a:ln>
            <a:noFill/>
          </a:ln>
          <a:solidFill>
            <a:srgbClr val="FFFFCC"/>
          </a:solidFill>
          <a:effectLst>
            <a:outerShdw blurRad="38100" dist="38100" dir="2700000" algn="tl">
              <a:srgbClr val="000000">
                <a:alpha val="43137"/>
              </a:srgbClr>
            </a:outerShdw>
            <a:reflection blurRad="6350" stA="55000" endA="300" endPos="45500" dir="5400000" sy="-100000" algn="bl" rotWithShape="0"/>
          </a:effectLst>
          <a:latin typeface="Book Antiqua" panose="02040602050305030304" pitchFamily="18" charset="0"/>
          <a:ea typeface="微軟正黑體" panose="020B0604030504040204" pitchFamily="34" charset="-120"/>
          <a:cs typeface="+mj-cs"/>
        </a:defRPr>
      </a:lvl1pPr>
      <a:lvl2pPr algn="ctr" rtl="0" eaLnBrk="0" fontAlgn="base" hangingPunct="0">
        <a:spcBef>
          <a:spcPct val="0"/>
        </a:spcBef>
        <a:spcAft>
          <a:spcPct val="0"/>
        </a:spcAft>
        <a:defRPr sz="4000" b="1">
          <a:solidFill>
            <a:srgbClr val="115964"/>
          </a:solidFill>
          <a:latin typeface="Calibri" pitchFamily="34" charset="0"/>
        </a:defRPr>
      </a:lvl2pPr>
      <a:lvl3pPr algn="ctr" rtl="0" eaLnBrk="0" fontAlgn="base" hangingPunct="0">
        <a:spcBef>
          <a:spcPct val="0"/>
        </a:spcBef>
        <a:spcAft>
          <a:spcPct val="0"/>
        </a:spcAft>
        <a:defRPr sz="4000" b="1">
          <a:solidFill>
            <a:srgbClr val="115964"/>
          </a:solidFill>
          <a:latin typeface="Calibri" pitchFamily="34" charset="0"/>
        </a:defRPr>
      </a:lvl3pPr>
      <a:lvl4pPr algn="ctr" rtl="0" eaLnBrk="0" fontAlgn="base" hangingPunct="0">
        <a:spcBef>
          <a:spcPct val="0"/>
        </a:spcBef>
        <a:spcAft>
          <a:spcPct val="0"/>
        </a:spcAft>
        <a:defRPr sz="4000" b="1">
          <a:solidFill>
            <a:srgbClr val="115964"/>
          </a:solidFill>
          <a:latin typeface="Calibri" pitchFamily="34" charset="0"/>
        </a:defRPr>
      </a:lvl4pPr>
      <a:lvl5pPr algn="ctr" rtl="0" eaLnBrk="0" fontAlgn="base" hangingPunct="0">
        <a:spcBef>
          <a:spcPct val="0"/>
        </a:spcBef>
        <a:spcAft>
          <a:spcPct val="0"/>
        </a:spcAft>
        <a:defRPr sz="4000" b="1">
          <a:solidFill>
            <a:srgbClr val="115964"/>
          </a:solidFill>
          <a:latin typeface="Calibri" pitchFamily="34" charset="0"/>
        </a:defRPr>
      </a:lvl5pPr>
      <a:lvl6pPr marL="457200" algn="ctr" rtl="0" fontAlgn="base">
        <a:spcBef>
          <a:spcPct val="0"/>
        </a:spcBef>
        <a:spcAft>
          <a:spcPct val="0"/>
        </a:spcAft>
        <a:defRPr sz="4000" b="1">
          <a:solidFill>
            <a:srgbClr val="115964"/>
          </a:solidFill>
          <a:latin typeface="Calibri" pitchFamily="34" charset="0"/>
        </a:defRPr>
      </a:lvl6pPr>
      <a:lvl7pPr marL="914400" algn="ctr" rtl="0" fontAlgn="base">
        <a:spcBef>
          <a:spcPct val="0"/>
        </a:spcBef>
        <a:spcAft>
          <a:spcPct val="0"/>
        </a:spcAft>
        <a:defRPr sz="4000" b="1">
          <a:solidFill>
            <a:srgbClr val="115964"/>
          </a:solidFill>
          <a:latin typeface="Calibri" pitchFamily="34" charset="0"/>
        </a:defRPr>
      </a:lvl7pPr>
      <a:lvl8pPr marL="1371600" algn="ctr" rtl="0" fontAlgn="base">
        <a:spcBef>
          <a:spcPct val="0"/>
        </a:spcBef>
        <a:spcAft>
          <a:spcPct val="0"/>
        </a:spcAft>
        <a:defRPr sz="4000" b="1">
          <a:solidFill>
            <a:srgbClr val="115964"/>
          </a:solidFill>
          <a:latin typeface="Calibri" pitchFamily="34" charset="0"/>
        </a:defRPr>
      </a:lvl8pPr>
      <a:lvl9pPr marL="1828800" algn="ctr" rtl="0" fontAlgn="base">
        <a:spcBef>
          <a:spcPct val="0"/>
        </a:spcBef>
        <a:spcAft>
          <a:spcPct val="0"/>
        </a:spcAft>
        <a:defRPr sz="4000" b="1">
          <a:solidFill>
            <a:srgbClr val="115964"/>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panose="05000000000000000000" pitchFamily="2" charset="2"/>
        <a:buChar char="n"/>
        <a:defRPr lang="zh-TW" altLang="en-US" sz="2000" kern="1200" baseline="0" dirty="0" smtClean="0">
          <a:solidFill>
            <a:schemeClr val="bg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panose="05000000000000000000" pitchFamily="2" charset="2"/>
        <a:buChar char="p"/>
        <a:defRPr lang="zh-TW" altLang="en-US" sz="1800" kern="1200" baseline="0" dirty="0" smtClean="0">
          <a:solidFill>
            <a:schemeClr val="bg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panose="05000000000000000000" pitchFamily="2" charset="2"/>
        <a:buChar char="n"/>
        <a:defRPr lang="zh-TW" altLang="en-US" sz="1600" kern="1200" baseline="0" dirty="0" smtClean="0">
          <a:solidFill>
            <a:schemeClr val="bg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panose="05000000000000000000" pitchFamily="2" charset="2"/>
        <a:buChar char="p"/>
        <a:defRPr lang="zh-TW" altLang="en-US" sz="1400" kern="1200" baseline="0" dirty="0" smtClean="0">
          <a:solidFill>
            <a:schemeClr val="bg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panose="05000000000000000000" pitchFamily="2" charset="2"/>
        <a:buChar char="n"/>
        <a:defRPr lang="zh-TW" altLang="en-US" sz="1200" kern="1200" baseline="0" dirty="0" smtClean="0">
          <a:solidFill>
            <a:schemeClr val="bg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3">
        <a:schemeClr val="bg1"/>
      </p:bgRef>
    </p:bg>
    <p:spTree>
      <p:nvGrpSpPr>
        <p:cNvPr id="1" name=""/>
        <p:cNvGrpSpPr/>
        <p:nvPr/>
      </p:nvGrpSpPr>
      <p:grpSpPr>
        <a:xfrm>
          <a:off x="0" y="0"/>
          <a:ext cx="0" cy="0"/>
          <a:chOff x="0" y="0"/>
          <a:chExt cx="0" cy="0"/>
        </a:xfrm>
      </p:grpSpPr>
      <p:sp>
        <p:nvSpPr>
          <p:cNvPr id="9" name="Title Placeholder 8"/>
          <p:cNvSpPr>
            <a:spLocks noGrp="1"/>
          </p:cNvSpPr>
          <p:nvPr>
            <p:ph type="title"/>
          </p:nvPr>
        </p:nvSpPr>
        <p:spPr>
          <a:xfrm>
            <a:off x="457200" y="180000"/>
            <a:ext cx="8229600" cy="1008000"/>
          </a:xfrm>
          <a:prstGeom prst="rect">
            <a:avLst/>
          </a:prstGeom>
        </p:spPr>
        <p:txBody>
          <a:bodyPr vert="horz" lIns="0" rIns="0" bIns="0" anchor="ctr">
            <a:normAutofit/>
          </a:bodyPr>
          <a:lstStyle/>
          <a:p>
            <a:r>
              <a:rPr lang="zh-TW" altLang="en-US" dirty="0" smtClean="0"/>
              <a:t>按一下以編輯母片標題樣式</a:t>
            </a:r>
            <a:endParaRPr lang="en-US" dirty="0"/>
          </a:p>
        </p:txBody>
      </p:sp>
      <p:sp>
        <p:nvSpPr>
          <p:cNvPr id="1028" name="Text Placeholder 29"/>
          <p:cNvSpPr>
            <a:spLocks noGrp="1"/>
          </p:cNvSpPr>
          <p:nvPr>
            <p:ph type="body" idx="1"/>
          </p:nvPr>
        </p:nvSpPr>
        <p:spPr bwMode="auto">
          <a:xfrm>
            <a:off x="457200" y="1296000"/>
            <a:ext cx="8229600" cy="49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p>
        </p:txBody>
      </p:sp>
      <p:sp>
        <p:nvSpPr>
          <p:cNvPr id="10" name="Date Placeholder 9"/>
          <p:cNvSpPr>
            <a:spLocks noGrp="1"/>
          </p:cNvSpPr>
          <p:nvPr>
            <p:ph type="dt" sz="half" idx="2"/>
          </p:nvPr>
        </p:nvSpPr>
        <p:spPr>
          <a:xfrm>
            <a:off x="107504" y="6448251"/>
            <a:ext cx="1080000" cy="365125"/>
          </a:xfrm>
          <a:prstGeom prst="rect">
            <a:avLst/>
          </a:prstGeom>
        </p:spPr>
        <p:txBody>
          <a:bodyPr vert="horz" lIns="0" tIns="0" rIns="0" bIns="0" anchor="b"/>
          <a:lstStyle>
            <a:lvl1pPr algn="l" eaLnBrk="1" latinLnBrk="0" hangingPunct="1">
              <a:defRPr kumimoji="0" sz="1400">
                <a:solidFill>
                  <a:schemeClr val="tx2">
                    <a:shade val="90000"/>
                  </a:schemeClr>
                </a:solidFill>
                <a:latin typeface="+mj-lt"/>
              </a:defRPr>
            </a:lvl1pPr>
          </a:lstStyle>
          <a:p>
            <a:pPr>
              <a:defRPr/>
            </a:pPr>
            <a:fld id="{621BE364-2B1C-4B5A-A54D-3BD104595E00}" type="datetime1">
              <a:rPr lang="zh-TW" altLang="en-US" smtClean="0"/>
              <a:t>2014/1/9</a:t>
            </a:fld>
            <a:endParaRPr lang="en-US" altLang="zh-TW"/>
          </a:p>
        </p:txBody>
      </p:sp>
      <p:sp>
        <p:nvSpPr>
          <p:cNvPr id="6" name="橢圓 5"/>
          <p:cNvSpPr>
            <a:spLocks noChangeAspect="1"/>
          </p:cNvSpPr>
          <p:nvPr userDrawn="1"/>
        </p:nvSpPr>
        <p:spPr>
          <a:xfrm>
            <a:off x="8676456" y="6345384"/>
            <a:ext cx="468000" cy="468000"/>
          </a:xfrm>
          <a:prstGeom prst="ellipse">
            <a:avLst/>
          </a:prstGeom>
          <a:solidFill>
            <a:srgbClr val="D9D9D9">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 name="Slide Number Placeholder 17"/>
          <p:cNvSpPr>
            <a:spLocks noGrp="1"/>
          </p:cNvSpPr>
          <p:nvPr>
            <p:ph type="sldNum" sz="quarter" idx="4"/>
          </p:nvPr>
        </p:nvSpPr>
        <p:spPr>
          <a:xfrm>
            <a:off x="8478902" y="6453336"/>
            <a:ext cx="485586" cy="304527"/>
          </a:xfrm>
          <a:prstGeom prst="rect">
            <a:avLst/>
          </a:prstGeom>
        </p:spPr>
        <p:txBody>
          <a:bodyPr vert="horz" lIns="0" tIns="0" rIns="0" bIns="0" anchor="b"/>
          <a:lstStyle>
            <a:lvl1pPr algn="r" eaLnBrk="1" latinLnBrk="0" hangingPunct="1">
              <a:defRPr kumimoji="0" sz="2000" b="1">
                <a:solidFill>
                  <a:srgbClr val="C00000"/>
                </a:solidFill>
                <a:effectLst>
                  <a:outerShdw blurRad="38100" dist="38100" dir="2700000" algn="tl">
                    <a:srgbClr val="000000">
                      <a:alpha val="43137"/>
                    </a:srgbClr>
                  </a:outerShdw>
                </a:effectLst>
                <a:latin typeface="+mj-lt"/>
              </a:defRPr>
            </a:lvl1pPr>
          </a:lstStyle>
          <a:p>
            <a:pPr>
              <a:defRPr/>
            </a:pPr>
            <a:fld id="{D7FAC691-7AEA-4524-B995-437D52503CFE}" type="slidenum">
              <a:rPr lang="zh-TW" altLang="en-US" smtClean="0"/>
              <a:pPr>
                <a:defRPr/>
              </a:pPr>
              <a:t>‹#›</a:t>
            </a:fld>
            <a:endParaRPr lang="en-US" altLang="zh-TW" dirty="0">
              <a:ea typeface="Cambria Math" panose="02040503050406030204" pitchFamily="18" charset="0"/>
            </a:endParaRPr>
          </a:p>
        </p:txBody>
      </p:sp>
      <p:grpSp>
        <p:nvGrpSpPr>
          <p:cNvPr id="2" name="群組 1"/>
          <p:cNvGrpSpPr/>
          <p:nvPr userDrawn="1"/>
        </p:nvGrpSpPr>
        <p:grpSpPr>
          <a:xfrm>
            <a:off x="4932040" y="6237312"/>
            <a:ext cx="3744416" cy="612000"/>
            <a:chOff x="4499992" y="6273384"/>
            <a:chExt cx="3744416" cy="612000"/>
          </a:xfrm>
        </p:grpSpPr>
        <p:sp>
          <p:nvSpPr>
            <p:cNvPr id="14" name="Text Box 7"/>
            <p:cNvSpPr txBox="1">
              <a:spLocks noChangeArrowheads="1"/>
            </p:cNvSpPr>
            <p:nvPr userDrawn="1"/>
          </p:nvSpPr>
          <p:spPr bwMode="auto">
            <a:xfrm>
              <a:off x="4499992" y="6345448"/>
              <a:ext cx="3314562" cy="5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3600">
                  <a:solidFill>
                    <a:schemeClr val="tx1"/>
                  </a:solidFill>
                  <a:latin typeface="Times New Roman" pitchFamily="18" charset="0"/>
                  <a:ea typeface="標楷體" pitchFamily="65" charset="-120"/>
                </a:defRPr>
              </a:lvl1pPr>
              <a:lvl2pPr marL="742950" indent="-285750" eaLnBrk="0" hangingPunct="0">
                <a:defRPr kumimoji="1" sz="3600">
                  <a:solidFill>
                    <a:schemeClr val="tx1"/>
                  </a:solidFill>
                  <a:latin typeface="Times New Roman" pitchFamily="18" charset="0"/>
                  <a:ea typeface="標楷體" pitchFamily="65" charset="-120"/>
                </a:defRPr>
              </a:lvl2pPr>
              <a:lvl3pPr marL="1143000" indent="-228600" eaLnBrk="0" hangingPunct="0">
                <a:defRPr kumimoji="1" sz="3600">
                  <a:solidFill>
                    <a:schemeClr val="tx1"/>
                  </a:solidFill>
                  <a:latin typeface="Times New Roman" pitchFamily="18" charset="0"/>
                  <a:ea typeface="標楷體" pitchFamily="65" charset="-120"/>
                </a:defRPr>
              </a:lvl3pPr>
              <a:lvl4pPr marL="1600200" indent="-228600" eaLnBrk="0" hangingPunct="0">
                <a:defRPr kumimoji="1" sz="3600">
                  <a:solidFill>
                    <a:schemeClr val="tx1"/>
                  </a:solidFill>
                  <a:latin typeface="Times New Roman" pitchFamily="18" charset="0"/>
                  <a:ea typeface="標楷體" pitchFamily="65" charset="-120"/>
                </a:defRPr>
              </a:lvl4pPr>
              <a:lvl5pPr marL="2057400" indent="-228600" eaLnBrk="0" hangingPunct="0">
                <a:defRPr kumimoji="1" sz="3600">
                  <a:solidFill>
                    <a:schemeClr val="tx1"/>
                  </a:solidFill>
                  <a:latin typeface="Times New Roman" pitchFamily="18" charset="0"/>
                  <a:ea typeface="標楷體" pitchFamily="65" charset="-120"/>
                </a:defRPr>
              </a:lvl5pPr>
              <a:lvl6pPr marL="2514600" indent="-228600" eaLnBrk="0" fontAlgn="base" hangingPunct="0">
                <a:spcBef>
                  <a:spcPct val="0"/>
                </a:spcBef>
                <a:spcAft>
                  <a:spcPct val="0"/>
                </a:spcAft>
                <a:defRPr kumimoji="1" sz="3600">
                  <a:solidFill>
                    <a:schemeClr val="tx1"/>
                  </a:solidFill>
                  <a:latin typeface="Times New Roman" pitchFamily="18" charset="0"/>
                  <a:ea typeface="標楷體" pitchFamily="65" charset="-120"/>
                </a:defRPr>
              </a:lvl6pPr>
              <a:lvl7pPr marL="2971800" indent="-228600" eaLnBrk="0" fontAlgn="base" hangingPunct="0">
                <a:spcBef>
                  <a:spcPct val="0"/>
                </a:spcBef>
                <a:spcAft>
                  <a:spcPct val="0"/>
                </a:spcAft>
                <a:defRPr kumimoji="1" sz="3600">
                  <a:solidFill>
                    <a:schemeClr val="tx1"/>
                  </a:solidFill>
                  <a:latin typeface="Times New Roman" pitchFamily="18" charset="0"/>
                  <a:ea typeface="標楷體" pitchFamily="65" charset="-120"/>
                </a:defRPr>
              </a:lvl7pPr>
              <a:lvl8pPr marL="3429000" indent="-228600" eaLnBrk="0" fontAlgn="base" hangingPunct="0">
                <a:spcBef>
                  <a:spcPct val="0"/>
                </a:spcBef>
                <a:spcAft>
                  <a:spcPct val="0"/>
                </a:spcAft>
                <a:defRPr kumimoji="1" sz="3600">
                  <a:solidFill>
                    <a:schemeClr val="tx1"/>
                  </a:solidFill>
                  <a:latin typeface="Times New Roman" pitchFamily="18" charset="0"/>
                  <a:ea typeface="標楷體" pitchFamily="65" charset="-120"/>
                </a:defRPr>
              </a:lvl8pPr>
              <a:lvl9pPr marL="3886200" indent="-228600" eaLnBrk="0" fontAlgn="base" hangingPunct="0">
                <a:spcBef>
                  <a:spcPct val="0"/>
                </a:spcBef>
                <a:spcAft>
                  <a:spcPct val="0"/>
                </a:spcAft>
                <a:defRPr kumimoji="1" sz="3600">
                  <a:solidFill>
                    <a:schemeClr val="tx1"/>
                  </a:solidFill>
                  <a:latin typeface="Times New Roman" pitchFamily="18" charset="0"/>
                  <a:ea typeface="標楷體" pitchFamily="65" charset="-120"/>
                </a:defRPr>
              </a:lvl9pPr>
            </a:lstStyle>
            <a:p>
              <a:pPr eaLnBrk="1" hangingPunct="1">
                <a:lnSpc>
                  <a:spcPct val="110000"/>
                </a:lnSpc>
                <a:spcBef>
                  <a:spcPts val="0"/>
                </a:spcBef>
              </a:pPr>
              <a:r>
                <a:rPr lang="zh-TW" altLang="en-US" sz="1400" b="1" dirty="0">
                  <a:solidFill>
                    <a:srgbClr val="3399FF"/>
                  </a:solidFill>
                  <a:latin typeface="+mj-ea"/>
                  <a:ea typeface="+mj-ea"/>
                </a:rPr>
                <a:t>國立成功大學 國際事務處</a:t>
              </a:r>
            </a:p>
            <a:p>
              <a:pPr eaLnBrk="1" hangingPunct="1">
                <a:lnSpc>
                  <a:spcPct val="110000"/>
                </a:lnSpc>
                <a:spcBef>
                  <a:spcPts val="0"/>
                </a:spcBef>
              </a:pPr>
              <a:r>
                <a:rPr lang="en-US" altLang="zh-TW" sz="1400" b="1" dirty="0">
                  <a:solidFill>
                    <a:srgbClr val="3399FF"/>
                  </a:solidFill>
                  <a:latin typeface="+mj-ea"/>
                  <a:ea typeface="+mj-ea"/>
                </a:rPr>
                <a:t>Office of International Affairs, NCKU</a:t>
              </a:r>
            </a:p>
          </p:txBody>
        </p:sp>
        <p:pic>
          <p:nvPicPr>
            <p:cNvPr id="15" name="圖片 17" descr="OIA_LOGO.gif"/>
            <p:cNvPicPr>
              <a:picLocks noChangeAspect="1"/>
            </p:cNvPicPr>
            <p:nvPr userDrawn="1"/>
          </p:nvPicPr>
          <p:blipFill>
            <a:blip r:embed="rId7" cstate="print">
              <a:clrChange>
                <a:clrFrom>
                  <a:srgbClr val="FFFFFF"/>
                </a:clrFrom>
                <a:clrTo>
                  <a:srgbClr val="FFFFFF">
                    <a:alpha val="0"/>
                  </a:srgbClr>
                </a:clrTo>
              </a:clrChange>
              <a:duotone>
                <a:schemeClr val="accent3">
                  <a:shade val="45000"/>
                  <a:satMod val="135000"/>
                </a:schemeClr>
                <a:prstClr val="white"/>
              </a:duotone>
            </a:blip>
            <a:srcRect/>
            <a:stretch>
              <a:fillRect/>
            </a:stretch>
          </p:blipFill>
          <p:spPr bwMode="auto">
            <a:xfrm>
              <a:off x="7650019" y="6273384"/>
              <a:ext cx="594389" cy="612000"/>
            </a:xfrm>
            <a:prstGeom prst="rect">
              <a:avLst/>
            </a:prstGeom>
            <a:noFill/>
            <a:ln w="9525">
              <a:noFill/>
              <a:miter lim="800000"/>
              <a:headEnd/>
              <a:tailEnd/>
            </a:ln>
          </p:spPr>
        </p:pic>
      </p:grpSp>
    </p:spTree>
    <p:extLst>
      <p:ext uri="{BB962C8B-B14F-4D97-AF65-F5344CB8AC3E}">
        <p14:creationId xmlns:p14="http://schemas.microsoft.com/office/powerpoint/2010/main" val="2954533680"/>
      </p:ext>
    </p:extLst>
  </p:cSld>
  <p:clrMap bg1="lt1" tx1="dk1" bg2="lt2" tx2="dk2" accent1="accent1" accent2="accent2" accent3="accent3" accent4="accent4" accent5="accent5" accent6="accent6" hlink="hlink" folHlink="folHlink"/>
  <p:sldLayoutIdLst>
    <p:sldLayoutId id="2147483878" r:id="rId1"/>
    <p:sldLayoutId id="2147483879" r:id="rId2"/>
    <p:sldLayoutId id="2147483884" r:id="rId3"/>
    <p:sldLayoutId id="2147483887" r:id="rId4"/>
    <p:sldLayoutId id="2147483888" r:id="rId5"/>
  </p:sldLayoutIdLst>
  <p:timing>
    <p:tnLst>
      <p:par>
        <p:cTn id="1" dur="indefinite" restart="never" nodeType="tmRoot"/>
      </p:par>
    </p:tnLst>
  </p:timing>
  <p:hf hdr="0"/>
  <p:txStyles>
    <p:titleStyle>
      <a:lvl1pPr algn="ctr" rtl="0" eaLnBrk="0" fontAlgn="base" hangingPunct="0">
        <a:spcBef>
          <a:spcPct val="0"/>
        </a:spcBef>
        <a:spcAft>
          <a:spcPct val="0"/>
        </a:spcAft>
        <a:defRPr lang="en-US" altLang="en-US" sz="4000" b="1" kern="1200" dirty="0">
          <a:solidFill>
            <a:srgbClr val="115964"/>
          </a:solidFill>
          <a:effectLst>
            <a:outerShdw blurRad="38100" dist="38100" dir="2700000" algn="tl">
              <a:srgbClr val="000000">
                <a:alpha val="43137"/>
              </a:srgbClr>
            </a:outerShdw>
            <a:reflection blurRad="6350" stA="55000" endA="300" endPos="45500" dir="5400000" sy="-100000" algn="bl" rotWithShape="0"/>
          </a:effectLst>
          <a:latin typeface="+mj-lt"/>
          <a:ea typeface="+mj-ea"/>
          <a:cs typeface="+mj-cs"/>
        </a:defRPr>
      </a:lvl1pPr>
      <a:lvl2pPr algn="ctr" rtl="0" eaLnBrk="0" fontAlgn="base" hangingPunct="0">
        <a:spcBef>
          <a:spcPct val="0"/>
        </a:spcBef>
        <a:spcAft>
          <a:spcPct val="0"/>
        </a:spcAft>
        <a:defRPr sz="4000" b="1">
          <a:solidFill>
            <a:srgbClr val="115964"/>
          </a:solidFill>
          <a:latin typeface="Calibri" pitchFamily="34" charset="0"/>
        </a:defRPr>
      </a:lvl2pPr>
      <a:lvl3pPr algn="ctr" rtl="0" eaLnBrk="0" fontAlgn="base" hangingPunct="0">
        <a:spcBef>
          <a:spcPct val="0"/>
        </a:spcBef>
        <a:spcAft>
          <a:spcPct val="0"/>
        </a:spcAft>
        <a:defRPr sz="4000" b="1">
          <a:solidFill>
            <a:srgbClr val="115964"/>
          </a:solidFill>
          <a:latin typeface="Calibri" pitchFamily="34" charset="0"/>
        </a:defRPr>
      </a:lvl3pPr>
      <a:lvl4pPr algn="ctr" rtl="0" eaLnBrk="0" fontAlgn="base" hangingPunct="0">
        <a:spcBef>
          <a:spcPct val="0"/>
        </a:spcBef>
        <a:spcAft>
          <a:spcPct val="0"/>
        </a:spcAft>
        <a:defRPr sz="4000" b="1">
          <a:solidFill>
            <a:srgbClr val="115964"/>
          </a:solidFill>
          <a:latin typeface="Calibri" pitchFamily="34" charset="0"/>
        </a:defRPr>
      </a:lvl4pPr>
      <a:lvl5pPr algn="ctr" rtl="0" eaLnBrk="0" fontAlgn="base" hangingPunct="0">
        <a:spcBef>
          <a:spcPct val="0"/>
        </a:spcBef>
        <a:spcAft>
          <a:spcPct val="0"/>
        </a:spcAft>
        <a:defRPr sz="4000" b="1">
          <a:solidFill>
            <a:srgbClr val="115964"/>
          </a:solidFill>
          <a:latin typeface="Calibri" pitchFamily="34" charset="0"/>
        </a:defRPr>
      </a:lvl5pPr>
      <a:lvl6pPr marL="457200" algn="ctr" rtl="0" fontAlgn="base">
        <a:spcBef>
          <a:spcPct val="0"/>
        </a:spcBef>
        <a:spcAft>
          <a:spcPct val="0"/>
        </a:spcAft>
        <a:defRPr sz="4000" b="1">
          <a:solidFill>
            <a:srgbClr val="115964"/>
          </a:solidFill>
          <a:latin typeface="Calibri" pitchFamily="34" charset="0"/>
        </a:defRPr>
      </a:lvl6pPr>
      <a:lvl7pPr marL="914400" algn="ctr" rtl="0" fontAlgn="base">
        <a:spcBef>
          <a:spcPct val="0"/>
        </a:spcBef>
        <a:spcAft>
          <a:spcPct val="0"/>
        </a:spcAft>
        <a:defRPr sz="4000" b="1">
          <a:solidFill>
            <a:srgbClr val="115964"/>
          </a:solidFill>
          <a:latin typeface="Calibri" pitchFamily="34" charset="0"/>
        </a:defRPr>
      </a:lvl7pPr>
      <a:lvl8pPr marL="1371600" algn="ctr" rtl="0" fontAlgn="base">
        <a:spcBef>
          <a:spcPct val="0"/>
        </a:spcBef>
        <a:spcAft>
          <a:spcPct val="0"/>
        </a:spcAft>
        <a:defRPr sz="4000" b="1">
          <a:solidFill>
            <a:srgbClr val="115964"/>
          </a:solidFill>
          <a:latin typeface="Calibri" pitchFamily="34" charset="0"/>
        </a:defRPr>
      </a:lvl8pPr>
      <a:lvl9pPr marL="1828800" algn="ctr" rtl="0" fontAlgn="base">
        <a:spcBef>
          <a:spcPct val="0"/>
        </a:spcBef>
        <a:spcAft>
          <a:spcPct val="0"/>
        </a:spcAft>
        <a:defRPr sz="4000" b="1">
          <a:solidFill>
            <a:srgbClr val="115964"/>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panose="05000000000000000000" pitchFamily="2" charset="2"/>
        <a:buChar char="n"/>
        <a:defRPr sz="2600" kern="1200">
          <a:solidFill>
            <a:schemeClr val="tx1"/>
          </a:solidFill>
          <a:latin typeface="+mj-lt"/>
          <a:ea typeface="+mj-ea"/>
          <a:cs typeface="+mn-cs"/>
        </a:defRPr>
      </a:lvl1pPr>
      <a:lvl2pPr marL="639763" indent="-246063" algn="l" rtl="0" eaLnBrk="0" fontAlgn="base" hangingPunct="0">
        <a:spcBef>
          <a:spcPct val="20000"/>
        </a:spcBef>
        <a:spcAft>
          <a:spcPct val="0"/>
        </a:spcAft>
        <a:buClr>
          <a:schemeClr val="accent1"/>
        </a:buClr>
        <a:buSzPct val="85000"/>
        <a:buFont typeface="Wingdings" panose="05000000000000000000" pitchFamily="2" charset="2"/>
        <a:buChar char="p"/>
        <a:defRPr sz="2400" kern="1200">
          <a:solidFill>
            <a:schemeClr val="tx1"/>
          </a:solidFill>
          <a:latin typeface="+mj-lt"/>
          <a:ea typeface="+mj-ea"/>
          <a:cs typeface="+mn-cs"/>
        </a:defRPr>
      </a:lvl2pPr>
      <a:lvl3pPr marL="1011237" indent="-342900" algn="l" rtl="0" eaLnBrk="0" fontAlgn="base" hangingPunct="0">
        <a:spcBef>
          <a:spcPct val="20000"/>
        </a:spcBef>
        <a:spcAft>
          <a:spcPct val="0"/>
        </a:spcAft>
        <a:buClr>
          <a:schemeClr val="accent2"/>
        </a:buClr>
        <a:buSzPct val="70000"/>
        <a:buFont typeface="Wingdings" panose="05000000000000000000" pitchFamily="2" charset="2"/>
        <a:buChar char="n"/>
        <a:defRPr sz="2100" kern="1200">
          <a:solidFill>
            <a:schemeClr val="tx1"/>
          </a:solidFill>
          <a:latin typeface="+mj-lt"/>
          <a:ea typeface="+mj-ea"/>
          <a:cs typeface="+mn-cs"/>
        </a:defRPr>
      </a:lvl3pPr>
      <a:lvl4pPr marL="1187450" indent="-209550" algn="l" rtl="0" eaLnBrk="0" fontAlgn="base" hangingPunct="0">
        <a:spcBef>
          <a:spcPct val="20000"/>
        </a:spcBef>
        <a:spcAft>
          <a:spcPct val="0"/>
        </a:spcAft>
        <a:buClr>
          <a:srgbClr val="0BD0D9"/>
        </a:buClr>
        <a:buSzPct val="65000"/>
        <a:buFont typeface="Wingdings" panose="05000000000000000000" pitchFamily="2" charset="2"/>
        <a:buChar char="p"/>
        <a:defRPr sz="2000" kern="1200">
          <a:solidFill>
            <a:schemeClr val="tx1"/>
          </a:solidFill>
          <a:latin typeface="+mj-lt"/>
          <a:ea typeface="+mj-ea"/>
          <a:cs typeface="+mn-cs"/>
        </a:defRPr>
      </a:lvl4pPr>
      <a:lvl5pPr marL="1462088" indent="-209550" algn="l" rtl="0" eaLnBrk="0" fontAlgn="base" hangingPunct="0">
        <a:spcBef>
          <a:spcPct val="20000"/>
        </a:spcBef>
        <a:spcAft>
          <a:spcPct val="0"/>
        </a:spcAft>
        <a:buClr>
          <a:srgbClr val="10CF9B"/>
        </a:buClr>
        <a:buSzPct val="65000"/>
        <a:buFont typeface="Wingdings" panose="05000000000000000000" pitchFamily="2" charset="2"/>
        <a:buChar char="n"/>
        <a:defRPr sz="2000" kern="1200">
          <a:solidFill>
            <a:schemeClr val="tx1"/>
          </a:solidFill>
          <a:latin typeface="+mj-lt"/>
          <a:ea typeface="+mj-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2.xml"/><Relationship Id="rId7" Type="http://schemas.openxmlformats.org/officeDocument/2006/relationships/image" Target="../media/image4.w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wmf"/><Relationship Id="rId4" Type="http://schemas.openxmlformats.org/officeDocument/2006/relationships/oleObject" Target="../embeddings/oleObject1.bin"/><Relationship Id="rId9" Type="http://schemas.openxmlformats.org/officeDocument/2006/relationships/image" Target="../media/image5.w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6.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標題 2"/>
          <p:cNvSpPr>
            <a:spLocks noGrp="1"/>
          </p:cNvSpPr>
          <p:nvPr>
            <p:ph type="subTitle" idx="1"/>
          </p:nvPr>
        </p:nvSpPr>
        <p:spPr/>
        <p:txBody>
          <a:bodyPr/>
          <a:lstStyle/>
          <a:p>
            <a:r>
              <a:rPr lang="en-US" altLang="zh-TW" sz="2800" dirty="0">
                <a:solidFill>
                  <a:srgbClr val="FF9900"/>
                </a:solidFill>
                <a:latin typeface="+mj-lt"/>
              </a:rPr>
              <a:t>Gwo Giun (Chris) Lee</a:t>
            </a:r>
            <a:r>
              <a:rPr lang="en-US" altLang="zh-TW" sz="2800" dirty="0">
                <a:latin typeface="+mj-lt"/>
              </a:rPr>
              <a:t>, Bo-Syun Li, Chun-Fu Chen, Zheng-Han Yu, Chun-Hsi Huang</a:t>
            </a:r>
          </a:p>
          <a:p>
            <a:r>
              <a:rPr lang="en-US" altLang="zh-TW" sz="2800" dirty="0">
                <a:latin typeface="+mj-lt"/>
              </a:rPr>
              <a:t>National Cheng Kung University (NCKU</a:t>
            </a:r>
            <a:r>
              <a:rPr lang="en-US" altLang="zh-TW" sz="2800" dirty="0" smtClean="0">
                <a:latin typeface="+mj-lt"/>
              </a:rPr>
              <a:t>)</a:t>
            </a:r>
            <a:endParaRPr lang="en-US" altLang="zh-TW" sz="2800" dirty="0">
              <a:latin typeface="+mj-lt"/>
            </a:endParaRPr>
          </a:p>
        </p:txBody>
      </p:sp>
      <p:sp>
        <p:nvSpPr>
          <p:cNvPr id="2" name="標題 1"/>
          <p:cNvSpPr>
            <a:spLocks noGrp="1"/>
          </p:cNvSpPr>
          <p:nvPr>
            <p:ph type="ctrTitle"/>
          </p:nvPr>
        </p:nvSpPr>
        <p:spPr>
          <a:xfrm>
            <a:off x="0" y="1879600"/>
            <a:ext cx="9140825" cy="1857375"/>
          </a:xfrm>
        </p:spPr>
        <p:txBody>
          <a:bodyPr>
            <a:noAutofit/>
          </a:bodyPr>
          <a:lstStyle/>
          <a:p>
            <a:r>
              <a:rPr lang="en-US" altLang="zh-TW" sz="4000" dirty="0">
                <a:effectLst/>
              </a:rPr>
              <a:t>JCT3V-G0114</a:t>
            </a:r>
            <a:br>
              <a:rPr lang="en-US" altLang="zh-TW" sz="4000" dirty="0">
                <a:effectLst/>
              </a:rPr>
            </a:br>
            <a:r>
              <a:rPr lang="en-US" altLang="zh-TW" sz="4000" dirty="0">
                <a:effectLst/>
              </a:rPr>
              <a:t>AHG 10: Complexity Assessment on Illumination Compensation (IC)</a:t>
            </a:r>
            <a:endParaRPr lang="zh-TW" altLang="en-US" sz="4000" dirty="0">
              <a:effectLst/>
            </a:endParaRPr>
          </a:p>
        </p:txBody>
      </p:sp>
    </p:spTree>
    <p:extLst>
      <p:ext uri="{BB962C8B-B14F-4D97-AF65-F5344CB8AC3E}">
        <p14:creationId xmlns:p14="http://schemas.microsoft.com/office/powerpoint/2010/main" val="8226009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Data storage </a:t>
            </a:r>
            <a:r>
              <a:rPr lang="en-US" altLang="zh-TW" dirty="0" smtClean="0"/>
              <a:t>requirement (1/2)</a:t>
            </a:r>
            <a:endParaRPr lang="zh-TW" altLang="en-US" dirty="0"/>
          </a:p>
        </p:txBody>
      </p:sp>
      <p:sp>
        <p:nvSpPr>
          <p:cNvPr id="3" name="內容版面配置區 2"/>
          <p:cNvSpPr>
            <a:spLocks noGrp="1"/>
          </p:cNvSpPr>
          <p:nvPr>
            <p:ph idx="1"/>
          </p:nvPr>
        </p:nvSpPr>
        <p:spPr/>
        <p:txBody>
          <a:bodyPr/>
          <a:lstStyle/>
          <a:p>
            <a:r>
              <a:rPr lang="en-US" altLang="zh-TW" dirty="0"/>
              <a:t>Algebraic expressions of data storage </a:t>
            </a:r>
            <a:r>
              <a:rPr lang="en-US" altLang="zh-TW" dirty="0" smtClean="0"/>
              <a:t>requirement</a:t>
            </a:r>
          </a:p>
          <a:p>
            <a:pPr lvl="1"/>
            <a:r>
              <a:rPr lang="en-US" altLang="zh-TW" dirty="0" err="1" smtClean="0"/>
              <a:t>Uni</a:t>
            </a:r>
            <a:r>
              <a:rPr lang="en-US" altLang="zh-TW" dirty="0" smtClean="0"/>
              <a:t>-Prediction</a:t>
            </a:r>
            <a:endParaRPr lang="en-US" altLang="zh-TW" dirty="0"/>
          </a:p>
          <a:p>
            <a:endParaRPr lang="en-US" altLang="zh-TW" dirty="0"/>
          </a:p>
          <a:p>
            <a:endParaRPr lang="en-US" altLang="zh-TW" dirty="0"/>
          </a:p>
          <a:p>
            <a:endParaRPr lang="en-US" altLang="zh-TW" dirty="0"/>
          </a:p>
          <a:p>
            <a:endParaRPr lang="en-US" altLang="zh-TW" dirty="0"/>
          </a:p>
          <a:p>
            <a:endParaRPr lang="en-US" altLang="zh-TW" dirty="0"/>
          </a:p>
          <a:p>
            <a:endParaRPr lang="en-US" altLang="zh-TW" dirty="0"/>
          </a:p>
          <a:p>
            <a:endParaRPr lang="en-US" altLang="zh-TW" dirty="0"/>
          </a:p>
          <a:p>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7A41C454-C5A5-41D6-9466-2900D76DBACC}" type="datetime1">
              <a:rPr lang="zh-TW" altLang="en-US" smtClean="0"/>
              <a:t>2014/1/9</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10</a:t>
            </a:fld>
            <a:endParaRPr lang="en-US" altLang="zh-TW" dirty="0">
              <a:ea typeface="Cambria Math" panose="02040503050406030204" pitchFamily="18" charset="0"/>
            </a:endParaRPr>
          </a:p>
        </p:txBody>
      </p:sp>
      <p:sp>
        <p:nvSpPr>
          <p:cNvPr id="6" name="頁尾版面配置區 5"/>
          <p:cNvSpPr>
            <a:spLocks noGrp="1"/>
          </p:cNvSpPr>
          <p:nvPr>
            <p:ph type="ftr" sz="quarter" idx="11"/>
          </p:nvPr>
        </p:nvSpPr>
        <p:spPr/>
        <p:txBody>
          <a:bodyPr/>
          <a:lstStyle/>
          <a:p>
            <a:r>
              <a:rPr lang="en-US" altLang="zh-TW" smtClean="0"/>
              <a:t>JCT3V-G0114</a:t>
            </a:r>
            <a:endParaRPr lang="zh-TW" altLang="en-US" dirty="0"/>
          </a:p>
        </p:txBody>
      </p:sp>
      <p:graphicFrame>
        <p:nvGraphicFramePr>
          <p:cNvPr id="7" name="表格 6"/>
          <p:cNvGraphicFramePr>
            <a:graphicFrameLocks noGrp="1"/>
          </p:cNvGraphicFramePr>
          <p:nvPr>
            <p:extLst>
              <p:ext uri="{D42A27DB-BD31-4B8C-83A1-F6EECF244321}">
                <p14:modId xmlns:p14="http://schemas.microsoft.com/office/powerpoint/2010/main" val="4048232192"/>
              </p:ext>
            </p:extLst>
          </p:nvPr>
        </p:nvGraphicFramePr>
        <p:xfrm>
          <a:off x="400788" y="2348880"/>
          <a:ext cx="8342424" cy="2946400"/>
        </p:xfrm>
        <a:graphic>
          <a:graphicData uri="http://schemas.openxmlformats.org/drawingml/2006/table">
            <a:tbl>
              <a:tblPr firstRow="1" bandRow="1">
                <a:tableStyleId>{5C22544A-7EE6-4342-B048-85BDC9FD1C3A}</a:tableStyleId>
              </a:tblPr>
              <a:tblGrid>
                <a:gridCol w="2304526"/>
                <a:gridCol w="2754630"/>
                <a:gridCol w="3283268"/>
              </a:tblGrid>
              <a:tr h="370840">
                <a:tc rowSpan="2">
                  <a:txBody>
                    <a:bodyPr/>
                    <a:lstStyle/>
                    <a:p>
                      <a:pPr algn="ctr"/>
                      <a:r>
                        <a:rPr lang="en-US" altLang="zh-TW" sz="1600" dirty="0" smtClean="0"/>
                        <a:t>Data</a:t>
                      </a:r>
                      <a:endParaRPr lang="zh-TW" altLang="en-US" sz="1600" dirty="0"/>
                    </a:p>
                  </a:txBody>
                  <a:tcPr anchor="ctr"/>
                </a:tc>
                <a:tc gridSpan="2">
                  <a:txBody>
                    <a:bodyPr/>
                    <a:lstStyle/>
                    <a:p>
                      <a:pPr algn="ctr"/>
                      <a:r>
                        <a:rPr lang="en-US" altLang="zh-TW" sz="1400" dirty="0" smtClean="0"/>
                        <a:t>Data storage requirement</a:t>
                      </a:r>
                      <a:endParaRPr lang="zh-TW" altLang="en-US" sz="1400" dirty="0"/>
                    </a:p>
                  </a:txBody>
                  <a:tcPr anchor="ctr">
                    <a:lnB w="19050" cap="flat" cmpd="sng" algn="ctr">
                      <a:solidFill>
                        <a:schemeClr val="bg1"/>
                      </a:solidFill>
                      <a:prstDash val="solid"/>
                      <a:round/>
                      <a:headEnd type="none" w="med" len="med"/>
                      <a:tailEnd type="none" w="med" len="med"/>
                    </a:lnB>
                  </a:tcPr>
                </a:tc>
                <a:tc hMerge="1">
                  <a:txBody>
                    <a:bodyPr/>
                    <a:lstStyle/>
                    <a:p>
                      <a:endParaRPr lang="zh-TW" altLang="en-US" sz="1400" dirty="0"/>
                    </a:p>
                  </a:txBody>
                  <a:tcPr/>
                </a:tc>
              </a:tr>
              <a:tr h="370840">
                <a:tc vMerge="1">
                  <a:txBody>
                    <a:bodyPr/>
                    <a:lstStyle/>
                    <a:p>
                      <a:endParaRPr lang="zh-TW" altLang="en-US" sz="1400" dirty="0"/>
                    </a:p>
                  </a:txBody>
                  <a:tcPr/>
                </a:tc>
                <a:tc>
                  <a:txBody>
                    <a:bodyPr/>
                    <a:lstStyle/>
                    <a:p>
                      <a:pPr algn="ctr"/>
                      <a:r>
                        <a:rPr lang="en-US" altLang="zh-TW" sz="1600" dirty="0" err="1" smtClean="0"/>
                        <a:t>Luma</a:t>
                      </a:r>
                      <a:endParaRPr lang="zh-TW" altLang="en-US" sz="1600" dirty="0"/>
                    </a:p>
                  </a:txBody>
                  <a:tcPr anchor="ctr">
                    <a:lnL w="1905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r>
                        <a:rPr lang="en-US" altLang="zh-TW" sz="1600" dirty="0" smtClean="0"/>
                        <a:t>Chroma</a:t>
                      </a:r>
                      <a:endParaRPr lang="zh-TW" altLang="en-US" sz="16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r>
              <a:tr h="370840">
                <a:tc>
                  <a:txBody>
                    <a:bodyPr/>
                    <a:lstStyle/>
                    <a:p>
                      <a:pPr algn="ctr" hangingPunct="0">
                        <a:spcBef>
                          <a:spcPts val="680"/>
                        </a:spcBef>
                        <a:spcAft>
                          <a:spcPts val="0"/>
                        </a:spcAft>
                        <a:tabLst>
                          <a:tab pos="228600" algn="l"/>
                          <a:tab pos="457200" algn="l"/>
                          <a:tab pos="685800" algn="l"/>
                          <a:tab pos="914400" algn="l"/>
                        </a:tabLst>
                      </a:pPr>
                      <a:r>
                        <a:rPr lang="en-US" altLang="zh-TW" sz="1400" dirty="0" smtClean="0">
                          <a:effectLst/>
                          <a:latin typeface="+mn-lt"/>
                          <a:cs typeface="Times New Roman" panose="02020603050405020304" pitchFamily="18" charset="0"/>
                        </a:rPr>
                        <a:t>Left and above pixels of current block</a:t>
                      </a:r>
                    </a:p>
                  </a:txBody>
                  <a:tcPr anchor="ctr"/>
                </a:tc>
                <a:tc>
                  <a:txBody>
                    <a:bodyPr/>
                    <a:lstStyle/>
                    <a:p>
                      <a:r>
                        <a:rPr lang="en-US" altLang="zh-TW" sz="1400" dirty="0" smtClean="0"/>
                        <a:t>Left neighboring</a:t>
                      </a:r>
                      <a:r>
                        <a:rPr lang="en-US" altLang="zh-TW" sz="1400" baseline="0" dirty="0" smtClean="0"/>
                        <a:t> pixels: (N/2)</a:t>
                      </a:r>
                      <a:br>
                        <a:rPr lang="en-US" altLang="zh-TW" sz="1400" baseline="0" dirty="0" smtClean="0"/>
                      </a:br>
                      <a:r>
                        <a:rPr lang="en-US" altLang="zh-TW" sz="1400" baseline="0" dirty="0" smtClean="0"/>
                        <a:t>Above neighboring pixels: (N/2)</a:t>
                      </a:r>
                      <a:r>
                        <a:rPr lang="en-US" altLang="zh-TW" sz="1400" dirty="0" smtClean="0"/>
                        <a:t> </a:t>
                      </a:r>
                      <a:br>
                        <a:rPr lang="en-US" altLang="zh-TW" sz="1400" dirty="0" smtClean="0"/>
                      </a:br>
                      <a:r>
                        <a:rPr lang="en-US" altLang="zh-TW" sz="1400" baseline="0" dirty="0" smtClean="0"/>
                        <a:t>Total: (N/2)+(N/2)</a:t>
                      </a:r>
                      <a:endParaRPr lang="zh-TW" altLang="en-US" sz="1400" baseline="0" dirty="0"/>
                    </a:p>
                  </a:txBody>
                  <a:tcPr anchor="ctr">
                    <a:lnT w="9525" cap="flat" cmpd="sng" algn="ctr">
                      <a:solidFill>
                        <a:schemeClr val="bg1"/>
                      </a:solidFill>
                      <a:prstDash val="solid"/>
                      <a:round/>
                      <a:headEnd type="none" w="med" len="med"/>
                      <a:tailEnd type="none" w="med" len="med"/>
                    </a:lnT>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Left neighboring</a:t>
                      </a:r>
                      <a:r>
                        <a:rPr lang="en-US" altLang="zh-TW" sz="1400" baseline="0" dirty="0" smtClean="0"/>
                        <a:t> pixels: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baseline="0" dirty="0" smtClean="0"/>
                        <a:t/>
                      </a:r>
                      <a:br>
                        <a:rPr lang="en-US" altLang="zh-TW" sz="1400" baseline="0" dirty="0" smtClean="0"/>
                      </a:br>
                      <a:r>
                        <a:rPr lang="en-US" altLang="zh-TW" sz="1400" baseline="0" dirty="0" smtClean="0"/>
                        <a:t>Above neighboring pixels: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dirty="0" smtClean="0"/>
                        <a:t/>
                      </a:r>
                      <a:br>
                        <a:rPr lang="en-US" altLang="zh-TW" sz="1400" dirty="0" smtClean="0"/>
                      </a:br>
                      <a:r>
                        <a:rPr lang="en-US" altLang="zh-TW" sz="1400" baseline="0" dirty="0" smtClean="0"/>
                        <a:t>Total: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CA" altLang="zh-TW" sz="1400" dirty="0" smtClean="0">
                          <a:solidFill>
                            <a:schemeClr val="tx1"/>
                          </a:solidFill>
                          <a:effectLst/>
                        </a:rPr>
                        <a:t>+</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zh-TW" altLang="en-US" sz="1400" baseline="0" dirty="0" smtClean="0"/>
                    </a:p>
                  </a:txBody>
                  <a:tcPr anchor="ctr">
                    <a:lnT w="9525" cap="flat" cmpd="sng" algn="ctr">
                      <a:solidFill>
                        <a:schemeClr val="bg1"/>
                      </a:solidFill>
                      <a:prstDash val="solid"/>
                      <a:round/>
                      <a:headEnd type="none" w="med" len="med"/>
                      <a:tailEnd type="none" w="med" len="med"/>
                    </a:lnT>
                  </a:tcPr>
                </a:tc>
              </a:tr>
              <a:tr h="370840">
                <a:tc>
                  <a:txBody>
                    <a:bodyPr/>
                    <a:lstStyle/>
                    <a:p>
                      <a:pPr algn="ctr" hangingPunct="0">
                        <a:spcBef>
                          <a:spcPts val="680"/>
                        </a:spcBef>
                        <a:spcAft>
                          <a:spcPts val="0"/>
                        </a:spcAft>
                        <a:tabLst>
                          <a:tab pos="228600" algn="l"/>
                          <a:tab pos="457200" algn="l"/>
                          <a:tab pos="685800" algn="l"/>
                          <a:tab pos="914400" algn="l"/>
                        </a:tabLst>
                      </a:pPr>
                      <a:r>
                        <a:rPr lang="en-US" altLang="zh-TW" sz="1400" dirty="0" smtClean="0">
                          <a:effectLst/>
                          <a:latin typeface="+mn-lt"/>
                          <a:cs typeface="Times New Roman" panose="02020603050405020304" pitchFamily="18" charset="0"/>
                        </a:rPr>
                        <a:t>Left and above pixels of reference block</a:t>
                      </a:r>
                    </a:p>
                  </a:txBody>
                  <a:tcPr anchor="ctr"/>
                </a:tc>
                <a:tc>
                  <a:txBody>
                    <a:bodyPr/>
                    <a:lstStyle/>
                    <a:p>
                      <a:r>
                        <a:rPr lang="en-US" altLang="zh-TW" sz="1400" dirty="0" smtClean="0"/>
                        <a:t>Left neighboring</a:t>
                      </a:r>
                      <a:r>
                        <a:rPr lang="en-US" altLang="zh-TW" sz="1400" baseline="0" dirty="0" smtClean="0"/>
                        <a:t> pixels: (N/2)</a:t>
                      </a:r>
                      <a:br>
                        <a:rPr lang="en-US" altLang="zh-TW" sz="1400" baseline="0" dirty="0" smtClean="0"/>
                      </a:br>
                      <a:r>
                        <a:rPr lang="en-US" altLang="zh-TW" sz="1400" baseline="0" dirty="0" smtClean="0"/>
                        <a:t>Above neighboring pixels: (N/2)</a:t>
                      </a:r>
                      <a:r>
                        <a:rPr lang="en-US" altLang="zh-TW" sz="1400" dirty="0" smtClean="0"/>
                        <a:t> </a:t>
                      </a:r>
                      <a:br>
                        <a:rPr lang="en-US" altLang="zh-TW" sz="1400" dirty="0" smtClean="0"/>
                      </a:br>
                      <a:r>
                        <a:rPr lang="en-US" altLang="zh-TW" sz="1400" baseline="0" dirty="0" smtClean="0"/>
                        <a:t>Total: (N/2)+(N/2)</a:t>
                      </a:r>
                      <a:endParaRPr lang="zh-TW" altLang="en-US" sz="1400" baseline="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Left neighboring</a:t>
                      </a:r>
                      <a:r>
                        <a:rPr lang="en-US" altLang="zh-TW" sz="1400" baseline="0" dirty="0" smtClean="0"/>
                        <a:t> pixels: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baseline="0" dirty="0" smtClean="0"/>
                        <a:t/>
                      </a:r>
                      <a:br>
                        <a:rPr lang="en-US" altLang="zh-TW" sz="1400" baseline="0" dirty="0" smtClean="0"/>
                      </a:br>
                      <a:r>
                        <a:rPr lang="en-US" altLang="zh-TW" sz="1400" baseline="0" dirty="0" smtClean="0"/>
                        <a:t>Above neighboring pixels: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dirty="0" smtClean="0"/>
                        <a:t/>
                      </a:r>
                      <a:br>
                        <a:rPr lang="en-US" altLang="zh-TW" sz="1400" dirty="0" smtClean="0"/>
                      </a:br>
                      <a:r>
                        <a:rPr lang="en-US" altLang="zh-TW" sz="1400" baseline="0" dirty="0" smtClean="0"/>
                        <a:t>Total: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CA" altLang="zh-TW" sz="1400" dirty="0" smtClean="0">
                          <a:solidFill>
                            <a:schemeClr val="tx1"/>
                          </a:solidFill>
                          <a:effectLst/>
                        </a:rPr>
                        <a:t>+</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zh-TW" altLang="en-US" sz="1400" baseline="0" dirty="0" smtClean="0"/>
                    </a:p>
                  </a:txBody>
                  <a:tcPr anchor="ct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altLang="zh-TW" sz="1400" dirty="0" smtClean="0">
                          <a:effectLst/>
                          <a:latin typeface="+mn-lt"/>
                          <a:cs typeface="Times New Roman" panose="02020603050405020304" pitchFamily="18" charset="0"/>
                        </a:rPr>
                        <a:t>Reference block*</a:t>
                      </a:r>
                      <a:endParaRPr lang="zh-TW" altLang="zh-TW" sz="1400" dirty="0" smtClean="0">
                        <a:effectLst/>
                        <a:latin typeface="+mn-lt"/>
                        <a:ea typeface="新細明體"/>
                        <a:cs typeface="Times New Roman" panose="02020603050405020304"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baseline="0" dirty="0" smtClean="0"/>
                        <a:t>Total: N</a:t>
                      </a:r>
                      <a:r>
                        <a:rPr lang="en-US" altLang="zh-TW" sz="1400" baseline="30000" dirty="0" smtClean="0"/>
                        <a:t>2</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baseline="0" dirty="0" smtClean="0"/>
                        <a:t>Total: </a:t>
                      </a:r>
                      <a:r>
                        <a:rPr lang="en-US" altLang="zh-TW" sz="1400" dirty="0" smtClean="0">
                          <a:solidFill>
                            <a:srgbClr val="FF6600"/>
                          </a:solidFill>
                        </a:rPr>
                        <a:t>(</a:t>
                      </a:r>
                      <a:r>
                        <a:rPr lang="en-US" altLang="zh-TW" sz="1400" baseline="0" dirty="0" smtClean="0"/>
                        <a:t>(N/2)</a:t>
                      </a:r>
                      <a:r>
                        <a:rPr lang="en-US" altLang="zh-TW" sz="1400" baseline="30000" dirty="0" smtClean="0"/>
                        <a:t>2</a:t>
                      </a:r>
                      <a:r>
                        <a:rPr lang="en-US" altLang="zh-TW" sz="140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en-US" altLang="zh-TW" sz="1400" baseline="30000" dirty="0" smtClean="0"/>
                    </a:p>
                  </a:txBody>
                  <a:tcPr anchor="ctr"/>
                </a:tc>
              </a:tr>
              <a:tr h="370840">
                <a:tc>
                  <a:txBody>
                    <a:bodyPr/>
                    <a:lstStyle/>
                    <a:p>
                      <a:pPr algn="ctr" hangingPunct="0">
                        <a:spcBef>
                          <a:spcPts val="680"/>
                        </a:spcBef>
                        <a:spcAft>
                          <a:spcPts val="0"/>
                        </a:spcAft>
                        <a:tabLst>
                          <a:tab pos="228600" algn="l"/>
                          <a:tab pos="457200" algn="l"/>
                          <a:tab pos="685800" algn="l"/>
                          <a:tab pos="914400" algn="l"/>
                        </a:tabLst>
                      </a:pPr>
                      <a:r>
                        <a:rPr lang="en-CA" altLang="zh-TW" sz="1400" b="1" dirty="0" smtClean="0">
                          <a:effectLst/>
                          <a:latin typeface="+mn-lt"/>
                          <a:cs typeface="Times New Roman" panose="02020603050405020304" pitchFamily="18" charset="0"/>
                        </a:rPr>
                        <a:t>Total</a:t>
                      </a:r>
                      <a:endParaRPr lang="zh-TW" altLang="zh-TW" sz="1400" b="1" dirty="0">
                        <a:effectLst/>
                        <a:latin typeface="+mn-lt"/>
                        <a:ea typeface="新細明體"/>
                        <a:cs typeface="Times New Roman" panose="02020603050405020304"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400" b="1" baseline="0" dirty="0" smtClean="0"/>
                        <a:t>N</a:t>
                      </a:r>
                      <a:r>
                        <a:rPr lang="en-US" altLang="zh-TW" sz="1400" b="1" baseline="30000" dirty="0" smtClean="0"/>
                        <a:t>2</a:t>
                      </a:r>
                      <a:r>
                        <a:rPr lang="en-US" altLang="zh-TW" sz="1400" b="1" baseline="0" dirty="0" smtClean="0"/>
                        <a:t>+2N</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400" b="1" baseline="0" dirty="0" smtClean="0">
                          <a:solidFill>
                            <a:srgbClr val="FF6600"/>
                          </a:solidFill>
                        </a:rPr>
                        <a:t>(</a:t>
                      </a:r>
                      <a:r>
                        <a:rPr lang="en-US" altLang="zh-TW" sz="1400" b="1" baseline="0" dirty="0" smtClean="0"/>
                        <a:t>(N/2)</a:t>
                      </a:r>
                      <a:r>
                        <a:rPr lang="en-US" altLang="zh-TW" sz="1400" b="1" baseline="30000" dirty="0" smtClean="0"/>
                        <a:t>2</a:t>
                      </a:r>
                      <a:r>
                        <a:rPr lang="en-US" altLang="zh-TW" sz="1400" b="1" baseline="0" dirty="0" smtClean="0"/>
                        <a:t>+2(N/2)</a:t>
                      </a:r>
                      <a:r>
                        <a:rPr lang="en-US" altLang="zh-TW" sz="1400" b="1" dirty="0" smtClean="0">
                          <a:solidFill>
                            <a:srgbClr val="FF6600"/>
                          </a:solidFill>
                        </a:rPr>
                        <a:t>)</a:t>
                      </a:r>
                      <a:r>
                        <a:rPr lang="en-CA" altLang="zh-TW" sz="1400" b="1" dirty="0" smtClean="0">
                          <a:solidFill>
                            <a:srgbClr val="FF6600"/>
                          </a:solidFill>
                          <a:effectLst/>
                          <a:sym typeface="Symbol"/>
                        </a:rPr>
                        <a:t></a:t>
                      </a:r>
                      <a:r>
                        <a:rPr lang="en-CA" altLang="zh-TW" sz="1400" b="1" dirty="0" smtClean="0">
                          <a:solidFill>
                            <a:srgbClr val="FF6600"/>
                          </a:solidFill>
                          <a:effectLst/>
                        </a:rPr>
                        <a:t>2</a:t>
                      </a:r>
                      <a:endParaRPr lang="en-US" altLang="zh-TW" sz="1400" b="1" baseline="0" dirty="0" smtClean="0"/>
                    </a:p>
                  </a:txBody>
                  <a:tcPr anchor="ctr"/>
                </a:tc>
              </a:tr>
            </a:tbl>
          </a:graphicData>
        </a:graphic>
      </p:graphicFrame>
      <p:sp>
        <p:nvSpPr>
          <p:cNvPr id="8" name="文字方塊 7"/>
          <p:cNvSpPr txBox="1"/>
          <p:nvPr/>
        </p:nvSpPr>
        <p:spPr>
          <a:xfrm>
            <a:off x="440053" y="5890920"/>
            <a:ext cx="8229600" cy="461665"/>
          </a:xfrm>
          <a:prstGeom prst="rect">
            <a:avLst/>
          </a:prstGeom>
          <a:noFill/>
        </p:spPr>
        <p:txBody>
          <a:bodyPr wrap="square" rtlCol="0">
            <a:spAutoFit/>
          </a:bodyPr>
          <a:lstStyle/>
          <a:p>
            <a:r>
              <a:rPr lang="en-US" altLang="zh-TW" dirty="0" smtClean="0">
                <a:solidFill>
                  <a:schemeClr val="bg1"/>
                </a:solidFill>
                <a:latin typeface="+mn-lt"/>
              </a:rPr>
              <a:t>*: The </a:t>
            </a:r>
            <a:r>
              <a:rPr lang="en-US" altLang="zh-TW" dirty="0">
                <a:solidFill>
                  <a:schemeClr val="bg1"/>
                </a:solidFill>
                <a:latin typeface="+mn-lt"/>
              </a:rPr>
              <a:t>storage of reference block could be reused to save the first prediction block due to the fact that the reference is no longer required upon generating the prediction block. Therefore, one N</a:t>
            </a:r>
            <a:r>
              <a:rPr lang="en-US" altLang="zh-TW" baseline="30000" dirty="0">
                <a:solidFill>
                  <a:schemeClr val="bg1"/>
                </a:solidFill>
                <a:latin typeface="+mn-lt"/>
              </a:rPr>
              <a:t>2</a:t>
            </a:r>
            <a:r>
              <a:rPr lang="en-US" altLang="zh-TW" dirty="0">
                <a:solidFill>
                  <a:schemeClr val="bg1"/>
                </a:solidFill>
                <a:latin typeface="+mn-lt"/>
              </a:rPr>
              <a:t> is counted.</a:t>
            </a:r>
            <a:endParaRPr lang="zh-TW" altLang="en-US" dirty="0">
              <a:solidFill>
                <a:schemeClr val="bg1"/>
              </a:solidFill>
              <a:latin typeface="+mn-lt"/>
            </a:endParaRPr>
          </a:p>
        </p:txBody>
      </p:sp>
      <p:sp>
        <p:nvSpPr>
          <p:cNvPr id="9" name="矩形 8"/>
          <p:cNvSpPr/>
          <p:nvPr/>
        </p:nvSpPr>
        <p:spPr>
          <a:xfrm>
            <a:off x="7837637" y="2060848"/>
            <a:ext cx="910827" cy="276999"/>
          </a:xfrm>
          <a:prstGeom prst="rect">
            <a:avLst/>
          </a:prstGeom>
        </p:spPr>
        <p:txBody>
          <a:bodyPr wrap="none">
            <a:spAutoFit/>
          </a:bodyPr>
          <a:lstStyle/>
          <a:p>
            <a:r>
              <a:rPr lang="en-US" altLang="zh-TW" dirty="0">
                <a:solidFill>
                  <a:schemeClr val="bg1"/>
                </a:solidFill>
                <a:latin typeface="+mn-lt"/>
              </a:rPr>
              <a:t>N: PU size</a:t>
            </a:r>
          </a:p>
        </p:txBody>
      </p:sp>
      <p:sp>
        <p:nvSpPr>
          <p:cNvPr id="10" name="文字方塊 9"/>
          <p:cNvSpPr txBox="1"/>
          <p:nvPr/>
        </p:nvSpPr>
        <p:spPr>
          <a:xfrm>
            <a:off x="467544" y="5661248"/>
            <a:ext cx="8694498" cy="276999"/>
          </a:xfrm>
          <a:prstGeom prst="rect">
            <a:avLst/>
          </a:prstGeom>
          <a:noFill/>
        </p:spPr>
        <p:txBody>
          <a:bodyPr wrap="square" rtlCol="0">
            <a:spAutoFit/>
          </a:bodyPr>
          <a:lstStyle/>
          <a:p>
            <a:r>
              <a:rPr lang="en-US" altLang="zh-TW" dirty="0" smtClean="0">
                <a:solidFill>
                  <a:schemeClr val="bg1"/>
                </a:solidFill>
                <a:latin typeface="+mn-lt"/>
              </a:rPr>
              <a:t>Numbers colored in </a:t>
            </a:r>
            <a:r>
              <a:rPr lang="en-US" altLang="zh-TW" dirty="0" smtClean="0">
                <a:solidFill>
                  <a:srgbClr val="FF6600"/>
                </a:solidFill>
                <a:latin typeface="+mn-lt"/>
              </a:rPr>
              <a:t>orange</a:t>
            </a:r>
            <a:r>
              <a:rPr lang="en-US" altLang="zh-TW" dirty="0" smtClean="0">
                <a:solidFill>
                  <a:schemeClr val="bg1"/>
                </a:solidFill>
                <a:latin typeface="+mn-lt"/>
              </a:rPr>
              <a:t> </a:t>
            </a:r>
            <a:r>
              <a:rPr lang="en-US" altLang="zh-TW" dirty="0">
                <a:solidFill>
                  <a:schemeClr val="bg1"/>
                </a:solidFill>
                <a:latin typeface="+mn-lt"/>
              </a:rPr>
              <a:t>present </a:t>
            </a:r>
            <a:r>
              <a:rPr lang="en-US" altLang="zh-TW" dirty="0" smtClean="0">
                <a:solidFill>
                  <a:schemeClr val="bg1"/>
                </a:solidFill>
                <a:latin typeface="+mn-lt"/>
              </a:rPr>
              <a:t>two </a:t>
            </a:r>
            <a:r>
              <a:rPr lang="en-US" altLang="zh-TW" dirty="0">
                <a:solidFill>
                  <a:schemeClr val="bg1"/>
                </a:solidFill>
                <a:latin typeface="+mn-lt"/>
              </a:rPr>
              <a:t>components </a:t>
            </a:r>
            <a:r>
              <a:rPr lang="en-US" altLang="zh-TW" dirty="0" smtClean="0">
                <a:solidFill>
                  <a:schemeClr val="bg1"/>
                </a:solidFill>
                <a:latin typeface="+mn-lt"/>
              </a:rPr>
              <a:t>of chrominance</a:t>
            </a:r>
            <a:endParaRPr lang="zh-TW" altLang="en-US" dirty="0">
              <a:solidFill>
                <a:schemeClr val="bg1"/>
              </a:solidFill>
              <a:latin typeface="+mn-lt"/>
            </a:endParaRPr>
          </a:p>
        </p:txBody>
      </p:sp>
    </p:spTree>
    <p:extLst>
      <p:ext uri="{BB962C8B-B14F-4D97-AF65-F5344CB8AC3E}">
        <p14:creationId xmlns:p14="http://schemas.microsoft.com/office/powerpoint/2010/main" val="38865020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Data storage </a:t>
            </a:r>
            <a:r>
              <a:rPr lang="en-US" altLang="zh-TW" dirty="0" smtClean="0"/>
              <a:t>requirement (2/2)</a:t>
            </a:r>
            <a:endParaRPr lang="zh-TW" altLang="en-US" dirty="0"/>
          </a:p>
        </p:txBody>
      </p:sp>
      <p:sp>
        <p:nvSpPr>
          <p:cNvPr id="3" name="內容版面配置區 2"/>
          <p:cNvSpPr>
            <a:spLocks noGrp="1"/>
          </p:cNvSpPr>
          <p:nvPr>
            <p:ph idx="1"/>
          </p:nvPr>
        </p:nvSpPr>
        <p:spPr/>
        <p:txBody>
          <a:bodyPr/>
          <a:lstStyle/>
          <a:p>
            <a:r>
              <a:rPr lang="en-US" altLang="zh-TW" dirty="0"/>
              <a:t>Algebraic expressions of data storage </a:t>
            </a:r>
            <a:r>
              <a:rPr lang="en-US" altLang="zh-TW" dirty="0" smtClean="0"/>
              <a:t>requirement</a:t>
            </a:r>
          </a:p>
          <a:p>
            <a:pPr lvl="1"/>
            <a:r>
              <a:rPr lang="en-US" altLang="zh-TW" dirty="0" smtClean="0"/>
              <a:t>Bi-Prediction</a:t>
            </a:r>
            <a:endParaRPr lang="en-US" altLang="zh-TW" dirty="0"/>
          </a:p>
          <a:p>
            <a:endParaRPr lang="en-US" altLang="zh-TW" dirty="0"/>
          </a:p>
          <a:p>
            <a:endParaRPr lang="en-US" altLang="zh-TW" dirty="0"/>
          </a:p>
          <a:p>
            <a:endParaRPr lang="en-US" altLang="zh-TW" dirty="0"/>
          </a:p>
          <a:p>
            <a:endParaRPr lang="en-US" altLang="zh-TW" dirty="0"/>
          </a:p>
          <a:p>
            <a:endParaRPr lang="en-US" altLang="zh-TW" dirty="0"/>
          </a:p>
          <a:p>
            <a:endParaRPr lang="en-US" altLang="zh-TW" dirty="0"/>
          </a:p>
          <a:p>
            <a:endParaRPr lang="en-US" altLang="zh-TW" dirty="0"/>
          </a:p>
          <a:p>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7A41C454-C5A5-41D6-9466-2900D76DBACC}" type="datetime1">
              <a:rPr lang="zh-TW" altLang="en-US" smtClean="0"/>
              <a:t>2014/1/9</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11</a:t>
            </a:fld>
            <a:endParaRPr lang="en-US" altLang="zh-TW" dirty="0">
              <a:ea typeface="Cambria Math" panose="02040503050406030204" pitchFamily="18" charset="0"/>
            </a:endParaRPr>
          </a:p>
        </p:txBody>
      </p:sp>
      <p:sp>
        <p:nvSpPr>
          <p:cNvPr id="6" name="頁尾版面配置區 5"/>
          <p:cNvSpPr>
            <a:spLocks noGrp="1"/>
          </p:cNvSpPr>
          <p:nvPr>
            <p:ph type="ftr" sz="quarter" idx="11"/>
          </p:nvPr>
        </p:nvSpPr>
        <p:spPr/>
        <p:txBody>
          <a:bodyPr/>
          <a:lstStyle/>
          <a:p>
            <a:r>
              <a:rPr lang="en-US" altLang="zh-TW" smtClean="0"/>
              <a:t>JCT3V-G0114</a:t>
            </a:r>
            <a:endParaRPr lang="zh-TW" altLang="en-US" dirty="0"/>
          </a:p>
        </p:txBody>
      </p:sp>
      <p:graphicFrame>
        <p:nvGraphicFramePr>
          <p:cNvPr id="7" name="表格 6"/>
          <p:cNvGraphicFramePr>
            <a:graphicFrameLocks noGrp="1"/>
          </p:cNvGraphicFramePr>
          <p:nvPr>
            <p:extLst>
              <p:ext uri="{D42A27DB-BD31-4B8C-83A1-F6EECF244321}">
                <p14:modId xmlns:p14="http://schemas.microsoft.com/office/powerpoint/2010/main" val="1695554713"/>
              </p:ext>
            </p:extLst>
          </p:nvPr>
        </p:nvGraphicFramePr>
        <p:xfrm>
          <a:off x="112657" y="2348880"/>
          <a:ext cx="8918686" cy="2946400"/>
        </p:xfrm>
        <a:graphic>
          <a:graphicData uri="http://schemas.openxmlformats.org/drawingml/2006/table">
            <a:tbl>
              <a:tblPr firstRow="1" bandRow="1">
                <a:tableStyleId>{5C22544A-7EE6-4342-B048-85BDC9FD1C3A}</a:tableStyleId>
              </a:tblPr>
              <a:tblGrid>
                <a:gridCol w="2304526"/>
                <a:gridCol w="3018155"/>
                <a:gridCol w="3596005"/>
              </a:tblGrid>
              <a:tr h="370840">
                <a:tc rowSpan="2">
                  <a:txBody>
                    <a:bodyPr/>
                    <a:lstStyle/>
                    <a:p>
                      <a:pPr algn="ctr"/>
                      <a:r>
                        <a:rPr lang="en-US" altLang="zh-TW" sz="1600" dirty="0" smtClean="0"/>
                        <a:t>Data</a:t>
                      </a:r>
                      <a:endParaRPr lang="zh-TW" altLang="en-US" sz="1600" dirty="0"/>
                    </a:p>
                  </a:txBody>
                  <a:tcPr anchor="ctr"/>
                </a:tc>
                <a:tc gridSpan="2">
                  <a:txBody>
                    <a:bodyPr/>
                    <a:lstStyle/>
                    <a:p>
                      <a:pPr algn="ctr"/>
                      <a:r>
                        <a:rPr lang="en-US" altLang="zh-TW" sz="1600" dirty="0" smtClean="0"/>
                        <a:t>Data storage requirement</a:t>
                      </a:r>
                      <a:endParaRPr lang="zh-TW" altLang="en-US" sz="1600" dirty="0"/>
                    </a:p>
                  </a:txBody>
                  <a:tcPr anchor="ctr">
                    <a:lnB w="19050" cap="flat" cmpd="sng" algn="ctr">
                      <a:solidFill>
                        <a:schemeClr val="bg1"/>
                      </a:solidFill>
                      <a:prstDash val="solid"/>
                      <a:round/>
                      <a:headEnd type="none" w="med" len="med"/>
                      <a:tailEnd type="none" w="med" len="med"/>
                    </a:lnB>
                  </a:tcPr>
                </a:tc>
                <a:tc hMerge="1">
                  <a:txBody>
                    <a:bodyPr/>
                    <a:lstStyle/>
                    <a:p>
                      <a:endParaRPr lang="zh-TW" altLang="en-US" sz="1400" dirty="0"/>
                    </a:p>
                  </a:txBody>
                  <a:tcPr/>
                </a:tc>
              </a:tr>
              <a:tr h="370840">
                <a:tc vMerge="1">
                  <a:txBody>
                    <a:bodyPr/>
                    <a:lstStyle/>
                    <a:p>
                      <a:endParaRPr lang="zh-TW" altLang="en-US" sz="1400" dirty="0"/>
                    </a:p>
                  </a:txBody>
                  <a:tcPr/>
                </a:tc>
                <a:tc>
                  <a:txBody>
                    <a:bodyPr/>
                    <a:lstStyle/>
                    <a:p>
                      <a:pPr algn="ctr"/>
                      <a:r>
                        <a:rPr lang="en-US" altLang="zh-TW" sz="1600" dirty="0" err="1" smtClean="0"/>
                        <a:t>Luma</a:t>
                      </a:r>
                      <a:endParaRPr lang="zh-TW" altLang="en-US" sz="1600" dirty="0"/>
                    </a:p>
                  </a:txBody>
                  <a:tcPr anchor="ctr">
                    <a:lnL w="1905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r>
                        <a:rPr lang="en-US" altLang="zh-TW" sz="1600" dirty="0" smtClean="0"/>
                        <a:t>Chroma</a:t>
                      </a:r>
                      <a:endParaRPr lang="zh-TW" altLang="en-US" sz="16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r>
              <a:tr h="370840">
                <a:tc>
                  <a:txBody>
                    <a:bodyPr/>
                    <a:lstStyle/>
                    <a:p>
                      <a:pPr algn="ctr" hangingPunct="0">
                        <a:spcBef>
                          <a:spcPts val="680"/>
                        </a:spcBef>
                        <a:spcAft>
                          <a:spcPts val="0"/>
                        </a:spcAft>
                        <a:tabLst>
                          <a:tab pos="228600" algn="l"/>
                          <a:tab pos="457200" algn="l"/>
                          <a:tab pos="685800" algn="l"/>
                          <a:tab pos="914400" algn="l"/>
                        </a:tabLst>
                      </a:pPr>
                      <a:r>
                        <a:rPr lang="en-US" altLang="zh-TW" sz="1400" dirty="0" smtClean="0">
                          <a:effectLst/>
                          <a:latin typeface="+mn-lt"/>
                          <a:cs typeface="Times New Roman" panose="02020603050405020304" pitchFamily="18" charset="0"/>
                        </a:rPr>
                        <a:t>Left and above pixels of current block</a:t>
                      </a:r>
                    </a:p>
                  </a:txBody>
                  <a:tcPr anchor="ctr"/>
                </a:tc>
                <a:tc>
                  <a:txBody>
                    <a:bodyPr/>
                    <a:lstStyle/>
                    <a:p>
                      <a:r>
                        <a:rPr lang="en-US" altLang="zh-TW" sz="1400" dirty="0" smtClean="0"/>
                        <a:t>Left neighboring</a:t>
                      </a:r>
                      <a:r>
                        <a:rPr lang="en-US" altLang="zh-TW" sz="1400" baseline="0" dirty="0" smtClean="0"/>
                        <a:t> pixels: (N/2)</a:t>
                      </a:r>
                      <a:br>
                        <a:rPr lang="en-US" altLang="zh-TW" sz="1400" baseline="0" dirty="0" smtClean="0"/>
                      </a:br>
                      <a:r>
                        <a:rPr lang="en-US" altLang="zh-TW" sz="1400" baseline="0" dirty="0" smtClean="0"/>
                        <a:t>Above neighboring pixels: (N/2)</a:t>
                      </a:r>
                      <a:r>
                        <a:rPr lang="en-US" altLang="zh-TW" sz="1400" dirty="0" smtClean="0"/>
                        <a:t/>
                      </a:r>
                      <a:br>
                        <a:rPr lang="en-US" altLang="zh-TW" sz="1400" dirty="0" smtClean="0"/>
                      </a:br>
                      <a:r>
                        <a:rPr lang="en-US" altLang="zh-TW" sz="1400" baseline="0" dirty="0" smtClean="0"/>
                        <a:t>Total: (N/2)+(N/2)</a:t>
                      </a:r>
                      <a:endParaRPr lang="zh-TW" altLang="en-US" sz="1400" baseline="0" dirty="0">
                        <a:solidFill>
                          <a:srgbClr val="FF0000"/>
                        </a:solidFill>
                      </a:endParaRPr>
                    </a:p>
                  </a:txBody>
                  <a:tcPr anchor="ctr">
                    <a:lnT w="9525" cap="flat" cmpd="sng" algn="ctr">
                      <a:solidFill>
                        <a:schemeClr val="bg1"/>
                      </a:solidFill>
                      <a:prstDash val="solid"/>
                      <a:round/>
                      <a:headEnd type="none" w="med" len="med"/>
                      <a:tailEnd type="none" w="med" len="med"/>
                    </a:lnT>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Left neighboring</a:t>
                      </a:r>
                      <a:r>
                        <a:rPr lang="en-US" altLang="zh-TW" sz="1400" baseline="0" dirty="0" smtClean="0"/>
                        <a:t> pixels: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baseline="0" dirty="0" smtClean="0"/>
                        <a:t/>
                      </a:r>
                      <a:br>
                        <a:rPr lang="en-US" altLang="zh-TW" sz="1400" baseline="0" dirty="0" smtClean="0"/>
                      </a:br>
                      <a:r>
                        <a:rPr lang="en-US" altLang="zh-TW" sz="1400" baseline="0" dirty="0" smtClean="0"/>
                        <a:t>Above neighboring pixels: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dirty="0" smtClean="0"/>
                        <a:t/>
                      </a:r>
                      <a:br>
                        <a:rPr lang="en-US" altLang="zh-TW" sz="1400" dirty="0" smtClean="0"/>
                      </a:br>
                      <a:r>
                        <a:rPr lang="en-US" altLang="zh-TW" sz="1400" baseline="0" dirty="0" smtClean="0"/>
                        <a:t>Total: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CA" altLang="zh-TW" sz="1400" dirty="0" smtClean="0">
                          <a:solidFill>
                            <a:schemeClr val="tx1"/>
                          </a:solidFill>
                          <a:effectLst/>
                        </a:rPr>
                        <a:t>+</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zh-TW" altLang="en-US" sz="1400" baseline="0" dirty="0" smtClean="0"/>
                    </a:p>
                  </a:txBody>
                  <a:tcPr anchor="ctr">
                    <a:lnT w="9525" cap="flat" cmpd="sng" algn="ctr">
                      <a:solidFill>
                        <a:schemeClr val="bg1"/>
                      </a:solidFill>
                      <a:prstDash val="solid"/>
                      <a:round/>
                      <a:headEnd type="none" w="med" len="med"/>
                      <a:tailEnd type="none" w="med" len="med"/>
                    </a:lnT>
                  </a:tcPr>
                </a:tc>
              </a:tr>
              <a:tr h="370840">
                <a:tc>
                  <a:txBody>
                    <a:bodyPr/>
                    <a:lstStyle/>
                    <a:p>
                      <a:pPr algn="ctr" hangingPunct="0">
                        <a:spcBef>
                          <a:spcPts val="680"/>
                        </a:spcBef>
                        <a:spcAft>
                          <a:spcPts val="0"/>
                        </a:spcAft>
                        <a:tabLst>
                          <a:tab pos="228600" algn="l"/>
                          <a:tab pos="457200" algn="l"/>
                          <a:tab pos="685800" algn="l"/>
                          <a:tab pos="914400" algn="l"/>
                        </a:tabLst>
                      </a:pPr>
                      <a:r>
                        <a:rPr lang="en-US" altLang="zh-TW" sz="1400" dirty="0" smtClean="0">
                          <a:effectLst/>
                          <a:latin typeface="+mn-lt"/>
                          <a:cs typeface="Times New Roman" panose="02020603050405020304" pitchFamily="18" charset="0"/>
                        </a:rPr>
                        <a:t>Left and above pixels of reference block</a:t>
                      </a:r>
                    </a:p>
                  </a:txBody>
                  <a:tcPr anchor="ctr"/>
                </a:tc>
                <a:tc>
                  <a:txBody>
                    <a:bodyPr/>
                    <a:lstStyle/>
                    <a:p>
                      <a:r>
                        <a:rPr lang="en-US" altLang="zh-TW" sz="1400" dirty="0" smtClean="0"/>
                        <a:t>Left neighboring</a:t>
                      </a:r>
                      <a:r>
                        <a:rPr lang="en-US" altLang="zh-TW" sz="1400" baseline="0" dirty="0" smtClean="0"/>
                        <a:t> pixels: </a:t>
                      </a:r>
                      <a:r>
                        <a:rPr lang="en-US" altLang="zh-TW" sz="1400" baseline="0" dirty="0" smtClean="0">
                          <a:solidFill>
                            <a:srgbClr val="FF0000"/>
                          </a:solidFill>
                        </a:rPr>
                        <a:t>(</a:t>
                      </a:r>
                      <a:r>
                        <a:rPr lang="en-US" altLang="zh-TW" sz="1400" baseline="0" dirty="0" smtClean="0"/>
                        <a:t>(N/2)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US" altLang="zh-TW" sz="1400" baseline="0" dirty="0" smtClean="0"/>
                        <a:t/>
                      </a:r>
                      <a:br>
                        <a:rPr lang="en-US" altLang="zh-TW" sz="1400" baseline="0" dirty="0" smtClean="0"/>
                      </a:br>
                      <a:r>
                        <a:rPr lang="en-US" altLang="zh-TW" sz="1400" baseline="0" dirty="0" smtClean="0"/>
                        <a:t>Above neighboring pixels: </a:t>
                      </a:r>
                      <a:r>
                        <a:rPr lang="en-US" altLang="zh-TW" sz="1400" baseline="0" dirty="0" smtClean="0">
                          <a:solidFill>
                            <a:srgbClr val="FF0000"/>
                          </a:solidFill>
                        </a:rPr>
                        <a:t>(</a:t>
                      </a:r>
                      <a:r>
                        <a:rPr lang="en-US" altLang="zh-TW" sz="1400" baseline="0" dirty="0" smtClean="0"/>
                        <a:t>(N/2)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US" altLang="zh-TW" sz="1400" dirty="0" smtClean="0"/>
                        <a:t/>
                      </a:r>
                      <a:br>
                        <a:rPr lang="en-US" altLang="zh-TW" sz="1400" dirty="0" smtClean="0"/>
                      </a:br>
                      <a:r>
                        <a:rPr lang="en-US" altLang="zh-TW" sz="1400" baseline="0" dirty="0" smtClean="0"/>
                        <a:t>Total: </a:t>
                      </a:r>
                      <a:r>
                        <a:rPr lang="en-US" altLang="zh-TW" sz="1400" baseline="0" dirty="0" smtClean="0">
                          <a:solidFill>
                            <a:srgbClr val="FF0000"/>
                          </a:solidFill>
                        </a:rPr>
                        <a:t>(</a:t>
                      </a:r>
                      <a:r>
                        <a:rPr lang="en-US" altLang="zh-TW" sz="1400" baseline="0" dirty="0" smtClean="0"/>
                        <a:t>(N/2)+(N/2)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endParaRPr lang="zh-TW" altLang="en-US" sz="1400" baseline="0" dirty="0">
                        <a:solidFill>
                          <a:srgbClr val="FF0000"/>
                        </a:solidFill>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Left neighboring</a:t>
                      </a:r>
                      <a:r>
                        <a:rPr lang="en-US" altLang="zh-TW" sz="1400" baseline="0" dirty="0" smtClean="0"/>
                        <a:t> pixels: </a:t>
                      </a:r>
                      <a:r>
                        <a:rPr lang="en-US" altLang="zh-TW" sz="1400" baseline="0" dirty="0" smtClean="0">
                          <a:solidFill>
                            <a:srgbClr val="FF0000"/>
                          </a:solidFill>
                        </a:rPr>
                        <a:t>(</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US" altLang="zh-TW" sz="1400" baseline="0" dirty="0" smtClean="0"/>
                        <a:t/>
                      </a:r>
                      <a:br>
                        <a:rPr lang="en-US" altLang="zh-TW" sz="1400" baseline="0" dirty="0" smtClean="0"/>
                      </a:br>
                      <a:r>
                        <a:rPr lang="en-US" altLang="zh-TW" sz="1400" baseline="0" dirty="0" smtClean="0"/>
                        <a:t>Above neighboring pixels: </a:t>
                      </a:r>
                      <a:r>
                        <a:rPr lang="en-US" altLang="zh-TW" sz="1400" baseline="0" dirty="0" smtClean="0">
                          <a:solidFill>
                            <a:srgbClr val="FF0000"/>
                          </a:solidFill>
                        </a:rPr>
                        <a:t>(</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US" altLang="zh-TW" sz="1400" dirty="0" smtClean="0"/>
                        <a:t/>
                      </a:r>
                      <a:br>
                        <a:rPr lang="en-US" altLang="zh-TW" sz="1400" dirty="0" smtClean="0"/>
                      </a:br>
                      <a:r>
                        <a:rPr lang="en-US" altLang="zh-TW" sz="1400" baseline="0" dirty="0" smtClean="0"/>
                        <a:t>Total: </a:t>
                      </a:r>
                      <a:r>
                        <a:rPr lang="en-US" altLang="zh-TW" sz="1400" baseline="0" dirty="0" smtClean="0">
                          <a:solidFill>
                            <a:srgbClr val="FF0000"/>
                          </a:solidFill>
                        </a:rPr>
                        <a:t>(</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CA" altLang="zh-TW" sz="1400" dirty="0" smtClean="0">
                          <a:solidFill>
                            <a:schemeClr val="tx1"/>
                          </a:solidFill>
                          <a:effectLst/>
                        </a:rPr>
                        <a:t>+</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endParaRPr lang="zh-TW" altLang="en-US" sz="1400" baseline="0" dirty="0" smtClean="0"/>
                    </a:p>
                  </a:txBody>
                  <a:tcPr anchor="ct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altLang="zh-TW" sz="1400" dirty="0" smtClean="0">
                          <a:effectLst/>
                          <a:latin typeface="+mn-lt"/>
                          <a:cs typeface="Times New Roman" panose="02020603050405020304" pitchFamily="18" charset="0"/>
                        </a:rPr>
                        <a:t>Reference block*</a:t>
                      </a:r>
                      <a:endParaRPr lang="zh-TW" altLang="zh-TW" sz="1400" dirty="0" smtClean="0">
                        <a:effectLst/>
                        <a:latin typeface="+mn-lt"/>
                        <a:ea typeface="新細明體"/>
                        <a:cs typeface="Times New Roman" panose="02020603050405020304"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baseline="0" dirty="0" smtClean="0"/>
                        <a:t>Total: </a:t>
                      </a:r>
                      <a:r>
                        <a:rPr lang="en-US" altLang="zh-TW" sz="1400" baseline="0" dirty="0" smtClean="0">
                          <a:solidFill>
                            <a:srgbClr val="FF0000"/>
                          </a:solidFill>
                        </a:rPr>
                        <a:t>(</a:t>
                      </a:r>
                      <a:r>
                        <a:rPr lang="en-US" altLang="zh-TW" sz="1400" baseline="0" dirty="0" smtClean="0"/>
                        <a:t>N</a:t>
                      </a:r>
                      <a:r>
                        <a:rPr lang="en-US" altLang="zh-TW" sz="1400" baseline="30000" dirty="0" smtClean="0"/>
                        <a:t>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endParaRPr lang="en-US" altLang="zh-TW" sz="1400" baseline="30000" dirty="0" smtClean="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baseline="0" dirty="0" smtClean="0"/>
                        <a:t>Total: </a:t>
                      </a:r>
                      <a:r>
                        <a:rPr lang="en-US" altLang="zh-TW" sz="1400" baseline="0" dirty="0" smtClean="0">
                          <a:solidFill>
                            <a:srgbClr val="FF0000"/>
                          </a:solidFill>
                        </a:rPr>
                        <a:t>(</a:t>
                      </a:r>
                      <a:r>
                        <a:rPr lang="en-US" altLang="zh-TW" sz="1400" dirty="0" smtClean="0">
                          <a:solidFill>
                            <a:srgbClr val="FF6600"/>
                          </a:solidFill>
                        </a:rPr>
                        <a:t>(</a:t>
                      </a:r>
                      <a:r>
                        <a:rPr lang="en-US" altLang="zh-TW" sz="1400" baseline="0" dirty="0" smtClean="0"/>
                        <a:t>(N/2)</a:t>
                      </a:r>
                      <a:r>
                        <a:rPr lang="en-US" altLang="zh-TW" sz="1400" baseline="30000" dirty="0" smtClean="0"/>
                        <a:t>2</a:t>
                      </a:r>
                      <a:r>
                        <a:rPr lang="en-US" altLang="zh-TW" sz="140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endParaRPr lang="en-US" altLang="zh-TW" sz="1400" baseline="30000" dirty="0" smtClean="0"/>
                    </a:p>
                  </a:txBody>
                  <a:tcPr anchor="ctr"/>
                </a:tc>
              </a:tr>
              <a:tr h="370840">
                <a:tc>
                  <a:txBody>
                    <a:bodyPr/>
                    <a:lstStyle/>
                    <a:p>
                      <a:pPr algn="ctr" hangingPunct="0">
                        <a:spcBef>
                          <a:spcPts val="680"/>
                        </a:spcBef>
                        <a:spcAft>
                          <a:spcPts val="0"/>
                        </a:spcAft>
                        <a:tabLst>
                          <a:tab pos="228600" algn="l"/>
                          <a:tab pos="457200" algn="l"/>
                          <a:tab pos="685800" algn="l"/>
                          <a:tab pos="914400" algn="l"/>
                        </a:tabLst>
                      </a:pPr>
                      <a:r>
                        <a:rPr lang="en-US" altLang="zh-TW" sz="1400" b="1" dirty="0" smtClean="0">
                          <a:effectLst/>
                          <a:latin typeface="+mn-lt"/>
                          <a:ea typeface="新細明體"/>
                          <a:cs typeface="Times New Roman" panose="02020603050405020304" pitchFamily="18" charset="0"/>
                        </a:rPr>
                        <a:t>Total</a:t>
                      </a:r>
                      <a:endParaRPr lang="zh-TW" altLang="zh-TW" sz="1400" b="1" dirty="0">
                        <a:effectLst/>
                        <a:latin typeface="+mn-lt"/>
                        <a:ea typeface="新細明體"/>
                        <a:cs typeface="Times New Roman" panose="02020603050405020304"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400" b="1" baseline="0" dirty="0" smtClean="0"/>
                        <a:t>2N</a:t>
                      </a:r>
                      <a:r>
                        <a:rPr lang="en-US" altLang="zh-TW" sz="1400" b="1" baseline="30000" dirty="0" smtClean="0"/>
                        <a:t>2</a:t>
                      </a:r>
                      <a:r>
                        <a:rPr lang="en-US" altLang="zh-TW" sz="1400" b="1" baseline="0" dirty="0" smtClean="0"/>
                        <a:t>+3N</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400" b="1" baseline="0" dirty="0" smtClean="0">
                          <a:solidFill>
                            <a:srgbClr val="FF6600"/>
                          </a:solidFill>
                        </a:rPr>
                        <a:t>(</a:t>
                      </a:r>
                      <a:r>
                        <a:rPr lang="en-US" altLang="zh-TW" sz="1400" b="1" baseline="0" dirty="0" smtClean="0"/>
                        <a:t>2(N/2)</a:t>
                      </a:r>
                      <a:r>
                        <a:rPr lang="en-US" altLang="zh-TW" sz="1400" b="1" baseline="30000" dirty="0" smtClean="0"/>
                        <a:t>2</a:t>
                      </a:r>
                      <a:r>
                        <a:rPr lang="en-US" altLang="zh-TW" sz="1400" b="1" baseline="0" dirty="0" smtClean="0"/>
                        <a:t>+3(N/2)</a:t>
                      </a:r>
                      <a:r>
                        <a:rPr lang="en-US" altLang="zh-TW" sz="1400" b="1" dirty="0" smtClean="0">
                          <a:solidFill>
                            <a:srgbClr val="FF6600"/>
                          </a:solidFill>
                        </a:rPr>
                        <a:t>)</a:t>
                      </a:r>
                      <a:r>
                        <a:rPr lang="en-CA" altLang="zh-TW" sz="1400" b="1" dirty="0" smtClean="0">
                          <a:solidFill>
                            <a:srgbClr val="FF6600"/>
                          </a:solidFill>
                          <a:effectLst/>
                          <a:sym typeface="Symbol"/>
                        </a:rPr>
                        <a:t></a:t>
                      </a:r>
                      <a:r>
                        <a:rPr lang="en-CA" altLang="zh-TW" sz="1400" b="1" dirty="0" smtClean="0">
                          <a:solidFill>
                            <a:srgbClr val="FF6600"/>
                          </a:solidFill>
                          <a:effectLst/>
                        </a:rPr>
                        <a:t>2</a:t>
                      </a:r>
                      <a:endParaRPr lang="en-US" altLang="zh-TW" sz="1400" b="1" baseline="0" dirty="0" smtClean="0"/>
                    </a:p>
                  </a:txBody>
                  <a:tcPr anchor="ctr"/>
                </a:tc>
              </a:tr>
            </a:tbl>
          </a:graphicData>
        </a:graphic>
      </p:graphicFrame>
      <p:sp>
        <p:nvSpPr>
          <p:cNvPr id="8" name="文字方塊 7"/>
          <p:cNvSpPr txBox="1"/>
          <p:nvPr/>
        </p:nvSpPr>
        <p:spPr>
          <a:xfrm>
            <a:off x="440053" y="5890920"/>
            <a:ext cx="8229600" cy="461665"/>
          </a:xfrm>
          <a:prstGeom prst="rect">
            <a:avLst/>
          </a:prstGeom>
          <a:noFill/>
        </p:spPr>
        <p:txBody>
          <a:bodyPr wrap="square" rtlCol="0">
            <a:spAutoFit/>
          </a:bodyPr>
          <a:lstStyle/>
          <a:p>
            <a:r>
              <a:rPr lang="en-US" altLang="zh-TW" dirty="0" smtClean="0">
                <a:solidFill>
                  <a:schemeClr val="bg1"/>
                </a:solidFill>
                <a:latin typeface="+mn-lt"/>
              </a:rPr>
              <a:t>*: The </a:t>
            </a:r>
            <a:r>
              <a:rPr lang="en-US" altLang="zh-TW" dirty="0" smtClean="0">
                <a:solidFill>
                  <a:schemeClr val="bg1"/>
                </a:solidFill>
                <a:latin typeface="+mn-lt"/>
              </a:rPr>
              <a:t>storage of reference block could be reused to save the first prediction block due to the fact that the reference is no longer required upon generating the prediction block. Therefore, one N</a:t>
            </a:r>
            <a:r>
              <a:rPr lang="en-US" altLang="zh-TW" baseline="30000" dirty="0" smtClean="0">
                <a:solidFill>
                  <a:schemeClr val="bg1"/>
                </a:solidFill>
                <a:latin typeface="+mn-lt"/>
              </a:rPr>
              <a:t>2</a:t>
            </a:r>
            <a:r>
              <a:rPr lang="en-US" altLang="zh-TW" dirty="0" smtClean="0">
                <a:solidFill>
                  <a:schemeClr val="bg1"/>
                </a:solidFill>
                <a:latin typeface="+mn-lt"/>
              </a:rPr>
              <a:t> is counted</a:t>
            </a:r>
            <a:r>
              <a:rPr lang="en-US" altLang="zh-TW" dirty="0">
                <a:solidFill>
                  <a:schemeClr val="bg1"/>
                </a:solidFill>
                <a:latin typeface="+mn-lt"/>
              </a:rPr>
              <a:t>.</a:t>
            </a:r>
            <a:endParaRPr lang="zh-TW" altLang="en-US" dirty="0">
              <a:solidFill>
                <a:schemeClr val="bg1"/>
              </a:solidFill>
              <a:latin typeface="+mn-lt"/>
            </a:endParaRPr>
          </a:p>
        </p:txBody>
      </p:sp>
      <p:sp>
        <p:nvSpPr>
          <p:cNvPr id="9" name="矩形 8"/>
          <p:cNvSpPr/>
          <p:nvPr/>
        </p:nvSpPr>
        <p:spPr>
          <a:xfrm>
            <a:off x="8100392" y="2060848"/>
            <a:ext cx="910827" cy="276999"/>
          </a:xfrm>
          <a:prstGeom prst="rect">
            <a:avLst/>
          </a:prstGeom>
        </p:spPr>
        <p:txBody>
          <a:bodyPr wrap="none">
            <a:spAutoFit/>
          </a:bodyPr>
          <a:lstStyle/>
          <a:p>
            <a:r>
              <a:rPr lang="en-US" altLang="zh-TW" dirty="0">
                <a:solidFill>
                  <a:schemeClr val="bg1"/>
                </a:solidFill>
                <a:latin typeface="+mn-lt"/>
              </a:rPr>
              <a:t>N: PU size</a:t>
            </a:r>
          </a:p>
        </p:txBody>
      </p:sp>
      <p:sp>
        <p:nvSpPr>
          <p:cNvPr id="10" name="文字方塊 9"/>
          <p:cNvSpPr txBox="1"/>
          <p:nvPr/>
        </p:nvSpPr>
        <p:spPr>
          <a:xfrm>
            <a:off x="486014" y="5487615"/>
            <a:ext cx="8694498" cy="461665"/>
          </a:xfrm>
          <a:prstGeom prst="rect">
            <a:avLst/>
          </a:prstGeom>
          <a:noFill/>
        </p:spPr>
        <p:txBody>
          <a:bodyPr wrap="square" rtlCol="0">
            <a:spAutoFit/>
          </a:bodyPr>
          <a:lstStyle/>
          <a:p>
            <a:r>
              <a:rPr lang="en-US" altLang="zh-TW" dirty="0" smtClean="0">
                <a:solidFill>
                  <a:schemeClr val="bg1"/>
                </a:solidFill>
                <a:latin typeface="+mn-lt"/>
              </a:rPr>
              <a:t>Numbers colored in </a:t>
            </a:r>
            <a:r>
              <a:rPr lang="en-US" altLang="zh-TW" dirty="0" smtClean="0">
                <a:solidFill>
                  <a:srgbClr val="FF6600"/>
                </a:solidFill>
                <a:latin typeface="+mn-lt"/>
              </a:rPr>
              <a:t>orange</a:t>
            </a:r>
            <a:r>
              <a:rPr lang="en-US" altLang="zh-TW" dirty="0" smtClean="0">
                <a:solidFill>
                  <a:schemeClr val="bg1"/>
                </a:solidFill>
                <a:latin typeface="+mn-lt"/>
              </a:rPr>
              <a:t> </a:t>
            </a:r>
            <a:r>
              <a:rPr lang="en-US" altLang="zh-TW" dirty="0">
                <a:solidFill>
                  <a:schemeClr val="bg1"/>
                </a:solidFill>
                <a:latin typeface="+mn-lt"/>
              </a:rPr>
              <a:t>present </a:t>
            </a:r>
            <a:r>
              <a:rPr lang="en-US" altLang="zh-TW" dirty="0" smtClean="0">
                <a:solidFill>
                  <a:schemeClr val="bg1"/>
                </a:solidFill>
                <a:latin typeface="+mn-lt"/>
              </a:rPr>
              <a:t>two </a:t>
            </a:r>
            <a:r>
              <a:rPr lang="en-US" altLang="zh-TW" dirty="0">
                <a:solidFill>
                  <a:schemeClr val="bg1"/>
                </a:solidFill>
                <a:latin typeface="+mn-lt"/>
              </a:rPr>
              <a:t>components </a:t>
            </a:r>
            <a:r>
              <a:rPr lang="en-US" altLang="zh-TW" dirty="0" smtClean="0">
                <a:solidFill>
                  <a:schemeClr val="bg1"/>
                </a:solidFill>
                <a:latin typeface="+mn-lt"/>
              </a:rPr>
              <a:t>of chrominance</a:t>
            </a:r>
            <a:r>
              <a:rPr lang="en-US" altLang="zh-TW" dirty="0">
                <a:solidFill>
                  <a:schemeClr val="bg1"/>
                </a:solidFill>
                <a:latin typeface="+mn-lt"/>
              </a:rPr>
              <a:t/>
            </a:r>
            <a:br>
              <a:rPr lang="en-US" altLang="zh-TW" dirty="0">
                <a:solidFill>
                  <a:schemeClr val="bg1"/>
                </a:solidFill>
                <a:latin typeface="+mn-lt"/>
              </a:rPr>
            </a:br>
            <a:r>
              <a:rPr lang="en-US" altLang="zh-TW" dirty="0">
                <a:solidFill>
                  <a:schemeClr val="bg1"/>
                </a:solidFill>
                <a:latin typeface="+mn-lt"/>
              </a:rPr>
              <a:t>Numbers colored in </a:t>
            </a:r>
            <a:r>
              <a:rPr lang="en-US" altLang="zh-TW" dirty="0" smtClean="0">
                <a:solidFill>
                  <a:srgbClr val="FF0000"/>
                </a:solidFill>
                <a:latin typeface="+mn-lt"/>
              </a:rPr>
              <a:t>red</a:t>
            </a:r>
            <a:r>
              <a:rPr lang="en-US" altLang="zh-TW" dirty="0" smtClean="0">
                <a:solidFill>
                  <a:schemeClr val="bg1"/>
                </a:solidFill>
                <a:latin typeface="+mn-lt"/>
              </a:rPr>
              <a:t> present bi-prediction</a:t>
            </a:r>
            <a:endParaRPr lang="zh-TW" altLang="en-US" dirty="0">
              <a:solidFill>
                <a:schemeClr val="bg1"/>
              </a:solidFill>
              <a:latin typeface="+mn-lt"/>
            </a:endParaRPr>
          </a:p>
        </p:txBody>
      </p:sp>
    </p:spTree>
    <p:extLst>
      <p:ext uri="{BB962C8B-B14F-4D97-AF65-F5344CB8AC3E}">
        <p14:creationId xmlns:p14="http://schemas.microsoft.com/office/powerpoint/2010/main" val="22290706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Data transfer </a:t>
            </a:r>
            <a:r>
              <a:rPr lang="en-US" altLang="zh-TW" dirty="0" smtClean="0"/>
              <a:t>rate (1/2)</a:t>
            </a:r>
            <a:endParaRPr lang="zh-TW" altLang="en-US" dirty="0"/>
          </a:p>
        </p:txBody>
      </p:sp>
      <p:sp>
        <p:nvSpPr>
          <p:cNvPr id="7" name="內容版面配置區 6"/>
          <p:cNvSpPr>
            <a:spLocks noGrp="1"/>
          </p:cNvSpPr>
          <p:nvPr>
            <p:ph idx="1"/>
          </p:nvPr>
        </p:nvSpPr>
        <p:spPr/>
        <p:txBody>
          <a:bodyPr/>
          <a:lstStyle/>
          <a:p>
            <a:r>
              <a:rPr lang="en-US" altLang="zh-TW" dirty="0"/>
              <a:t>Algebraic expressions of data </a:t>
            </a:r>
            <a:r>
              <a:rPr lang="en-US" altLang="zh-TW" dirty="0" smtClean="0"/>
              <a:t>transfer rate</a:t>
            </a:r>
            <a:endParaRPr lang="en-US" altLang="zh-TW" dirty="0" smtClean="0"/>
          </a:p>
          <a:p>
            <a:pPr lvl="1"/>
            <a:r>
              <a:rPr lang="en-US" altLang="zh-TW" dirty="0" err="1" smtClean="0"/>
              <a:t>Uni</a:t>
            </a:r>
            <a:r>
              <a:rPr lang="en-US" altLang="zh-TW" dirty="0" smtClean="0"/>
              <a:t>-Prediction</a:t>
            </a:r>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3A0A1E52-1C51-4614-BDFE-29689B24B47E}" type="datetime1">
              <a:rPr lang="zh-TW" altLang="en-US" smtClean="0"/>
              <a:t>2014/1/9</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12</a:t>
            </a:fld>
            <a:endParaRPr lang="en-US" altLang="zh-TW" dirty="0">
              <a:ea typeface="Cambria Math" panose="02040503050406030204" pitchFamily="18" charset="0"/>
            </a:endParaRPr>
          </a:p>
        </p:txBody>
      </p:sp>
      <p:sp>
        <p:nvSpPr>
          <p:cNvPr id="3" name="頁尾版面配置區 2"/>
          <p:cNvSpPr>
            <a:spLocks noGrp="1"/>
          </p:cNvSpPr>
          <p:nvPr>
            <p:ph type="ftr" sz="quarter" idx="11"/>
          </p:nvPr>
        </p:nvSpPr>
        <p:spPr/>
        <p:txBody>
          <a:bodyPr/>
          <a:lstStyle/>
          <a:p>
            <a:r>
              <a:rPr lang="en-US" altLang="zh-TW" smtClean="0"/>
              <a:t>JCT3V-G0114</a:t>
            </a:r>
            <a:endParaRPr lang="zh-TW" altLang="en-US" dirty="0"/>
          </a:p>
        </p:txBody>
      </p:sp>
      <p:graphicFrame>
        <p:nvGraphicFramePr>
          <p:cNvPr id="8" name="表格 7"/>
          <p:cNvGraphicFramePr>
            <a:graphicFrameLocks noGrp="1"/>
          </p:cNvGraphicFramePr>
          <p:nvPr>
            <p:extLst>
              <p:ext uri="{D42A27DB-BD31-4B8C-83A1-F6EECF244321}">
                <p14:modId xmlns:p14="http://schemas.microsoft.com/office/powerpoint/2010/main" val="449998560"/>
              </p:ext>
            </p:extLst>
          </p:nvPr>
        </p:nvGraphicFramePr>
        <p:xfrm>
          <a:off x="400788" y="2348880"/>
          <a:ext cx="8342424" cy="3317240"/>
        </p:xfrm>
        <a:graphic>
          <a:graphicData uri="http://schemas.openxmlformats.org/drawingml/2006/table">
            <a:tbl>
              <a:tblPr firstRow="1" bandRow="1">
                <a:tableStyleId>{5C22544A-7EE6-4342-B048-85BDC9FD1C3A}</a:tableStyleId>
              </a:tblPr>
              <a:tblGrid>
                <a:gridCol w="2304526"/>
                <a:gridCol w="2754630"/>
                <a:gridCol w="3283268"/>
              </a:tblGrid>
              <a:tr h="370840">
                <a:tc rowSpan="2">
                  <a:txBody>
                    <a:bodyPr/>
                    <a:lstStyle/>
                    <a:p>
                      <a:pPr algn="ctr"/>
                      <a:r>
                        <a:rPr lang="en-US" altLang="zh-TW" sz="1600" dirty="0" smtClean="0"/>
                        <a:t>Data</a:t>
                      </a:r>
                      <a:endParaRPr lang="zh-TW" altLang="en-US" sz="1600" dirty="0"/>
                    </a:p>
                  </a:txBody>
                  <a:tcPr anchor="ctr"/>
                </a:tc>
                <a:tc gridSpan="2">
                  <a:txBody>
                    <a:bodyPr/>
                    <a:lstStyle/>
                    <a:p>
                      <a:pPr algn="ctr"/>
                      <a:r>
                        <a:rPr lang="en-US" altLang="zh-TW" sz="1600" dirty="0" smtClean="0"/>
                        <a:t>Data storage requirement</a:t>
                      </a:r>
                      <a:endParaRPr lang="zh-TW" altLang="en-US" sz="1600" dirty="0"/>
                    </a:p>
                  </a:txBody>
                  <a:tcPr anchor="ctr">
                    <a:lnB w="19050" cap="flat" cmpd="sng" algn="ctr">
                      <a:solidFill>
                        <a:schemeClr val="bg1"/>
                      </a:solidFill>
                      <a:prstDash val="solid"/>
                      <a:round/>
                      <a:headEnd type="none" w="med" len="med"/>
                      <a:tailEnd type="none" w="med" len="med"/>
                    </a:lnB>
                  </a:tcPr>
                </a:tc>
                <a:tc hMerge="1">
                  <a:txBody>
                    <a:bodyPr/>
                    <a:lstStyle/>
                    <a:p>
                      <a:endParaRPr lang="zh-TW" altLang="en-US" sz="1400" dirty="0"/>
                    </a:p>
                  </a:txBody>
                  <a:tcPr/>
                </a:tc>
              </a:tr>
              <a:tr h="370840">
                <a:tc vMerge="1">
                  <a:txBody>
                    <a:bodyPr/>
                    <a:lstStyle/>
                    <a:p>
                      <a:endParaRPr lang="zh-TW" altLang="en-US" sz="1400" dirty="0"/>
                    </a:p>
                  </a:txBody>
                  <a:tcPr/>
                </a:tc>
                <a:tc>
                  <a:txBody>
                    <a:bodyPr/>
                    <a:lstStyle/>
                    <a:p>
                      <a:pPr algn="ctr"/>
                      <a:r>
                        <a:rPr lang="en-US" altLang="zh-TW" sz="1600" dirty="0" err="1" smtClean="0"/>
                        <a:t>Luma</a:t>
                      </a:r>
                      <a:endParaRPr lang="zh-TW" altLang="en-US" sz="1600" dirty="0"/>
                    </a:p>
                  </a:txBody>
                  <a:tcPr anchor="ctr">
                    <a:lnL w="1905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r>
                        <a:rPr lang="en-US" altLang="zh-TW" sz="1600" dirty="0" smtClean="0"/>
                        <a:t>Chroma</a:t>
                      </a:r>
                      <a:endParaRPr lang="zh-TW" altLang="en-US" sz="16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r>
              <a:tr h="370840">
                <a:tc>
                  <a:txBody>
                    <a:bodyPr/>
                    <a:lstStyle/>
                    <a:p>
                      <a:pPr algn="ctr" hangingPunct="0">
                        <a:spcBef>
                          <a:spcPts val="680"/>
                        </a:spcBef>
                        <a:spcAft>
                          <a:spcPts val="0"/>
                        </a:spcAft>
                        <a:tabLst>
                          <a:tab pos="228600" algn="l"/>
                          <a:tab pos="457200" algn="l"/>
                          <a:tab pos="685800" algn="l"/>
                          <a:tab pos="914400" algn="l"/>
                        </a:tabLst>
                      </a:pPr>
                      <a:r>
                        <a:rPr lang="en-US" altLang="zh-TW" sz="1400" dirty="0" smtClean="0">
                          <a:effectLst/>
                          <a:latin typeface="+mn-lt"/>
                          <a:cs typeface="Times New Roman" panose="02020603050405020304" pitchFamily="18" charset="0"/>
                        </a:rPr>
                        <a:t>Left and above pixels of current block</a:t>
                      </a:r>
                    </a:p>
                  </a:txBody>
                  <a:tcPr anchor="ctr"/>
                </a:tc>
                <a:tc>
                  <a:txBody>
                    <a:bodyPr/>
                    <a:lstStyle/>
                    <a:p>
                      <a:r>
                        <a:rPr lang="en-US" altLang="zh-TW" sz="1400" dirty="0" smtClean="0"/>
                        <a:t>Left neighboring</a:t>
                      </a:r>
                      <a:r>
                        <a:rPr lang="en-US" altLang="zh-TW" sz="1400" baseline="0" dirty="0" smtClean="0"/>
                        <a:t> pixels: (N/2)</a:t>
                      </a:r>
                      <a:br>
                        <a:rPr lang="en-US" altLang="zh-TW" sz="1400" baseline="0" dirty="0" smtClean="0"/>
                      </a:br>
                      <a:r>
                        <a:rPr lang="en-US" altLang="zh-TW" sz="1400" baseline="0" dirty="0" smtClean="0"/>
                        <a:t>Above neighboring pixels: (N/2)</a:t>
                      </a:r>
                      <a:r>
                        <a:rPr lang="en-US" altLang="zh-TW" sz="1400" dirty="0" smtClean="0"/>
                        <a:t> </a:t>
                      </a:r>
                      <a:br>
                        <a:rPr lang="en-US" altLang="zh-TW" sz="1400" dirty="0" smtClean="0"/>
                      </a:br>
                      <a:r>
                        <a:rPr lang="en-US" altLang="zh-TW" sz="1400" baseline="0" dirty="0" smtClean="0"/>
                        <a:t>Total: (N/2)+(N/2)</a:t>
                      </a:r>
                      <a:endParaRPr lang="zh-TW" altLang="en-US" sz="1400" baseline="0" dirty="0"/>
                    </a:p>
                  </a:txBody>
                  <a:tcPr anchor="ctr">
                    <a:lnT w="9525" cap="flat" cmpd="sng" algn="ctr">
                      <a:solidFill>
                        <a:schemeClr val="bg1"/>
                      </a:solidFill>
                      <a:prstDash val="solid"/>
                      <a:round/>
                      <a:headEnd type="none" w="med" len="med"/>
                      <a:tailEnd type="none" w="med" len="med"/>
                    </a:lnT>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Left neighboring</a:t>
                      </a:r>
                      <a:r>
                        <a:rPr lang="en-US" altLang="zh-TW" sz="1400" baseline="0" dirty="0" smtClean="0"/>
                        <a:t> pixels: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baseline="0" dirty="0" smtClean="0"/>
                        <a:t/>
                      </a:r>
                      <a:br>
                        <a:rPr lang="en-US" altLang="zh-TW" sz="1400" baseline="0" dirty="0" smtClean="0"/>
                      </a:br>
                      <a:r>
                        <a:rPr lang="en-US" altLang="zh-TW" sz="1400" baseline="0" dirty="0" smtClean="0"/>
                        <a:t>Above neighboring pixels: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dirty="0" smtClean="0"/>
                        <a:t/>
                      </a:r>
                      <a:br>
                        <a:rPr lang="en-US" altLang="zh-TW" sz="1400" dirty="0" smtClean="0"/>
                      </a:br>
                      <a:r>
                        <a:rPr lang="en-US" altLang="zh-TW" sz="1400" baseline="0" dirty="0" smtClean="0"/>
                        <a:t>Total: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CA" altLang="zh-TW" sz="1400" dirty="0" smtClean="0">
                          <a:solidFill>
                            <a:schemeClr val="tx1"/>
                          </a:solidFill>
                          <a:effectLst/>
                        </a:rPr>
                        <a:t>+</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zh-TW" altLang="en-US" sz="1400" baseline="0" dirty="0" smtClean="0"/>
                    </a:p>
                  </a:txBody>
                  <a:tcPr anchor="ctr">
                    <a:lnT w="9525" cap="flat" cmpd="sng" algn="ctr">
                      <a:solidFill>
                        <a:schemeClr val="bg1"/>
                      </a:solidFill>
                      <a:prstDash val="solid"/>
                      <a:round/>
                      <a:headEnd type="none" w="med" len="med"/>
                      <a:tailEnd type="none" w="med" len="med"/>
                    </a:lnT>
                  </a:tcPr>
                </a:tc>
              </a:tr>
              <a:tr h="370840">
                <a:tc>
                  <a:txBody>
                    <a:bodyPr/>
                    <a:lstStyle/>
                    <a:p>
                      <a:pPr algn="ctr" hangingPunct="0">
                        <a:spcBef>
                          <a:spcPts val="680"/>
                        </a:spcBef>
                        <a:spcAft>
                          <a:spcPts val="0"/>
                        </a:spcAft>
                        <a:tabLst>
                          <a:tab pos="228600" algn="l"/>
                          <a:tab pos="457200" algn="l"/>
                          <a:tab pos="685800" algn="l"/>
                          <a:tab pos="914400" algn="l"/>
                        </a:tabLst>
                      </a:pPr>
                      <a:r>
                        <a:rPr lang="en-US" altLang="zh-TW" sz="1400" dirty="0" smtClean="0">
                          <a:effectLst/>
                          <a:latin typeface="+mn-lt"/>
                          <a:cs typeface="Times New Roman" panose="02020603050405020304" pitchFamily="18" charset="0"/>
                        </a:rPr>
                        <a:t>Left and above pixels of reference block</a:t>
                      </a:r>
                    </a:p>
                  </a:txBody>
                  <a:tcPr anchor="ctr"/>
                </a:tc>
                <a:tc>
                  <a:txBody>
                    <a:bodyPr/>
                    <a:lstStyle/>
                    <a:p>
                      <a:r>
                        <a:rPr lang="en-US" altLang="zh-TW" sz="1400" dirty="0" smtClean="0"/>
                        <a:t>Left neighboring</a:t>
                      </a:r>
                      <a:r>
                        <a:rPr lang="en-US" altLang="zh-TW" sz="1400" baseline="0" dirty="0" smtClean="0"/>
                        <a:t> pixels: (N/2)</a:t>
                      </a:r>
                      <a:br>
                        <a:rPr lang="en-US" altLang="zh-TW" sz="1400" baseline="0" dirty="0" smtClean="0"/>
                      </a:br>
                      <a:r>
                        <a:rPr lang="en-US" altLang="zh-TW" sz="1400" baseline="0" dirty="0" smtClean="0"/>
                        <a:t>Above neighboring pixels: (N/2)</a:t>
                      </a:r>
                      <a:r>
                        <a:rPr lang="en-US" altLang="zh-TW" sz="1400" dirty="0" smtClean="0"/>
                        <a:t> </a:t>
                      </a:r>
                      <a:br>
                        <a:rPr lang="en-US" altLang="zh-TW" sz="1400" dirty="0" smtClean="0"/>
                      </a:br>
                      <a:r>
                        <a:rPr lang="en-US" altLang="zh-TW" sz="1400" baseline="0" dirty="0" smtClean="0"/>
                        <a:t>Total: (N/2)+(N/2)</a:t>
                      </a:r>
                      <a:endParaRPr lang="zh-TW" altLang="en-US" sz="1400" baseline="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Left neighboring</a:t>
                      </a:r>
                      <a:r>
                        <a:rPr lang="en-US" altLang="zh-TW" sz="1400" baseline="0" dirty="0" smtClean="0"/>
                        <a:t> pixels: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baseline="0" dirty="0" smtClean="0"/>
                        <a:t/>
                      </a:r>
                      <a:br>
                        <a:rPr lang="en-US" altLang="zh-TW" sz="1400" baseline="0" dirty="0" smtClean="0"/>
                      </a:br>
                      <a:r>
                        <a:rPr lang="en-US" altLang="zh-TW" sz="1400" baseline="0" dirty="0" smtClean="0"/>
                        <a:t>Above neighboring pixels: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dirty="0" smtClean="0"/>
                        <a:t/>
                      </a:r>
                      <a:br>
                        <a:rPr lang="en-US" altLang="zh-TW" sz="1400" dirty="0" smtClean="0"/>
                      </a:br>
                      <a:r>
                        <a:rPr lang="en-US" altLang="zh-TW" sz="1400" baseline="0" dirty="0" smtClean="0"/>
                        <a:t>Total: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CA" altLang="zh-TW" sz="1400" dirty="0" smtClean="0">
                          <a:solidFill>
                            <a:schemeClr val="tx1"/>
                          </a:solidFill>
                          <a:effectLst/>
                        </a:rPr>
                        <a:t>+</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zh-TW" altLang="en-US" sz="1400" baseline="0" dirty="0" smtClean="0"/>
                    </a:p>
                  </a:txBody>
                  <a:tcPr anchor="ct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altLang="zh-TW" sz="1400" dirty="0" smtClean="0">
                          <a:effectLst/>
                          <a:latin typeface="+mn-lt"/>
                          <a:cs typeface="Times New Roman" panose="02020603050405020304" pitchFamily="18" charset="0"/>
                        </a:rPr>
                        <a:t>Reference block</a:t>
                      </a:r>
                      <a:endParaRPr lang="zh-TW" altLang="zh-TW" sz="1400" dirty="0" smtClean="0">
                        <a:effectLst/>
                        <a:latin typeface="+mn-lt"/>
                        <a:ea typeface="新細明體"/>
                        <a:cs typeface="Times New Roman" panose="02020603050405020304"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baseline="0" dirty="0" smtClean="0"/>
                        <a:t>Total: N</a:t>
                      </a:r>
                      <a:r>
                        <a:rPr lang="en-US" altLang="zh-TW" sz="1400" baseline="30000" dirty="0" smtClean="0"/>
                        <a:t>2</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baseline="0" dirty="0" smtClean="0"/>
                        <a:t>Total: </a:t>
                      </a:r>
                      <a:r>
                        <a:rPr lang="en-US" altLang="zh-TW" sz="1400" dirty="0" smtClean="0">
                          <a:solidFill>
                            <a:srgbClr val="FF6600"/>
                          </a:solidFill>
                        </a:rPr>
                        <a:t>(</a:t>
                      </a:r>
                      <a:r>
                        <a:rPr lang="en-US" altLang="zh-TW" sz="1400" baseline="0" dirty="0" smtClean="0"/>
                        <a:t>(N/2)</a:t>
                      </a:r>
                      <a:r>
                        <a:rPr lang="en-US" altLang="zh-TW" sz="1400" baseline="30000" dirty="0" smtClean="0"/>
                        <a:t>2</a:t>
                      </a:r>
                      <a:r>
                        <a:rPr lang="en-US" altLang="zh-TW" sz="140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en-US" altLang="zh-TW" sz="1400" baseline="30000" dirty="0" smtClean="0"/>
                    </a:p>
                  </a:txBody>
                  <a:tcPr anchor="ct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400" dirty="0" smtClean="0">
                          <a:effectLst/>
                          <a:latin typeface="+mn-lt"/>
                          <a:ea typeface="新細明體"/>
                          <a:cs typeface="Times New Roman" panose="02020603050405020304" pitchFamily="18" charset="0"/>
                        </a:rPr>
                        <a:t>Prediction block</a:t>
                      </a:r>
                      <a:endParaRPr lang="zh-TW" altLang="zh-TW" sz="1400" dirty="0" smtClean="0">
                        <a:effectLst/>
                        <a:latin typeface="+mn-lt"/>
                        <a:ea typeface="新細明體"/>
                        <a:cs typeface="Times New Roman" panose="02020603050405020304"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baseline="0" dirty="0" smtClean="0"/>
                        <a:t>Total: N</a:t>
                      </a:r>
                      <a:r>
                        <a:rPr lang="en-US" altLang="zh-TW" sz="1400" baseline="30000" dirty="0" smtClean="0"/>
                        <a:t>2</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baseline="0" dirty="0" smtClean="0"/>
                        <a:t>Total: </a:t>
                      </a:r>
                      <a:r>
                        <a:rPr lang="en-US" altLang="zh-TW" sz="1400" dirty="0" smtClean="0">
                          <a:solidFill>
                            <a:srgbClr val="FF6600"/>
                          </a:solidFill>
                        </a:rPr>
                        <a:t>(</a:t>
                      </a:r>
                      <a:r>
                        <a:rPr lang="en-US" altLang="zh-TW" sz="1400" baseline="0" dirty="0" smtClean="0"/>
                        <a:t>(N/2)</a:t>
                      </a:r>
                      <a:r>
                        <a:rPr lang="en-US" altLang="zh-TW" sz="1400" baseline="30000" dirty="0" smtClean="0"/>
                        <a:t>2</a:t>
                      </a:r>
                      <a:r>
                        <a:rPr lang="en-US" altLang="zh-TW" sz="140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en-US" altLang="zh-TW" sz="1400" baseline="30000" dirty="0" smtClean="0"/>
                    </a:p>
                  </a:txBody>
                  <a:tcPr anchor="ctr"/>
                </a:tc>
              </a:tr>
              <a:tr h="370840">
                <a:tc>
                  <a:txBody>
                    <a:bodyPr/>
                    <a:lstStyle/>
                    <a:p>
                      <a:pPr algn="ctr" hangingPunct="0">
                        <a:spcBef>
                          <a:spcPts val="680"/>
                        </a:spcBef>
                        <a:spcAft>
                          <a:spcPts val="0"/>
                        </a:spcAft>
                        <a:tabLst>
                          <a:tab pos="228600" algn="l"/>
                          <a:tab pos="457200" algn="l"/>
                          <a:tab pos="685800" algn="l"/>
                          <a:tab pos="914400" algn="l"/>
                        </a:tabLst>
                      </a:pPr>
                      <a:r>
                        <a:rPr lang="en-CA" altLang="zh-TW" sz="1400" b="1" dirty="0" smtClean="0">
                          <a:effectLst/>
                          <a:latin typeface="+mn-lt"/>
                          <a:cs typeface="Times New Roman" panose="02020603050405020304" pitchFamily="18" charset="0"/>
                        </a:rPr>
                        <a:t>Total</a:t>
                      </a:r>
                      <a:endParaRPr lang="zh-TW" altLang="zh-TW" sz="1400" b="1" dirty="0">
                        <a:effectLst/>
                        <a:latin typeface="+mn-lt"/>
                        <a:ea typeface="新細明體"/>
                        <a:cs typeface="Times New Roman" panose="02020603050405020304"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400" b="1" baseline="0" dirty="0" smtClean="0"/>
                        <a:t>2N</a:t>
                      </a:r>
                      <a:r>
                        <a:rPr lang="en-US" altLang="zh-TW" sz="1400" b="1" baseline="30000" dirty="0" smtClean="0"/>
                        <a:t>2</a:t>
                      </a:r>
                      <a:r>
                        <a:rPr lang="en-US" altLang="zh-TW" sz="1400" b="1" baseline="0" dirty="0" smtClean="0"/>
                        <a:t>+2N</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400" b="1" baseline="0" dirty="0" smtClean="0">
                          <a:solidFill>
                            <a:srgbClr val="FF6600"/>
                          </a:solidFill>
                        </a:rPr>
                        <a:t>(</a:t>
                      </a:r>
                      <a:r>
                        <a:rPr lang="en-US" altLang="zh-TW" sz="1400" b="1" baseline="0" dirty="0" smtClean="0">
                          <a:solidFill>
                            <a:schemeClr val="tx1"/>
                          </a:solidFill>
                        </a:rPr>
                        <a:t>2</a:t>
                      </a:r>
                      <a:r>
                        <a:rPr lang="en-US" altLang="zh-TW" sz="1400" b="1" baseline="0" dirty="0" smtClean="0"/>
                        <a:t>(N/2)</a:t>
                      </a:r>
                      <a:r>
                        <a:rPr lang="en-US" altLang="zh-TW" sz="1400" b="1" baseline="30000" dirty="0" smtClean="0"/>
                        <a:t>2</a:t>
                      </a:r>
                      <a:r>
                        <a:rPr lang="en-US" altLang="zh-TW" sz="1400" b="1" baseline="0" dirty="0" smtClean="0"/>
                        <a:t>+2(N/2)</a:t>
                      </a:r>
                      <a:r>
                        <a:rPr lang="en-US" altLang="zh-TW" sz="1400" b="1" dirty="0" smtClean="0">
                          <a:solidFill>
                            <a:srgbClr val="FF6600"/>
                          </a:solidFill>
                        </a:rPr>
                        <a:t>)</a:t>
                      </a:r>
                      <a:r>
                        <a:rPr lang="en-CA" altLang="zh-TW" sz="1400" b="1" dirty="0" smtClean="0">
                          <a:solidFill>
                            <a:srgbClr val="FF6600"/>
                          </a:solidFill>
                          <a:effectLst/>
                          <a:sym typeface="Symbol"/>
                        </a:rPr>
                        <a:t></a:t>
                      </a:r>
                      <a:r>
                        <a:rPr lang="en-CA" altLang="zh-TW" sz="1400" b="1" dirty="0" smtClean="0">
                          <a:solidFill>
                            <a:srgbClr val="FF6600"/>
                          </a:solidFill>
                          <a:effectLst/>
                        </a:rPr>
                        <a:t>2</a:t>
                      </a:r>
                      <a:endParaRPr lang="en-US" altLang="zh-TW" sz="1400" b="1" baseline="0" dirty="0" smtClean="0"/>
                    </a:p>
                  </a:txBody>
                  <a:tcPr anchor="ctr"/>
                </a:tc>
              </a:tr>
            </a:tbl>
          </a:graphicData>
        </a:graphic>
      </p:graphicFrame>
      <p:sp>
        <p:nvSpPr>
          <p:cNvPr id="9" name="矩形 8"/>
          <p:cNvSpPr/>
          <p:nvPr/>
        </p:nvSpPr>
        <p:spPr>
          <a:xfrm>
            <a:off x="7837637" y="2060848"/>
            <a:ext cx="910827" cy="276999"/>
          </a:xfrm>
          <a:prstGeom prst="rect">
            <a:avLst/>
          </a:prstGeom>
        </p:spPr>
        <p:txBody>
          <a:bodyPr wrap="none">
            <a:spAutoFit/>
          </a:bodyPr>
          <a:lstStyle/>
          <a:p>
            <a:r>
              <a:rPr lang="en-US" altLang="zh-TW" dirty="0">
                <a:solidFill>
                  <a:schemeClr val="bg1"/>
                </a:solidFill>
                <a:latin typeface="+mn-lt"/>
              </a:rPr>
              <a:t>N: PU size</a:t>
            </a:r>
          </a:p>
        </p:txBody>
      </p:sp>
      <p:sp>
        <p:nvSpPr>
          <p:cNvPr id="10" name="文字方塊 9"/>
          <p:cNvSpPr txBox="1"/>
          <p:nvPr/>
        </p:nvSpPr>
        <p:spPr>
          <a:xfrm>
            <a:off x="323528" y="6176337"/>
            <a:ext cx="8694498" cy="276999"/>
          </a:xfrm>
          <a:prstGeom prst="rect">
            <a:avLst/>
          </a:prstGeom>
          <a:noFill/>
        </p:spPr>
        <p:txBody>
          <a:bodyPr wrap="square" rtlCol="0">
            <a:spAutoFit/>
          </a:bodyPr>
          <a:lstStyle/>
          <a:p>
            <a:r>
              <a:rPr lang="en-US" altLang="zh-TW" dirty="0" smtClean="0">
                <a:solidFill>
                  <a:schemeClr val="bg1"/>
                </a:solidFill>
                <a:latin typeface="+mn-lt"/>
              </a:rPr>
              <a:t>Numbers colored in </a:t>
            </a:r>
            <a:r>
              <a:rPr lang="en-US" altLang="zh-TW" dirty="0" smtClean="0">
                <a:solidFill>
                  <a:srgbClr val="FF6600"/>
                </a:solidFill>
                <a:latin typeface="+mn-lt"/>
              </a:rPr>
              <a:t>orange</a:t>
            </a:r>
            <a:r>
              <a:rPr lang="en-US" altLang="zh-TW" dirty="0" smtClean="0">
                <a:solidFill>
                  <a:schemeClr val="bg1"/>
                </a:solidFill>
                <a:latin typeface="+mn-lt"/>
              </a:rPr>
              <a:t> </a:t>
            </a:r>
            <a:r>
              <a:rPr lang="en-US" altLang="zh-TW" dirty="0">
                <a:solidFill>
                  <a:schemeClr val="bg1"/>
                </a:solidFill>
                <a:latin typeface="+mn-lt"/>
              </a:rPr>
              <a:t>present </a:t>
            </a:r>
            <a:r>
              <a:rPr lang="en-US" altLang="zh-TW" dirty="0" smtClean="0">
                <a:solidFill>
                  <a:schemeClr val="bg1"/>
                </a:solidFill>
                <a:latin typeface="+mn-lt"/>
              </a:rPr>
              <a:t>two </a:t>
            </a:r>
            <a:r>
              <a:rPr lang="en-US" altLang="zh-TW" dirty="0">
                <a:solidFill>
                  <a:schemeClr val="bg1"/>
                </a:solidFill>
                <a:latin typeface="+mn-lt"/>
              </a:rPr>
              <a:t>components </a:t>
            </a:r>
            <a:r>
              <a:rPr lang="en-US" altLang="zh-TW" dirty="0" smtClean="0">
                <a:solidFill>
                  <a:schemeClr val="bg1"/>
                </a:solidFill>
                <a:latin typeface="+mn-lt"/>
              </a:rPr>
              <a:t>of chrominance</a:t>
            </a:r>
            <a:endParaRPr lang="zh-TW" altLang="en-US" dirty="0">
              <a:solidFill>
                <a:schemeClr val="bg1"/>
              </a:solidFill>
              <a:latin typeface="+mn-lt"/>
            </a:endParaRPr>
          </a:p>
        </p:txBody>
      </p:sp>
    </p:spTree>
    <p:extLst>
      <p:ext uri="{BB962C8B-B14F-4D97-AF65-F5344CB8AC3E}">
        <p14:creationId xmlns:p14="http://schemas.microsoft.com/office/powerpoint/2010/main" val="32150459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Data transfer </a:t>
            </a:r>
            <a:r>
              <a:rPr lang="en-US" altLang="zh-TW" dirty="0" smtClean="0"/>
              <a:t>rate (2/2)</a:t>
            </a:r>
            <a:endParaRPr lang="zh-TW" altLang="en-US" dirty="0"/>
          </a:p>
        </p:txBody>
      </p:sp>
      <p:sp>
        <p:nvSpPr>
          <p:cNvPr id="3" name="內容版面配置區 2"/>
          <p:cNvSpPr>
            <a:spLocks noGrp="1"/>
          </p:cNvSpPr>
          <p:nvPr>
            <p:ph idx="1"/>
          </p:nvPr>
        </p:nvSpPr>
        <p:spPr/>
        <p:txBody>
          <a:bodyPr/>
          <a:lstStyle/>
          <a:p>
            <a:r>
              <a:rPr lang="en-US" altLang="zh-TW" dirty="0"/>
              <a:t>Algebraic expressions of data </a:t>
            </a:r>
            <a:r>
              <a:rPr lang="en-US" altLang="zh-TW" dirty="0"/>
              <a:t>transfer rate</a:t>
            </a:r>
            <a:endParaRPr lang="en-US" altLang="zh-TW" dirty="0"/>
          </a:p>
          <a:p>
            <a:pPr lvl="1"/>
            <a:r>
              <a:rPr lang="en-US" altLang="zh-TW" dirty="0" smtClean="0"/>
              <a:t>Bi-Prediction</a:t>
            </a:r>
            <a:endParaRPr lang="zh-TW" altLang="en-US" dirty="0"/>
          </a:p>
        </p:txBody>
      </p:sp>
      <p:sp>
        <p:nvSpPr>
          <p:cNvPr id="4" name="日期版面配置區 3"/>
          <p:cNvSpPr>
            <a:spLocks noGrp="1"/>
          </p:cNvSpPr>
          <p:nvPr>
            <p:ph type="dt" sz="half" idx="10"/>
          </p:nvPr>
        </p:nvSpPr>
        <p:spPr/>
        <p:txBody>
          <a:bodyPr/>
          <a:lstStyle/>
          <a:p>
            <a:pPr>
              <a:defRPr/>
            </a:pPr>
            <a:fld id="{0C86FD38-48EB-4AF9-9B2A-14C083E2636B}" type="datetime1">
              <a:rPr lang="zh-TW" altLang="en-US" smtClean="0"/>
              <a:t>2014/1/9</a:t>
            </a:fld>
            <a:endParaRPr lang="en-US" altLang="zh-TW" dirty="0"/>
          </a:p>
        </p:txBody>
      </p:sp>
      <p:sp>
        <p:nvSpPr>
          <p:cNvPr id="5" name="頁尾版面配置區 4"/>
          <p:cNvSpPr>
            <a:spLocks noGrp="1"/>
          </p:cNvSpPr>
          <p:nvPr>
            <p:ph type="ftr" sz="quarter" idx="11"/>
          </p:nvPr>
        </p:nvSpPr>
        <p:spPr/>
        <p:txBody>
          <a:bodyPr/>
          <a:lstStyle/>
          <a:p>
            <a:r>
              <a:rPr lang="en-US" altLang="zh-TW" smtClean="0"/>
              <a:t>JCT3V-G0114</a:t>
            </a:r>
            <a:endParaRPr lang="zh-TW" altLang="en-US" dirty="0"/>
          </a:p>
        </p:txBody>
      </p:sp>
      <p:sp>
        <p:nvSpPr>
          <p:cNvPr id="6" name="投影片編號版面配置區 5"/>
          <p:cNvSpPr>
            <a:spLocks noGrp="1"/>
          </p:cNvSpPr>
          <p:nvPr>
            <p:ph type="sldNum" sz="quarter" idx="12"/>
          </p:nvPr>
        </p:nvSpPr>
        <p:spPr/>
        <p:txBody>
          <a:bodyPr/>
          <a:lstStyle/>
          <a:p>
            <a:pPr>
              <a:defRPr/>
            </a:pPr>
            <a:fld id="{D7FAC691-7AEA-4524-B995-437D52503CFE}" type="slidenum">
              <a:rPr lang="zh-TW" altLang="en-US" smtClean="0"/>
              <a:pPr>
                <a:defRPr/>
              </a:pPr>
              <a:t>13</a:t>
            </a:fld>
            <a:endParaRPr lang="en-US" altLang="zh-TW" dirty="0">
              <a:ea typeface="Cambria Math" panose="02040503050406030204" pitchFamily="18" charset="0"/>
            </a:endParaRPr>
          </a:p>
        </p:txBody>
      </p:sp>
      <p:graphicFrame>
        <p:nvGraphicFramePr>
          <p:cNvPr id="7" name="表格 6"/>
          <p:cNvGraphicFramePr>
            <a:graphicFrameLocks noGrp="1"/>
          </p:cNvGraphicFramePr>
          <p:nvPr>
            <p:extLst>
              <p:ext uri="{D42A27DB-BD31-4B8C-83A1-F6EECF244321}">
                <p14:modId xmlns:p14="http://schemas.microsoft.com/office/powerpoint/2010/main" val="45301026"/>
              </p:ext>
            </p:extLst>
          </p:nvPr>
        </p:nvGraphicFramePr>
        <p:xfrm>
          <a:off x="112657" y="2348880"/>
          <a:ext cx="8918686" cy="3317240"/>
        </p:xfrm>
        <a:graphic>
          <a:graphicData uri="http://schemas.openxmlformats.org/drawingml/2006/table">
            <a:tbl>
              <a:tblPr firstRow="1" bandRow="1">
                <a:tableStyleId>{5C22544A-7EE6-4342-B048-85BDC9FD1C3A}</a:tableStyleId>
              </a:tblPr>
              <a:tblGrid>
                <a:gridCol w="2304526"/>
                <a:gridCol w="3018155"/>
                <a:gridCol w="3596005"/>
              </a:tblGrid>
              <a:tr h="370840">
                <a:tc rowSpan="2">
                  <a:txBody>
                    <a:bodyPr/>
                    <a:lstStyle/>
                    <a:p>
                      <a:pPr algn="ctr"/>
                      <a:r>
                        <a:rPr lang="en-US" altLang="zh-TW" sz="1600" dirty="0" smtClean="0"/>
                        <a:t>Data</a:t>
                      </a:r>
                      <a:endParaRPr lang="zh-TW" altLang="en-US" sz="1600" dirty="0"/>
                    </a:p>
                  </a:txBody>
                  <a:tcPr anchor="ctr"/>
                </a:tc>
                <a:tc gridSpan="2">
                  <a:txBody>
                    <a:bodyPr/>
                    <a:lstStyle/>
                    <a:p>
                      <a:pPr algn="ctr"/>
                      <a:r>
                        <a:rPr lang="en-US" altLang="zh-TW" sz="1600" dirty="0" smtClean="0"/>
                        <a:t>Data storage requirement</a:t>
                      </a:r>
                      <a:endParaRPr lang="zh-TW" altLang="en-US" sz="1600" dirty="0"/>
                    </a:p>
                  </a:txBody>
                  <a:tcPr anchor="ctr">
                    <a:lnB w="19050" cap="flat" cmpd="sng" algn="ctr">
                      <a:solidFill>
                        <a:schemeClr val="bg1"/>
                      </a:solidFill>
                      <a:prstDash val="solid"/>
                      <a:round/>
                      <a:headEnd type="none" w="med" len="med"/>
                      <a:tailEnd type="none" w="med" len="med"/>
                    </a:lnB>
                  </a:tcPr>
                </a:tc>
                <a:tc hMerge="1">
                  <a:txBody>
                    <a:bodyPr/>
                    <a:lstStyle/>
                    <a:p>
                      <a:endParaRPr lang="zh-TW" altLang="en-US" sz="1400" dirty="0"/>
                    </a:p>
                  </a:txBody>
                  <a:tcPr/>
                </a:tc>
              </a:tr>
              <a:tr h="370840">
                <a:tc vMerge="1">
                  <a:txBody>
                    <a:bodyPr/>
                    <a:lstStyle/>
                    <a:p>
                      <a:endParaRPr lang="zh-TW" altLang="en-US" sz="1400" dirty="0"/>
                    </a:p>
                  </a:txBody>
                  <a:tcPr/>
                </a:tc>
                <a:tc>
                  <a:txBody>
                    <a:bodyPr/>
                    <a:lstStyle/>
                    <a:p>
                      <a:pPr algn="ctr"/>
                      <a:r>
                        <a:rPr lang="en-US" altLang="zh-TW" sz="1600" dirty="0" err="1" smtClean="0"/>
                        <a:t>Luma</a:t>
                      </a:r>
                      <a:endParaRPr lang="zh-TW" altLang="en-US" sz="1600" dirty="0"/>
                    </a:p>
                  </a:txBody>
                  <a:tcPr anchor="ctr">
                    <a:lnL w="1905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r>
                        <a:rPr lang="en-US" altLang="zh-TW" sz="1600" dirty="0" smtClean="0"/>
                        <a:t>Chroma</a:t>
                      </a:r>
                      <a:endParaRPr lang="zh-TW" altLang="en-US" sz="16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r>
              <a:tr h="370840">
                <a:tc>
                  <a:txBody>
                    <a:bodyPr/>
                    <a:lstStyle/>
                    <a:p>
                      <a:pPr algn="ctr" hangingPunct="0">
                        <a:spcBef>
                          <a:spcPts val="680"/>
                        </a:spcBef>
                        <a:spcAft>
                          <a:spcPts val="0"/>
                        </a:spcAft>
                        <a:tabLst>
                          <a:tab pos="228600" algn="l"/>
                          <a:tab pos="457200" algn="l"/>
                          <a:tab pos="685800" algn="l"/>
                          <a:tab pos="914400" algn="l"/>
                        </a:tabLst>
                      </a:pPr>
                      <a:r>
                        <a:rPr lang="en-US" altLang="zh-TW" sz="1400" dirty="0" smtClean="0">
                          <a:effectLst/>
                          <a:latin typeface="+mn-lt"/>
                          <a:cs typeface="Times New Roman" panose="02020603050405020304" pitchFamily="18" charset="0"/>
                        </a:rPr>
                        <a:t>Left and above pixels of current block</a:t>
                      </a:r>
                    </a:p>
                  </a:txBody>
                  <a:tcPr anchor="ctr"/>
                </a:tc>
                <a:tc>
                  <a:txBody>
                    <a:bodyPr/>
                    <a:lstStyle/>
                    <a:p>
                      <a:r>
                        <a:rPr lang="en-US" altLang="zh-TW" sz="1400" dirty="0" smtClean="0"/>
                        <a:t>Left neighboring</a:t>
                      </a:r>
                      <a:r>
                        <a:rPr lang="en-US" altLang="zh-TW" sz="1400" baseline="0" dirty="0" smtClean="0"/>
                        <a:t> pixels: (N/2)</a:t>
                      </a:r>
                      <a:br>
                        <a:rPr lang="en-US" altLang="zh-TW" sz="1400" baseline="0" dirty="0" smtClean="0"/>
                      </a:br>
                      <a:r>
                        <a:rPr lang="en-US" altLang="zh-TW" sz="1400" baseline="0" dirty="0" smtClean="0"/>
                        <a:t>Above neighboring pixels: (N/2)</a:t>
                      </a:r>
                      <a:r>
                        <a:rPr lang="en-US" altLang="zh-TW" sz="1400" dirty="0" smtClean="0"/>
                        <a:t/>
                      </a:r>
                      <a:br>
                        <a:rPr lang="en-US" altLang="zh-TW" sz="1400" dirty="0" smtClean="0"/>
                      </a:br>
                      <a:r>
                        <a:rPr lang="en-US" altLang="zh-TW" sz="1400" baseline="0" dirty="0" smtClean="0"/>
                        <a:t>Total: (N/2)+(N/2)</a:t>
                      </a:r>
                      <a:endParaRPr lang="zh-TW" altLang="en-US" sz="1400" baseline="0" dirty="0">
                        <a:solidFill>
                          <a:srgbClr val="FF0000"/>
                        </a:solidFill>
                      </a:endParaRPr>
                    </a:p>
                  </a:txBody>
                  <a:tcPr anchor="ctr">
                    <a:lnT w="9525" cap="flat" cmpd="sng" algn="ctr">
                      <a:solidFill>
                        <a:schemeClr val="bg1"/>
                      </a:solidFill>
                      <a:prstDash val="solid"/>
                      <a:round/>
                      <a:headEnd type="none" w="med" len="med"/>
                      <a:tailEnd type="none" w="med" len="med"/>
                    </a:lnT>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Left neighboring</a:t>
                      </a:r>
                      <a:r>
                        <a:rPr lang="en-US" altLang="zh-TW" sz="1400" baseline="0" dirty="0" smtClean="0"/>
                        <a:t> pixels: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baseline="0" dirty="0" smtClean="0"/>
                        <a:t/>
                      </a:r>
                      <a:br>
                        <a:rPr lang="en-US" altLang="zh-TW" sz="1400" baseline="0" dirty="0" smtClean="0"/>
                      </a:br>
                      <a:r>
                        <a:rPr lang="en-US" altLang="zh-TW" sz="1400" baseline="0" dirty="0" smtClean="0"/>
                        <a:t>Above neighboring pixels: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dirty="0" smtClean="0"/>
                        <a:t/>
                      </a:r>
                      <a:br>
                        <a:rPr lang="en-US" altLang="zh-TW" sz="1400" dirty="0" smtClean="0"/>
                      </a:br>
                      <a:r>
                        <a:rPr lang="en-US" altLang="zh-TW" sz="1400" baseline="0" dirty="0" smtClean="0"/>
                        <a:t>Total: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CA" altLang="zh-TW" sz="1400" dirty="0" smtClean="0">
                          <a:solidFill>
                            <a:schemeClr val="tx1"/>
                          </a:solidFill>
                          <a:effectLst/>
                        </a:rPr>
                        <a:t>+</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zh-TW" altLang="en-US" sz="1400" baseline="0" dirty="0" smtClean="0"/>
                    </a:p>
                  </a:txBody>
                  <a:tcPr anchor="ctr">
                    <a:lnT w="9525" cap="flat" cmpd="sng" algn="ctr">
                      <a:solidFill>
                        <a:schemeClr val="bg1"/>
                      </a:solidFill>
                      <a:prstDash val="solid"/>
                      <a:round/>
                      <a:headEnd type="none" w="med" len="med"/>
                      <a:tailEnd type="none" w="med" len="med"/>
                    </a:lnT>
                  </a:tcPr>
                </a:tc>
              </a:tr>
              <a:tr h="370840">
                <a:tc>
                  <a:txBody>
                    <a:bodyPr/>
                    <a:lstStyle/>
                    <a:p>
                      <a:pPr algn="ctr" hangingPunct="0">
                        <a:spcBef>
                          <a:spcPts val="680"/>
                        </a:spcBef>
                        <a:spcAft>
                          <a:spcPts val="0"/>
                        </a:spcAft>
                        <a:tabLst>
                          <a:tab pos="228600" algn="l"/>
                          <a:tab pos="457200" algn="l"/>
                          <a:tab pos="685800" algn="l"/>
                          <a:tab pos="914400" algn="l"/>
                        </a:tabLst>
                      </a:pPr>
                      <a:r>
                        <a:rPr lang="en-US" altLang="zh-TW" sz="1400" dirty="0" smtClean="0">
                          <a:effectLst/>
                          <a:latin typeface="+mn-lt"/>
                          <a:cs typeface="Times New Roman" panose="02020603050405020304" pitchFamily="18" charset="0"/>
                        </a:rPr>
                        <a:t>Left and above pixels of reference block</a:t>
                      </a:r>
                    </a:p>
                  </a:txBody>
                  <a:tcPr anchor="ctr"/>
                </a:tc>
                <a:tc>
                  <a:txBody>
                    <a:bodyPr/>
                    <a:lstStyle/>
                    <a:p>
                      <a:r>
                        <a:rPr lang="en-US" altLang="zh-TW" sz="1400" dirty="0" smtClean="0"/>
                        <a:t>Left neighboring</a:t>
                      </a:r>
                      <a:r>
                        <a:rPr lang="en-US" altLang="zh-TW" sz="1400" baseline="0" dirty="0" smtClean="0"/>
                        <a:t> pixels: </a:t>
                      </a:r>
                      <a:r>
                        <a:rPr lang="en-US" altLang="zh-TW" sz="1400" baseline="0" dirty="0" smtClean="0">
                          <a:solidFill>
                            <a:srgbClr val="FF0000"/>
                          </a:solidFill>
                        </a:rPr>
                        <a:t>(</a:t>
                      </a:r>
                      <a:r>
                        <a:rPr lang="en-US" altLang="zh-TW" sz="1400" baseline="0" dirty="0" smtClean="0"/>
                        <a:t>(N/2)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US" altLang="zh-TW" sz="1400" baseline="0" dirty="0" smtClean="0"/>
                        <a:t/>
                      </a:r>
                      <a:br>
                        <a:rPr lang="en-US" altLang="zh-TW" sz="1400" baseline="0" dirty="0" smtClean="0"/>
                      </a:br>
                      <a:r>
                        <a:rPr lang="en-US" altLang="zh-TW" sz="1400" baseline="0" dirty="0" smtClean="0"/>
                        <a:t>Above neighboring pixels: </a:t>
                      </a:r>
                      <a:r>
                        <a:rPr lang="en-US" altLang="zh-TW" sz="1400" baseline="0" dirty="0" smtClean="0">
                          <a:solidFill>
                            <a:srgbClr val="FF0000"/>
                          </a:solidFill>
                        </a:rPr>
                        <a:t>(</a:t>
                      </a:r>
                      <a:r>
                        <a:rPr lang="en-US" altLang="zh-TW" sz="1400" baseline="0" dirty="0" smtClean="0"/>
                        <a:t>(N/2)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US" altLang="zh-TW" sz="1400" dirty="0" smtClean="0"/>
                        <a:t/>
                      </a:r>
                      <a:br>
                        <a:rPr lang="en-US" altLang="zh-TW" sz="1400" dirty="0" smtClean="0"/>
                      </a:br>
                      <a:r>
                        <a:rPr lang="en-US" altLang="zh-TW" sz="1400" baseline="0" dirty="0" smtClean="0"/>
                        <a:t>Total: </a:t>
                      </a:r>
                      <a:r>
                        <a:rPr lang="en-US" altLang="zh-TW" sz="1400" baseline="0" dirty="0" smtClean="0">
                          <a:solidFill>
                            <a:srgbClr val="FF0000"/>
                          </a:solidFill>
                        </a:rPr>
                        <a:t>(</a:t>
                      </a:r>
                      <a:r>
                        <a:rPr lang="en-US" altLang="zh-TW" sz="1400" baseline="0" dirty="0" smtClean="0"/>
                        <a:t>(N/2)+(N/2)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endParaRPr lang="zh-TW" altLang="en-US" sz="1400" baseline="0" dirty="0">
                        <a:solidFill>
                          <a:srgbClr val="FF0000"/>
                        </a:solidFill>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Left neighboring</a:t>
                      </a:r>
                      <a:r>
                        <a:rPr lang="en-US" altLang="zh-TW" sz="1400" baseline="0" dirty="0" smtClean="0"/>
                        <a:t> pixels: </a:t>
                      </a:r>
                      <a:r>
                        <a:rPr lang="en-US" altLang="zh-TW" sz="1400" baseline="0" dirty="0" smtClean="0">
                          <a:solidFill>
                            <a:srgbClr val="FF0000"/>
                          </a:solidFill>
                        </a:rPr>
                        <a:t>(</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US" altLang="zh-TW" sz="1400" baseline="0" dirty="0" smtClean="0"/>
                        <a:t/>
                      </a:r>
                      <a:br>
                        <a:rPr lang="en-US" altLang="zh-TW" sz="1400" baseline="0" dirty="0" smtClean="0"/>
                      </a:br>
                      <a:r>
                        <a:rPr lang="en-US" altLang="zh-TW" sz="1400" baseline="0" dirty="0" smtClean="0"/>
                        <a:t>Above neighboring pixels: </a:t>
                      </a:r>
                      <a:r>
                        <a:rPr lang="en-US" altLang="zh-TW" sz="1400" baseline="0" dirty="0" smtClean="0">
                          <a:solidFill>
                            <a:srgbClr val="FF0000"/>
                          </a:solidFill>
                        </a:rPr>
                        <a:t>(</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US" altLang="zh-TW" sz="1400" dirty="0" smtClean="0"/>
                        <a:t/>
                      </a:r>
                      <a:br>
                        <a:rPr lang="en-US" altLang="zh-TW" sz="1400" dirty="0" smtClean="0"/>
                      </a:br>
                      <a:r>
                        <a:rPr lang="en-US" altLang="zh-TW" sz="1400" baseline="0" dirty="0" smtClean="0"/>
                        <a:t>Total: </a:t>
                      </a:r>
                      <a:r>
                        <a:rPr lang="en-US" altLang="zh-TW" sz="1400" baseline="0" dirty="0" smtClean="0">
                          <a:solidFill>
                            <a:srgbClr val="FF0000"/>
                          </a:solidFill>
                        </a:rPr>
                        <a:t>(</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CA" altLang="zh-TW" sz="1400" dirty="0" smtClean="0">
                          <a:solidFill>
                            <a:schemeClr val="tx1"/>
                          </a:solidFill>
                          <a:effectLst/>
                        </a:rPr>
                        <a:t>+</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endParaRPr lang="zh-TW" altLang="en-US" sz="1400" baseline="0" dirty="0" smtClean="0"/>
                    </a:p>
                  </a:txBody>
                  <a:tcPr anchor="ct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altLang="zh-TW" sz="1400" dirty="0" smtClean="0">
                          <a:effectLst/>
                          <a:latin typeface="+mn-lt"/>
                          <a:cs typeface="Times New Roman" panose="02020603050405020304" pitchFamily="18" charset="0"/>
                        </a:rPr>
                        <a:t>Reference block</a:t>
                      </a:r>
                      <a:endParaRPr lang="zh-TW" altLang="zh-TW" sz="1400" dirty="0" smtClean="0">
                        <a:effectLst/>
                        <a:latin typeface="+mn-lt"/>
                        <a:ea typeface="新細明體"/>
                        <a:cs typeface="Times New Roman" panose="02020603050405020304"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baseline="0" dirty="0" smtClean="0"/>
                        <a:t>Total: </a:t>
                      </a:r>
                      <a:r>
                        <a:rPr lang="en-US" altLang="zh-TW" sz="1400" baseline="0" dirty="0" smtClean="0">
                          <a:solidFill>
                            <a:srgbClr val="FF0000"/>
                          </a:solidFill>
                        </a:rPr>
                        <a:t>(</a:t>
                      </a:r>
                      <a:r>
                        <a:rPr lang="en-US" altLang="zh-TW" sz="1400" baseline="0" dirty="0" smtClean="0"/>
                        <a:t>N</a:t>
                      </a:r>
                      <a:r>
                        <a:rPr lang="en-US" altLang="zh-TW" sz="1400" baseline="30000" dirty="0" smtClean="0"/>
                        <a:t>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endParaRPr lang="en-US" altLang="zh-TW" sz="1400" baseline="30000" dirty="0" smtClean="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baseline="0" dirty="0" smtClean="0"/>
                        <a:t>Total: </a:t>
                      </a:r>
                      <a:r>
                        <a:rPr lang="en-US" altLang="zh-TW" sz="1400" baseline="0" dirty="0" smtClean="0">
                          <a:solidFill>
                            <a:srgbClr val="FF0000"/>
                          </a:solidFill>
                        </a:rPr>
                        <a:t>(</a:t>
                      </a:r>
                      <a:r>
                        <a:rPr lang="en-US" altLang="zh-TW" sz="1400" dirty="0" smtClean="0">
                          <a:solidFill>
                            <a:srgbClr val="FF6600"/>
                          </a:solidFill>
                        </a:rPr>
                        <a:t>(</a:t>
                      </a:r>
                      <a:r>
                        <a:rPr lang="en-US" altLang="zh-TW" sz="1400" baseline="0" dirty="0" smtClean="0"/>
                        <a:t>(N/2)</a:t>
                      </a:r>
                      <a:r>
                        <a:rPr lang="en-US" altLang="zh-TW" sz="1400" baseline="30000" dirty="0" smtClean="0"/>
                        <a:t>2</a:t>
                      </a:r>
                      <a:r>
                        <a:rPr lang="en-US" altLang="zh-TW" sz="140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endParaRPr lang="en-US" altLang="zh-TW" sz="1400" baseline="30000" dirty="0" smtClean="0"/>
                    </a:p>
                  </a:txBody>
                  <a:tcPr anchor="ctr"/>
                </a:tc>
              </a:tr>
              <a:tr h="370840">
                <a:tc>
                  <a:txBody>
                    <a:bodyPr/>
                    <a:lstStyle/>
                    <a:p>
                      <a:pPr algn="ctr" hangingPunct="0">
                        <a:spcBef>
                          <a:spcPts val="680"/>
                        </a:spcBef>
                        <a:spcAft>
                          <a:spcPts val="0"/>
                        </a:spcAft>
                        <a:tabLst>
                          <a:tab pos="228600" algn="l"/>
                          <a:tab pos="457200" algn="l"/>
                          <a:tab pos="685800" algn="l"/>
                          <a:tab pos="914400" algn="l"/>
                        </a:tabLst>
                      </a:pPr>
                      <a:r>
                        <a:rPr lang="en-CA" altLang="zh-TW" sz="1400" dirty="0" smtClean="0">
                          <a:effectLst/>
                          <a:latin typeface="+mn-lt"/>
                          <a:cs typeface="Times New Roman" panose="02020603050405020304" pitchFamily="18" charset="0"/>
                        </a:rPr>
                        <a:t>Prediction block</a:t>
                      </a:r>
                      <a:endParaRPr lang="zh-TW" altLang="zh-TW" sz="1400" dirty="0">
                        <a:effectLst/>
                        <a:latin typeface="+mn-lt"/>
                        <a:ea typeface="新細明體"/>
                        <a:cs typeface="Times New Roman" panose="02020603050405020304"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baseline="0" dirty="0" smtClean="0"/>
                        <a:t>Total: N</a:t>
                      </a:r>
                      <a:r>
                        <a:rPr lang="en-US" altLang="zh-TW" sz="1400" baseline="30000" dirty="0" smtClean="0"/>
                        <a:t>2</a:t>
                      </a:r>
                    </a:p>
                  </a:txBody>
                  <a:tcPr anchor="ctr"/>
                </a:tc>
                <a:tc>
                  <a:txBody>
                    <a:bodyPr/>
                    <a:lstStyle/>
                    <a:p>
                      <a:pPr algn="l"/>
                      <a:r>
                        <a:rPr lang="en-US" altLang="zh-TW" sz="1400" baseline="0" dirty="0" smtClean="0"/>
                        <a:t>Total: </a:t>
                      </a:r>
                      <a:r>
                        <a:rPr lang="en-US" altLang="zh-TW" sz="1400" dirty="0" smtClean="0">
                          <a:solidFill>
                            <a:srgbClr val="FF6600"/>
                          </a:solidFill>
                        </a:rPr>
                        <a:t>(</a:t>
                      </a:r>
                      <a:r>
                        <a:rPr lang="en-US" altLang="zh-TW" sz="1400" baseline="0" dirty="0" smtClean="0"/>
                        <a:t>(N/2)</a:t>
                      </a:r>
                      <a:r>
                        <a:rPr lang="en-US" altLang="zh-TW" sz="1400" baseline="30000" dirty="0" smtClean="0"/>
                        <a:t>2</a:t>
                      </a:r>
                      <a:r>
                        <a:rPr lang="en-US" altLang="zh-TW" sz="140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zh-TW" altLang="en-US" sz="1400" dirty="0"/>
                    </a:p>
                  </a:txBody>
                  <a:tcPr anchor="ctr"/>
                </a:tc>
              </a:tr>
              <a:tr h="370840">
                <a:tc>
                  <a:txBody>
                    <a:bodyPr/>
                    <a:lstStyle/>
                    <a:p>
                      <a:pPr algn="ctr" hangingPunct="0">
                        <a:spcBef>
                          <a:spcPts val="680"/>
                        </a:spcBef>
                        <a:spcAft>
                          <a:spcPts val="0"/>
                        </a:spcAft>
                        <a:tabLst>
                          <a:tab pos="228600" algn="l"/>
                          <a:tab pos="457200" algn="l"/>
                          <a:tab pos="685800" algn="l"/>
                          <a:tab pos="914400" algn="l"/>
                        </a:tabLst>
                      </a:pPr>
                      <a:r>
                        <a:rPr lang="en-US" altLang="zh-TW" sz="1400" b="1" dirty="0" smtClean="0">
                          <a:effectLst/>
                          <a:latin typeface="+mn-lt"/>
                          <a:ea typeface="新細明體"/>
                          <a:cs typeface="Times New Roman" panose="02020603050405020304" pitchFamily="18" charset="0"/>
                        </a:rPr>
                        <a:t>Total</a:t>
                      </a:r>
                      <a:endParaRPr lang="zh-TW" altLang="zh-TW" sz="1400" b="1" dirty="0">
                        <a:effectLst/>
                        <a:latin typeface="+mn-lt"/>
                        <a:ea typeface="新細明體"/>
                        <a:cs typeface="Times New Roman" panose="02020603050405020304"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400" b="1" baseline="0" dirty="0" smtClean="0"/>
                        <a:t>3N</a:t>
                      </a:r>
                      <a:r>
                        <a:rPr lang="en-US" altLang="zh-TW" sz="1400" b="1" baseline="30000" dirty="0" smtClean="0"/>
                        <a:t>2</a:t>
                      </a:r>
                      <a:r>
                        <a:rPr lang="en-US" altLang="zh-TW" sz="1400" b="1" baseline="0" dirty="0" smtClean="0"/>
                        <a:t>+3N</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400" b="1" baseline="0" dirty="0" smtClean="0">
                          <a:solidFill>
                            <a:srgbClr val="FF6600"/>
                          </a:solidFill>
                        </a:rPr>
                        <a:t>(</a:t>
                      </a:r>
                      <a:r>
                        <a:rPr lang="en-US" altLang="zh-TW" sz="1400" b="1" baseline="0" dirty="0" smtClean="0"/>
                        <a:t>3(N/2)</a:t>
                      </a:r>
                      <a:r>
                        <a:rPr lang="en-US" altLang="zh-TW" sz="1400" b="1" baseline="30000" dirty="0" smtClean="0"/>
                        <a:t>2</a:t>
                      </a:r>
                      <a:r>
                        <a:rPr lang="en-US" altLang="zh-TW" sz="1400" b="1" baseline="0" dirty="0" smtClean="0"/>
                        <a:t>+3(N/2)</a:t>
                      </a:r>
                      <a:r>
                        <a:rPr lang="en-US" altLang="zh-TW" sz="1400" b="1" dirty="0" smtClean="0">
                          <a:solidFill>
                            <a:srgbClr val="FF6600"/>
                          </a:solidFill>
                        </a:rPr>
                        <a:t>)</a:t>
                      </a:r>
                      <a:r>
                        <a:rPr lang="en-CA" altLang="zh-TW" sz="1400" b="1" dirty="0" smtClean="0">
                          <a:solidFill>
                            <a:srgbClr val="FF6600"/>
                          </a:solidFill>
                          <a:effectLst/>
                          <a:sym typeface="Symbol"/>
                        </a:rPr>
                        <a:t></a:t>
                      </a:r>
                      <a:r>
                        <a:rPr lang="en-CA" altLang="zh-TW" sz="1400" b="1" dirty="0" smtClean="0">
                          <a:solidFill>
                            <a:srgbClr val="FF6600"/>
                          </a:solidFill>
                          <a:effectLst/>
                        </a:rPr>
                        <a:t>2</a:t>
                      </a:r>
                      <a:endParaRPr lang="en-US" altLang="zh-TW" sz="1400" b="1" baseline="0" dirty="0" smtClean="0"/>
                    </a:p>
                  </a:txBody>
                  <a:tcPr anchor="ctr"/>
                </a:tc>
              </a:tr>
            </a:tbl>
          </a:graphicData>
        </a:graphic>
      </p:graphicFrame>
      <p:sp>
        <p:nvSpPr>
          <p:cNvPr id="8" name="矩形 7"/>
          <p:cNvSpPr/>
          <p:nvPr/>
        </p:nvSpPr>
        <p:spPr>
          <a:xfrm>
            <a:off x="8100392" y="2060848"/>
            <a:ext cx="910827" cy="276999"/>
          </a:xfrm>
          <a:prstGeom prst="rect">
            <a:avLst/>
          </a:prstGeom>
        </p:spPr>
        <p:txBody>
          <a:bodyPr wrap="none">
            <a:spAutoFit/>
          </a:bodyPr>
          <a:lstStyle/>
          <a:p>
            <a:r>
              <a:rPr lang="en-US" altLang="zh-TW" dirty="0">
                <a:solidFill>
                  <a:schemeClr val="bg1"/>
                </a:solidFill>
                <a:latin typeface="+mn-lt"/>
              </a:rPr>
              <a:t>N: PU size</a:t>
            </a:r>
          </a:p>
        </p:txBody>
      </p:sp>
      <p:sp>
        <p:nvSpPr>
          <p:cNvPr id="9" name="文字方塊 8"/>
          <p:cNvSpPr txBox="1"/>
          <p:nvPr/>
        </p:nvSpPr>
        <p:spPr>
          <a:xfrm>
            <a:off x="323528" y="6021288"/>
            <a:ext cx="8694498" cy="461665"/>
          </a:xfrm>
          <a:prstGeom prst="rect">
            <a:avLst/>
          </a:prstGeom>
          <a:noFill/>
        </p:spPr>
        <p:txBody>
          <a:bodyPr wrap="square" rtlCol="0">
            <a:spAutoFit/>
          </a:bodyPr>
          <a:lstStyle/>
          <a:p>
            <a:r>
              <a:rPr lang="en-US" altLang="zh-TW" dirty="0" smtClean="0">
                <a:solidFill>
                  <a:schemeClr val="bg1"/>
                </a:solidFill>
                <a:latin typeface="+mn-lt"/>
              </a:rPr>
              <a:t>Numbers colored in </a:t>
            </a:r>
            <a:r>
              <a:rPr lang="en-US" altLang="zh-TW" dirty="0" smtClean="0">
                <a:solidFill>
                  <a:srgbClr val="FF6600"/>
                </a:solidFill>
                <a:latin typeface="+mn-lt"/>
              </a:rPr>
              <a:t>orange</a:t>
            </a:r>
            <a:r>
              <a:rPr lang="en-US" altLang="zh-TW" dirty="0" smtClean="0">
                <a:solidFill>
                  <a:schemeClr val="bg1"/>
                </a:solidFill>
                <a:latin typeface="+mn-lt"/>
              </a:rPr>
              <a:t> </a:t>
            </a:r>
            <a:r>
              <a:rPr lang="en-US" altLang="zh-TW" dirty="0">
                <a:solidFill>
                  <a:schemeClr val="bg1"/>
                </a:solidFill>
                <a:latin typeface="+mn-lt"/>
              </a:rPr>
              <a:t>present </a:t>
            </a:r>
            <a:r>
              <a:rPr lang="en-US" altLang="zh-TW" dirty="0" smtClean="0">
                <a:solidFill>
                  <a:schemeClr val="bg1"/>
                </a:solidFill>
                <a:latin typeface="+mn-lt"/>
              </a:rPr>
              <a:t>two </a:t>
            </a:r>
            <a:r>
              <a:rPr lang="en-US" altLang="zh-TW" dirty="0">
                <a:solidFill>
                  <a:schemeClr val="bg1"/>
                </a:solidFill>
                <a:latin typeface="+mn-lt"/>
              </a:rPr>
              <a:t>components </a:t>
            </a:r>
            <a:r>
              <a:rPr lang="en-US" altLang="zh-TW" dirty="0" smtClean="0">
                <a:solidFill>
                  <a:schemeClr val="bg1"/>
                </a:solidFill>
                <a:latin typeface="+mn-lt"/>
              </a:rPr>
              <a:t>of chrominance</a:t>
            </a:r>
            <a:r>
              <a:rPr lang="en-US" altLang="zh-TW" dirty="0">
                <a:solidFill>
                  <a:schemeClr val="bg1"/>
                </a:solidFill>
                <a:latin typeface="+mn-lt"/>
              </a:rPr>
              <a:t/>
            </a:r>
            <a:br>
              <a:rPr lang="en-US" altLang="zh-TW" dirty="0">
                <a:solidFill>
                  <a:schemeClr val="bg1"/>
                </a:solidFill>
                <a:latin typeface="+mn-lt"/>
              </a:rPr>
            </a:br>
            <a:r>
              <a:rPr lang="en-US" altLang="zh-TW" dirty="0">
                <a:solidFill>
                  <a:schemeClr val="bg1"/>
                </a:solidFill>
                <a:latin typeface="+mn-lt"/>
              </a:rPr>
              <a:t>Numbers colored in </a:t>
            </a:r>
            <a:r>
              <a:rPr lang="en-US" altLang="zh-TW" dirty="0" smtClean="0">
                <a:solidFill>
                  <a:srgbClr val="FF0000"/>
                </a:solidFill>
                <a:latin typeface="+mn-lt"/>
              </a:rPr>
              <a:t>red</a:t>
            </a:r>
            <a:r>
              <a:rPr lang="en-US" altLang="zh-TW" dirty="0" smtClean="0">
                <a:solidFill>
                  <a:schemeClr val="bg1"/>
                </a:solidFill>
                <a:latin typeface="+mn-lt"/>
              </a:rPr>
              <a:t> present bi-prediction</a:t>
            </a:r>
            <a:endParaRPr lang="zh-TW" altLang="en-US" dirty="0">
              <a:solidFill>
                <a:schemeClr val="bg1"/>
              </a:solidFill>
              <a:latin typeface="+mn-lt"/>
            </a:endParaRPr>
          </a:p>
        </p:txBody>
      </p:sp>
    </p:spTree>
    <p:extLst>
      <p:ext uri="{BB962C8B-B14F-4D97-AF65-F5344CB8AC3E}">
        <p14:creationId xmlns:p14="http://schemas.microsoft.com/office/powerpoint/2010/main" val="23483009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a:t>Complexity at </a:t>
            </a:r>
            <a:r>
              <a:rPr lang="en-US" altLang="zh-TW" dirty="0" smtClean="0"/>
              <a:t>64</a:t>
            </a:r>
            <a:r>
              <a:rPr lang="en-CA" altLang="zh-TW" dirty="0" smtClean="0">
                <a:sym typeface="Symbol"/>
              </a:rPr>
              <a:t></a:t>
            </a:r>
            <a:r>
              <a:rPr lang="en-US" altLang="zh-TW" dirty="0" smtClean="0"/>
              <a:t>64 </a:t>
            </a:r>
            <a:r>
              <a:rPr lang="en-US" altLang="zh-TW" dirty="0"/>
              <a:t>block level with various PU sizes</a:t>
            </a:r>
            <a:endParaRPr lang="zh-TW" altLang="en-US" dirty="0"/>
          </a:p>
        </p:txBody>
      </p:sp>
      <p:sp>
        <p:nvSpPr>
          <p:cNvPr id="3" name="內容版面配置區 2"/>
          <p:cNvSpPr>
            <a:spLocks noGrp="1"/>
          </p:cNvSpPr>
          <p:nvPr>
            <p:ph idx="1"/>
          </p:nvPr>
        </p:nvSpPr>
        <p:spPr/>
        <p:txBody>
          <a:bodyPr/>
          <a:lstStyle/>
          <a:p>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D011231B-2C87-4D7E-8FCC-8791A626EAF7}" type="datetime1">
              <a:rPr lang="zh-TW" altLang="en-US" smtClean="0"/>
              <a:t>2014/1/9</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14</a:t>
            </a:fld>
            <a:endParaRPr lang="en-US" altLang="zh-TW" dirty="0">
              <a:ea typeface="Cambria Math" panose="02040503050406030204" pitchFamily="18" charset="0"/>
            </a:endParaRPr>
          </a:p>
        </p:txBody>
      </p:sp>
      <p:sp>
        <p:nvSpPr>
          <p:cNvPr id="6" name="頁尾版面配置區 5"/>
          <p:cNvSpPr>
            <a:spLocks noGrp="1"/>
          </p:cNvSpPr>
          <p:nvPr>
            <p:ph type="ftr" sz="quarter" idx="11"/>
          </p:nvPr>
        </p:nvSpPr>
        <p:spPr/>
        <p:txBody>
          <a:bodyPr/>
          <a:lstStyle/>
          <a:p>
            <a:r>
              <a:rPr lang="en-US" altLang="zh-TW" smtClean="0"/>
              <a:t>JCT3V-G0114</a:t>
            </a:r>
            <a:endParaRPr lang="zh-TW" altLang="en-US" dirty="0"/>
          </a:p>
        </p:txBody>
      </p:sp>
      <p:graphicFrame>
        <p:nvGraphicFramePr>
          <p:cNvPr id="7" name="內容版面配置區 4"/>
          <p:cNvGraphicFramePr>
            <a:graphicFrameLocks/>
          </p:cNvGraphicFramePr>
          <p:nvPr>
            <p:extLst>
              <p:ext uri="{D42A27DB-BD31-4B8C-83A1-F6EECF244321}">
                <p14:modId xmlns:p14="http://schemas.microsoft.com/office/powerpoint/2010/main" val="801912500"/>
              </p:ext>
            </p:extLst>
          </p:nvPr>
        </p:nvGraphicFramePr>
        <p:xfrm>
          <a:off x="457200" y="1296000"/>
          <a:ext cx="7992884" cy="1908000"/>
        </p:xfrm>
        <a:graphic>
          <a:graphicData uri="http://schemas.openxmlformats.org/drawingml/2006/table">
            <a:tbl>
              <a:tblPr firstRow="1" bandRow="1">
                <a:tableStyleId>{5C22544A-7EE6-4342-B048-85BDC9FD1C3A}</a:tableStyleId>
              </a:tblPr>
              <a:tblGrid>
                <a:gridCol w="936104"/>
                <a:gridCol w="1176130"/>
                <a:gridCol w="1176130"/>
                <a:gridCol w="1176130"/>
                <a:gridCol w="1176130"/>
                <a:gridCol w="1176130"/>
                <a:gridCol w="1176130"/>
              </a:tblGrid>
              <a:tr h="324000">
                <a:tc rowSpan="2">
                  <a:txBody>
                    <a:bodyPr/>
                    <a:lstStyle/>
                    <a:p>
                      <a:endParaRPr lang="zh-TW" sz="1400" dirty="0">
                        <a:effectLst/>
                        <a:latin typeface="+mn-lt"/>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gridSpan="6">
                  <a:txBody>
                    <a:bodyPr/>
                    <a:lstStyle/>
                    <a:p>
                      <a:pPr algn="ctr" hangingPunct="0">
                        <a:spcBef>
                          <a:spcPts val="680"/>
                        </a:spcBef>
                        <a:spcAft>
                          <a:spcPts val="0"/>
                        </a:spcAft>
                        <a:tabLst>
                          <a:tab pos="228600" algn="l"/>
                          <a:tab pos="457200" algn="l"/>
                          <a:tab pos="685800" algn="l"/>
                          <a:tab pos="914400" algn="l"/>
                        </a:tabLst>
                      </a:pPr>
                      <a:r>
                        <a:rPr lang="en-CA" sz="1400" b="1" dirty="0">
                          <a:effectLst/>
                          <a:latin typeface="+mn-lt"/>
                          <a:cs typeface="Times New Roman" panose="02020603050405020304" pitchFamily="18" charset="0"/>
                        </a:rPr>
                        <a:t>Number of </a:t>
                      </a:r>
                      <a:r>
                        <a:rPr lang="en-CA" sz="1400" b="1" dirty="0" smtClean="0">
                          <a:effectLst/>
                          <a:latin typeface="+mn-lt"/>
                          <a:cs typeface="Times New Roman" panose="02020603050405020304" pitchFamily="18" charset="0"/>
                        </a:rPr>
                        <a:t>operations</a:t>
                      </a:r>
                      <a:endParaRPr lang="zh-TW" sz="1400" b="1"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324000">
                <a:tc vMerge="1">
                  <a:txBody>
                    <a:bodyPr/>
                    <a:lstStyle/>
                    <a:p>
                      <a:endParaRPr lang="zh-TW" altLang="en-US"/>
                    </a:p>
                  </a:txBody>
                  <a:tcPr/>
                </a:tc>
                <a:tc gridSpan="3">
                  <a:txBody>
                    <a:bodyPr/>
                    <a:lstStyle/>
                    <a:p>
                      <a:pPr algn="ctr" hangingPunct="0">
                        <a:spcBef>
                          <a:spcPts val="680"/>
                        </a:spcBef>
                        <a:spcAft>
                          <a:spcPts val="0"/>
                        </a:spcAft>
                        <a:tabLst>
                          <a:tab pos="228600" algn="l"/>
                          <a:tab pos="457200" algn="l"/>
                          <a:tab pos="685800" algn="l"/>
                          <a:tab pos="914400" algn="l"/>
                        </a:tabLst>
                      </a:pPr>
                      <a:r>
                        <a:rPr lang="en-CA" sz="1400" dirty="0" err="1">
                          <a:effectLst/>
                          <a:latin typeface="+mn-lt"/>
                          <a:cs typeface="Times New Roman" panose="02020603050405020304" pitchFamily="18" charset="0"/>
                        </a:rPr>
                        <a:t>Uni</a:t>
                      </a:r>
                      <a:r>
                        <a:rPr lang="en-CA" sz="1400" dirty="0">
                          <a:effectLst/>
                          <a:latin typeface="+mn-lt"/>
                          <a:cs typeface="Times New Roman" panose="02020603050405020304" pitchFamily="18" charset="0"/>
                        </a:rPr>
                        <a:t>-Prediction</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gridSpan="3">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Bi-Prediction</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r>
              <a:tr h="252000">
                <a:tc>
                  <a:txBody>
                    <a:bodyPr/>
                    <a:lstStyle/>
                    <a:p>
                      <a:pPr algn="ctr" hangingPunct="0">
                        <a:spcBef>
                          <a:spcPts val="680"/>
                        </a:spcBef>
                        <a:spcAft>
                          <a:spcPts val="0"/>
                        </a:spcAft>
                        <a:tabLst>
                          <a:tab pos="228600" algn="l"/>
                          <a:tab pos="457200" algn="l"/>
                          <a:tab pos="685800" algn="l"/>
                          <a:tab pos="914400" algn="l"/>
                        </a:tabLst>
                      </a:pPr>
                      <a:r>
                        <a:rPr lang="en-CA" sz="1400" dirty="0" err="1">
                          <a:effectLst/>
                          <a:latin typeface="+mn-lt"/>
                          <a:cs typeface="Times New Roman" panose="02020603050405020304" pitchFamily="18" charset="0"/>
                        </a:rPr>
                        <a:t>PU_size</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smtClean="0">
                          <a:effectLst/>
                          <a:latin typeface="+mn-lt"/>
                          <a:cs typeface="Times New Roman" panose="02020603050405020304" pitchFamily="18" charset="0"/>
                        </a:rPr>
                        <a:t>Add./Sub.</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err="1" smtClean="0">
                          <a:effectLst/>
                          <a:latin typeface="+mn-lt"/>
                          <a:cs typeface="Times New Roman" panose="02020603050405020304" pitchFamily="18" charset="0"/>
                        </a:rPr>
                        <a:t>Mul</a:t>
                      </a:r>
                      <a:r>
                        <a:rPr lang="en-CA" sz="1400" dirty="0" smtClean="0">
                          <a:effectLst/>
                          <a:latin typeface="+mn-lt"/>
                          <a:cs typeface="Times New Roman" panose="02020603050405020304" pitchFamily="18" charset="0"/>
                        </a:rPr>
                        <a:t>.</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smtClean="0">
                          <a:effectLst/>
                          <a:latin typeface="+mn-lt"/>
                          <a:cs typeface="Times New Roman" panose="02020603050405020304" pitchFamily="18" charset="0"/>
                        </a:rPr>
                        <a:t>Div. </a:t>
                      </a:r>
                      <a:r>
                        <a:rPr lang="en-CA" sz="1400" dirty="0">
                          <a:effectLst/>
                          <a:latin typeface="+mn-lt"/>
                          <a:cs typeface="Times New Roman" panose="02020603050405020304" pitchFamily="18" charset="0"/>
                        </a:rPr>
                        <a:t>LUT</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smtClean="0">
                          <a:effectLst/>
                          <a:latin typeface="+mn-lt"/>
                          <a:cs typeface="Times New Roman" panose="02020603050405020304" pitchFamily="18" charset="0"/>
                        </a:rPr>
                        <a:t>Add./Sub.</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err="1" smtClean="0">
                          <a:effectLst/>
                          <a:latin typeface="+mn-lt"/>
                          <a:cs typeface="Times New Roman" panose="02020603050405020304" pitchFamily="18" charset="0"/>
                        </a:rPr>
                        <a:t>Mul</a:t>
                      </a:r>
                      <a:r>
                        <a:rPr lang="en-CA" sz="1400" dirty="0" smtClean="0">
                          <a:effectLst/>
                          <a:latin typeface="+mn-lt"/>
                          <a:cs typeface="Times New Roman" panose="02020603050405020304" pitchFamily="18" charset="0"/>
                        </a:rPr>
                        <a:t>.</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smtClean="0">
                          <a:effectLst/>
                          <a:latin typeface="+mn-lt"/>
                          <a:cs typeface="Times New Roman" panose="02020603050405020304" pitchFamily="18" charset="0"/>
                        </a:rPr>
                        <a:t>Div. LUT</a:t>
                      </a:r>
                      <a:r>
                        <a:rPr lang="zh-TW" sz="1400" dirty="0">
                          <a:effectLst/>
                          <a:latin typeface="+mn-lt"/>
                          <a:cs typeface="Times New Roman" panose="02020603050405020304" pitchFamily="18" charset="0"/>
                        </a:rPr>
                        <a:t> </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64</a:t>
                      </a:r>
                      <a:r>
                        <a:rPr lang="en-CA" sz="1400" dirty="0">
                          <a:effectLst/>
                          <a:latin typeface="+mn-lt"/>
                          <a:cs typeface="Times New Roman" panose="02020603050405020304" pitchFamily="18" charset="0"/>
                          <a:sym typeface="Symbol"/>
                        </a:rPr>
                        <a:t></a:t>
                      </a:r>
                      <a:r>
                        <a:rPr lang="en-CA" sz="1400" dirty="0">
                          <a:effectLst/>
                          <a:latin typeface="+mn-lt"/>
                          <a:cs typeface="Times New Roman" panose="02020603050405020304" pitchFamily="18" charset="0"/>
                        </a:rPr>
                        <a:t>64</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mn-ea"/>
                          <a:cs typeface="Times New Roman" panose="02020603050405020304" pitchFamily="18" charset="0"/>
                        </a:rPr>
                        <a:t>6,650</a:t>
                      </a:r>
                      <a:endParaRPr kumimoji="0" lang="zh-TW" sz="1400"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mn-ea"/>
                          <a:cs typeface="Times New Roman" panose="02020603050405020304" pitchFamily="18" charset="0"/>
                        </a:rPr>
                        <a:t>6,409</a:t>
                      </a:r>
                      <a:endParaRPr kumimoji="0" lang="zh-TW" sz="1400"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a:solidFill>
                            <a:schemeClr val="dk1"/>
                          </a:solidFill>
                          <a:effectLst/>
                          <a:latin typeface="+mn-lt"/>
                          <a:ea typeface="+mn-ea"/>
                          <a:cs typeface="Times New Roman" panose="02020603050405020304" pitchFamily="18" charset="0"/>
                        </a:rPr>
                        <a:t>3</a:t>
                      </a:r>
                      <a:endParaRPr kumimoji="0" lang="zh-TW" sz="1400" kern="120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a:solidFill>
                            <a:schemeClr val="dk1"/>
                          </a:solidFill>
                          <a:effectLst/>
                          <a:latin typeface="+mn-lt"/>
                          <a:ea typeface="+mn-ea"/>
                          <a:cs typeface="Times New Roman" panose="02020603050405020304" pitchFamily="18" charset="0"/>
                        </a:rPr>
                        <a:t>19,444</a:t>
                      </a:r>
                      <a:endParaRPr kumimoji="0" lang="zh-TW" sz="1400" kern="120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a:solidFill>
                            <a:schemeClr val="dk1"/>
                          </a:solidFill>
                          <a:effectLst/>
                          <a:latin typeface="+mn-lt"/>
                          <a:ea typeface="+mn-ea"/>
                          <a:cs typeface="Times New Roman" panose="02020603050405020304" pitchFamily="18" charset="0"/>
                        </a:rPr>
                        <a:t>12,818</a:t>
                      </a:r>
                      <a:endParaRPr kumimoji="0" lang="zh-TW" sz="1400" kern="120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a:solidFill>
                            <a:schemeClr val="dk1"/>
                          </a:solidFill>
                          <a:effectLst/>
                          <a:latin typeface="+mn-lt"/>
                          <a:ea typeface="+mn-ea"/>
                          <a:cs typeface="Times New Roman" panose="02020603050405020304" pitchFamily="18" charset="0"/>
                        </a:rPr>
                        <a:t>6</a:t>
                      </a:r>
                      <a:endParaRPr kumimoji="0" lang="zh-TW" sz="1400" kern="120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a:effectLst/>
                          <a:latin typeface="+mn-lt"/>
                          <a:cs typeface="Times New Roman" panose="02020603050405020304" pitchFamily="18" charset="0"/>
                        </a:rPr>
                        <a:t>32</a:t>
                      </a:r>
                      <a:r>
                        <a:rPr lang="en-CA" sz="1400">
                          <a:effectLst/>
                          <a:latin typeface="+mn-lt"/>
                          <a:cs typeface="Times New Roman" panose="02020603050405020304" pitchFamily="18" charset="0"/>
                          <a:sym typeface="Symbol"/>
                        </a:rPr>
                        <a:t></a:t>
                      </a:r>
                      <a:r>
                        <a:rPr lang="en-CA" sz="1400">
                          <a:effectLst/>
                          <a:latin typeface="+mn-lt"/>
                          <a:cs typeface="Times New Roman" panose="02020603050405020304" pitchFamily="18" charset="0"/>
                        </a:rPr>
                        <a:t>32</a:t>
                      </a:r>
                      <a:endParaRPr lang="zh-TW" sz="140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mn-ea"/>
                          <a:cs typeface="Times New Roman" panose="02020603050405020304" pitchFamily="18" charset="0"/>
                        </a:rPr>
                        <a:t>7,144</a:t>
                      </a:r>
                      <a:endParaRPr kumimoji="0" lang="zh-TW" sz="1400"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mn-ea"/>
                          <a:cs typeface="Times New Roman" panose="02020603050405020304" pitchFamily="18" charset="0"/>
                        </a:rPr>
                        <a:t>6,692</a:t>
                      </a:r>
                      <a:endParaRPr kumimoji="0" lang="zh-TW" sz="1400"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mn-ea"/>
                          <a:cs typeface="Times New Roman" panose="02020603050405020304" pitchFamily="18" charset="0"/>
                        </a:rPr>
                        <a:t>12</a:t>
                      </a:r>
                      <a:endParaRPr kumimoji="0" lang="zh-TW" sz="1400"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mn-ea"/>
                          <a:cs typeface="Times New Roman" panose="02020603050405020304" pitchFamily="18" charset="0"/>
                        </a:rPr>
                        <a:t>20,432</a:t>
                      </a:r>
                      <a:endParaRPr kumimoji="0" lang="zh-TW" sz="1400"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mn-ea"/>
                          <a:cs typeface="Times New Roman" panose="02020603050405020304" pitchFamily="18" charset="0"/>
                        </a:rPr>
                        <a:t>13,384</a:t>
                      </a:r>
                      <a:endParaRPr kumimoji="0" lang="zh-TW" sz="1400"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a:solidFill>
                            <a:schemeClr val="dk1"/>
                          </a:solidFill>
                          <a:effectLst/>
                          <a:latin typeface="+mn-lt"/>
                          <a:ea typeface="+mn-ea"/>
                          <a:cs typeface="Times New Roman" panose="02020603050405020304" pitchFamily="18" charset="0"/>
                        </a:rPr>
                        <a:t>24</a:t>
                      </a:r>
                      <a:endParaRPr kumimoji="0" lang="zh-TW" sz="1400" kern="120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16</a:t>
                      </a:r>
                      <a:r>
                        <a:rPr lang="en-CA" sz="1400" dirty="0">
                          <a:effectLst/>
                          <a:latin typeface="+mn-lt"/>
                          <a:cs typeface="Times New Roman" panose="02020603050405020304" pitchFamily="18" charset="0"/>
                          <a:sym typeface="Symbol"/>
                        </a:rPr>
                        <a:t></a:t>
                      </a:r>
                      <a:r>
                        <a:rPr lang="en-CA" sz="1400" dirty="0">
                          <a:effectLst/>
                          <a:latin typeface="+mn-lt"/>
                          <a:cs typeface="Times New Roman" panose="02020603050405020304" pitchFamily="18" charset="0"/>
                        </a:rPr>
                        <a:t>16</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b="1" kern="1200" dirty="0">
                          <a:solidFill>
                            <a:schemeClr val="dk1"/>
                          </a:solidFill>
                          <a:effectLst/>
                          <a:latin typeface="+mn-lt"/>
                          <a:ea typeface="+mn-ea"/>
                          <a:cs typeface="Times New Roman" panose="02020603050405020304" pitchFamily="18" charset="0"/>
                        </a:rPr>
                        <a:t>8,096</a:t>
                      </a:r>
                      <a:endParaRPr kumimoji="0" lang="zh-TW" sz="1400" b="1"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b="1" kern="1200" dirty="0">
                          <a:solidFill>
                            <a:schemeClr val="dk1"/>
                          </a:solidFill>
                          <a:effectLst/>
                          <a:latin typeface="+mn-lt"/>
                          <a:ea typeface="+mn-ea"/>
                          <a:cs typeface="Times New Roman" panose="02020603050405020304" pitchFamily="18" charset="0"/>
                        </a:rPr>
                        <a:t>7,312</a:t>
                      </a:r>
                      <a:endParaRPr kumimoji="0" lang="zh-TW" sz="1400" b="1"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a:solidFill>
                            <a:schemeClr val="dk1"/>
                          </a:solidFill>
                          <a:effectLst/>
                          <a:latin typeface="+mn-lt"/>
                          <a:ea typeface="+mn-ea"/>
                          <a:cs typeface="Times New Roman" panose="02020603050405020304" pitchFamily="18" charset="0"/>
                        </a:rPr>
                        <a:t>48</a:t>
                      </a:r>
                      <a:endParaRPr kumimoji="0" lang="zh-TW" sz="1400" kern="120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b="1" kern="1200" dirty="0">
                          <a:solidFill>
                            <a:schemeClr val="dk1"/>
                          </a:solidFill>
                          <a:effectLst/>
                          <a:latin typeface="+mn-lt"/>
                          <a:ea typeface="+mn-ea"/>
                          <a:cs typeface="Times New Roman" panose="02020603050405020304" pitchFamily="18" charset="0"/>
                        </a:rPr>
                        <a:t>22,336</a:t>
                      </a:r>
                      <a:endParaRPr kumimoji="0" lang="zh-TW" sz="1400" b="1"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b="1" kern="1200" dirty="0">
                          <a:solidFill>
                            <a:schemeClr val="dk1"/>
                          </a:solidFill>
                          <a:effectLst/>
                          <a:latin typeface="+mn-lt"/>
                          <a:ea typeface="+mn-ea"/>
                          <a:cs typeface="Times New Roman" panose="02020603050405020304" pitchFamily="18" charset="0"/>
                        </a:rPr>
                        <a:t>14,624</a:t>
                      </a:r>
                      <a:endParaRPr kumimoji="0" lang="zh-TW" sz="1400" b="1"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mn-ea"/>
                          <a:cs typeface="Times New Roman" panose="02020603050405020304" pitchFamily="18" charset="0"/>
                        </a:rPr>
                        <a:t>96</a:t>
                      </a:r>
                      <a:endParaRPr kumimoji="0" lang="zh-TW" sz="1400"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8</a:t>
                      </a:r>
                      <a:r>
                        <a:rPr lang="en-CA" sz="1400" dirty="0">
                          <a:effectLst/>
                          <a:latin typeface="+mn-lt"/>
                          <a:cs typeface="Times New Roman" panose="02020603050405020304" pitchFamily="18" charset="0"/>
                          <a:sym typeface="Symbol"/>
                        </a:rPr>
                        <a:t></a:t>
                      </a:r>
                      <a:r>
                        <a:rPr lang="en-CA" sz="1400" dirty="0">
                          <a:effectLst/>
                          <a:latin typeface="+mn-lt"/>
                          <a:cs typeface="Times New Roman" panose="02020603050405020304" pitchFamily="18" charset="0"/>
                        </a:rPr>
                        <a:t>8</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a:solidFill>
                            <a:schemeClr val="dk1"/>
                          </a:solidFill>
                          <a:effectLst/>
                          <a:latin typeface="+mn-lt"/>
                          <a:ea typeface="+mn-ea"/>
                          <a:cs typeface="Times New Roman" panose="02020603050405020304" pitchFamily="18" charset="0"/>
                        </a:rPr>
                        <a:t>6,080</a:t>
                      </a:r>
                      <a:endParaRPr kumimoji="0" lang="zh-TW" sz="1400" kern="120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a:solidFill>
                            <a:schemeClr val="dk1"/>
                          </a:solidFill>
                          <a:effectLst/>
                          <a:latin typeface="+mn-lt"/>
                          <a:ea typeface="+mn-ea"/>
                          <a:cs typeface="Times New Roman" panose="02020603050405020304" pitchFamily="18" charset="0"/>
                        </a:rPr>
                        <a:t>5,312</a:t>
                      </a:r>
                      <a:endParaRPr kumimoji="0" lang="zh-TW" sz="1400" kern="120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b="1" kern="1200" dirty="0">
                          <a:solidFill>
                            <a:schemeClr val="dk1"/>
                          </a:solidFill>
                          <a:effectLst/>
                          <a:latin typeface="+mn-lt"/>
                          <a:ea typeface="+mn-ea"/>
                          <a:cs typeface="Times New Roman" panose="02020603050405020304" pitchFamily="18" charset="0"/>
                        </a:rPr>
                        <a:t>64</a:t>
                      </a:r>
                      <a:endParaRPr kumimoji="0" lang="zh-TW" sz="1400" b="1"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a:solidFill>
                            <a:schemeClr val="dk1"/>
                          </a:solidFill>
                          <a:effectLst/>
                          <a:latin typeface="+mn-lt"/>
                          <a:ea typeface="+mn-ea"/>
                          <a:cs typeface="Times New Roman" panose="02020603050405020304" pitchFamily="18" charset="0"/>
                        </a:rPr>
                        <a:t>16,256</a:t>
                      </a:r>
                      <a:endParaRPr kumimoji="0" lang="zh-TW" sz="1400" kern="120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mn-ea"/>
                          <a:cs typeface="Times New Roman" panose="02020603050405020304" pitchFamily="18" charset="0"/>
                        </a:rPr>
                        <a:t>10,624</a:t>
                      </a:r>
                      <a:endParaRPr kumimoji="0" lang="zh-TW" sz="1400"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b="1" kern="1200" dirty="0">
                          <a:solidFill>
                            <a:schemeClr val="dk1"/>
                          </a:solidFill>
                          <a:effectLst/>
                          <a:latin typeface="+mn-lt"/>
                          <a:ea typeface="+mn-ea"/>
                          <a:cs typeface="Times New Roman" panose="02020603050405020304" pitchFamily="18" charset="0"/>
                        </a:rPr>
                        <a:t>128</a:t>
                      </a:r>
                      <a:endParaRPr kumimoji="0" lang="zh-TW" sz="1400" b="1"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1105426750"/>
              </p:ext>
            </p:extLst>
          </p:nvPr>
        </p:nvGraphicFramePr>
        <p:xfrm>
          <a:off x="1427189" y="3249160"/>
          <a:ext cx="5890984" cy="1620000"/>
        </p:xfrm>
        <a:graphic>
          <a:graphicData uri="http://schemas.openxmlformats.org/drawingml/2006/table">
            <a:tbl>
              <a:tblPr firstRow="1" bandRow="1">
                <a:tableStyleId>{5C22544A-7EE6-4342-B048-85BDC9FD1C3A}</a:tableStyleId>
              </a:tblPr>
              <a:tblGrid>
                <a:gridCol w="1168291"/>
                <a:gridCol w="2346429"/>
                <a:gridCol w="2376264"/>
              </a:tblGrid>
              <a:tr h="324000">
                <a:tc>
                  <a:txBody>
                    <a:bodyPr/>
                    <a:lstStyle/>
                    <a:p>
                      <a:endParaRPr lang="zh-TW" sz="1400" dirty="0">
                        <a:effectLst/>
                        <a:latin typeface="+mn-lt"/>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gridSpan="2">
                  <a:txBody>
                    <a:bodyPr/>
                    <a:lstStyle/>
                    <a:p>
                      <a:pPr algn="ctr" hangingPunct="0">
                        <a:spcBef>
                          <a:spcPts val="680"/>
                        </a:spcBef>
                        <a:spcAft>
                          <a:spcPts val="0"/>
                        </a:spcAft>
                        <a:tabLst>
                          <a:tab pos="228600" algn="l"/>
                          <a:tab pos="457200" algn="l"/>
                          <a:tab pos="685800" algn="l"/>
                          <a:tab pos="914400" algn="l"/>
                        </a:tabLst>
                      </a:pPr>
                      <a:r>
                        <a:rPr lang="en-CA" sz="1400" u="none" dirty="0">
                          <a:effectLst/>
                          <a:latin typeface="+mn-lt"/>
                          <a:cs typeface="Times New Roman" panose="02020603050405020304" pitchFamily="18" charset="0"/>
                        </a:rPr>
                        <a:t>Data storage requirement (bits)</a:t>
                      </a:r>
                      <a:endParaRPr lang="zh-TW" sz="1400" u="none"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zh-TW" altLang="en-US"/>
                    </a:p>
                  </a:txBody>
                  <a:tcPr/>
                </a:tc>
              </a:tr>
              <a:tr h="288000">
                <a:tc>
                  <a:txBody>
                    <a:bodyPr/>
                    <a:lstStyle/>
                    <a:p>
                      <a:pPr algn="ctr" hangingPunct="0">
                        <a:spcBef>
                          <a:spcPts val="680"/>
                        </a:spcBef>
                        <a:spcAft>
                          <a:spcPts val="0"/>
                        </a:spcAft>
                        <a:tabLst>
                          <a:tab pos="228600" algn="l"/>
                          <a:tab pos="457200" algn="l"/>
                          <a:tab pos="685800" algn="l"/>
                          <a:tab pos="914400" algn="l"/>
                        </a:tabLst>
                      </a:pPr>
                      <a:r>
                        <a:rPr lang="en-CA" sz="1400" dirty="0" err="1">
                          <a:effectLst/>
                          <a:latin typeface="+mn-lt"/>
                          <a:cs typeface="Times New Roman" panose="02020603050405020304" pitchFamily="18" charset="0"/>
                        </a:rPr>
                        <a:t>PU_size</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err="1">
                          <a:effectLst/>
                          <a:latin typeface="+mn-lt"/>
                          <a:cs typeface="Times New Roman" panose="02020603050405020304" pitchFamily="18" charset="0"/>
                        </a:rPr>
                        <a:t>Uni</a:t>
                      </a:r>
                      <a:r>
                        <a:rPr lang="en-CA" sz="1400" dirty="0">
                          <a:effectLst/>
                          <a:latin typeface="+mn-lt"/>
                          <a:cs typeface="Times New Roman" panose="02020603050405020304" pitchFamily="18" charset="0"/>
                        </a:rPr>
                        <a:t>-Prediction</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Bi-Prediction</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64</a:t>
                      </a:r>
                      <a:r>
                        <a:rPr lang="en-CA" sz="1400" dirty="0">
                          <a:effectLst/>
                          <a:latin typeface="+mn-lt"/>
                          <a:cs typeface="Times New Roman" panose="02020603050405020304" pitchFamily="18" charset="0"/>
                          <a:sym typeface="Symbol"/>
                        </a:rPr>
                        <a:t></a:t>
                      </a:r>
                      <a:r>
                        <a:rPr lang="en-CA" sz="1400" dirty="0">
                          <a:effectLst/>
                          <a:latin typeface="+mn-lt"/>
                          <a:cs typeface="Times New Roman" panose="02020603050405020304" pitchFamily="18" charset="0"/>
                        </a:rPr>
                        <a:t>64</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b="1" kern="1200" dirty="0">
                          <a:solidFill>
                            <a:schemeClr val="dk1"/>
                          </a:solidFill>
                          <a:effectLst/>
                          <a:latin typeface="+mn-lt"/>
                          <a:ea typeface="新細明體"/>
                          <a:cs typeface="Times New Roman" panose="02020603050405020304" pitchFamily="18" charset="0"/>
                        </a:rPr>
                        <a:t>51,200</a:t>
                      </a:r>
                      <a:endParaRPr kumimoji="0" lang="zh-TW" sz="1400" b="1" kern="1200" dirty="0">
                        <a:solidFill>
                          <a:schemeClr val="dk1"/>
                        </a:solidFill>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b="1" kern="1200" dirty="0">
                          <a:solidFill>
                            <a:schemeClr val="dk1"/>
                          </a:solidFill>
                          <a:effectLst/>
                          <a:latin typeface="+mn-lt"/>
                          <a:ea typeface="新細明體"/>
                          <a:cs typeface="Times New Roman" panose="02020603050405020304" pitchFamily="18" charset="0"/>
                        </a:rPr>
                        <a:t>101,376</a:t>
                      </a:r>
                      <a:endParaRPr kumimoji="0" lang="zh-TW" sz="1400" b="1" kern="1200" dirty="0">
                        <a:solidFill>
                          <a:schemeClr val="dk1"/>
                        </a:solidFill>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a:effectLst/>
                          <a:latin typeface="+mn-lt"/>
                          <a:cs typeface="Times New Roman" panose="02020603050405020304" pitchFamily="18" charset="0"/>
                        </a:rPr>
                        <a:t>32</a:t>
                      </a:r>
                      <a:r>
                        <a:rPr lang="en-CA" sz="1400">
                          <a:effectLst/>
                          <a:latin typeface="+mn-lt"/>
                          <a:cs typeface="Times New Roman" panose="02020603050405020304" pitchFamily="18" charset="0"/>
                          <a:sym typeface="Symbol"/>
                        </a:rPr>
                        <a:t></a:t>
                      </a:r>
                      <a:r>
                        <a:rPr lang="en-CA" sz="1400">
                          <a:effectLst/>
                          <a:latin typeface="+mn-lt"/>
                          <a:cs typeface="Times New Roman" panose="02020603050405020304" pitchFamily="18" charset="0"/>
                        </a:rPr>
                        <a:t>32</a:t>
                      </a:r>
                      <a:endParaRPr lang="zh-TW" sz="140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新細明體"/>
                          <a:cs typeface="Times New Roman" panose="02020603050405020304" pitchFamily="18" charset="0"/>
                        </a:rPr>
                        <a:t>13,312</a:t>
                      </a:r>
                      <a:endParaRPr kumimoji="0" lang="zh-TW" sz="1400" kern="1200" dirty="0">
                        <a:solidFill>
                          <a:schemeClr val="dk1"/>
                        </a:solidFill>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新細明體"/>
                          <a:cs typeface="Times New Roman" panose="02020603050405020304" pitchFamily="18" charset="0"/>
                        </a:rPr>
                        <a:t>26,112</a:t>
                      </a:r>
                      <a:endParaRPr kumimoji="0" lang="zh-TW" sz="1400" kern="1200" dirty="0">
                        <a:solidFill>
                          <a:schemeClr val="dk1"/>
                        </a:solidFill>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a:effectLst/>
                          <a:latin typeface="+mn-lt"/>
                          <a:cs typeface="Times New Roman" panose="02020603050405020304" pitchFamily="18" charset="0"/>
                        </a:rPr>
                        <a:t>16</a:t>
                      </a:r>
                      <a:r>
                        <a:rPr lang="en-CA" sz="1400">
                          <a:effectLst/>
                          <a:latin typeface="+mn-lt"/>
                          <a:cs typeface="Times New Roman" panose="02020603050405020304" pitchFamily="18" charset="0"/>
                          <a:sym typeface="Symbol"/>
                        </a:rPr>
                        <a:t></a:t>
                      </a:r>
                      <a:r>
                        <a:rPr lang="en-CA" sz="1400">
                          <a:effectLst/>
                          <a:latin typeface="+mn-lt"/>
                          <a:cs typeface="Times New Roman" panose="02020603050405020304" pitchFamily="18" charset="0"/>
                        </a:rPr>
                        <a:t>16</a:t>
                      </a:r>
                      <a:endParaRPr lang="zh-TW" sz="140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a:solidFill>
                            <a:schemeClr val="dk1"/>
                          </a:solidFill>
                          <a:effectLst/>
                          <a:latin typeface="+mn-lt"/>
                          <a:ea typeface="新細明體"/>
                          <a:cs typeface="Times New Roman" panose="02020603050405020304" pitchFamily="18" charset="0"/>
                        </a:rPr>
                        <a:t>3,584</a:t>
                      </a:r>
                      <a:endParaRPr kumimoji="0" lang="zh-TW" sz="1400" kern="1200">
                        <a:solidFill>
                          <a:schemeClr val="dk1"/>
                        </a:solidFill>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新細明體"/>
                          <a:cs typeface="Times New Roman" panose="02020603050405020304" pitchFamily="18" charset="0"/>
                        </a:rPr>
                        <a:t>6,912</a:t>
                      </a:r>
                      <a:endParaRPr kumimoji="0" lang="zh-TW" sz="1400" kern="1200" dirty="0">
                        <a:solidFill>
                          <a:schemeClr val="dk1"/>
                        </a:solidFill>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8</a:t>
                      </a:r>
                      <a:r>
                        <a:rPr lang="en-CA" sz="1400" dirty="0">
                          <a:effectLst/>
                          <a:latin typeface="+mn-lt"/>
                          <a:cs typeface="Times New Roman" panose="02020603050405020304" pitchFamily="18" charset="0"/>
                          <a:sym typeface="Symbol"/>
                        </a:rPr>
                        <a:t></a:t>
                      </a:r>
                      <a:r>
                        <a:rPr lang="en-CA" sz="1400" dirty="0">
                          <a:effectLst/>
                          <a:latin typeface="+mn-lt"/>
                          <a:cs typeface="Times New Roman" panose="02020603050405020304" pitchFamily="18" charset="0"/>
                        </a:rPr>
                        <a:t>8</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a:solidFill>
                            <a:schemeClr val="dk1"/>
                          </a:solidFill>
                          <a:effectLst/>
                          <a:latin typeface="+mn-lt"/>
                          <a:ea typeface="新細明體"/>
                          <a:cs typeface="Times New Roman" panose="02020603050405020304" pitchFamily="18" charset="0"/>
                        </a:rPr>
                        <a:t>640</a:t>
                      </a:r>
                      <a:endParaRPr kumimoji="0" lang="zh-TW" sz="1400" kern="1200">
                        <a:solidFill>
                          <a:schemeClr val="dk1"/>
                        </a:solidFill>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smtClean="0">
                          <a:solidFill>
                            <a:schemeClr val="dk1"/>
                          </a:solidFill>
                          <a:effectLst/>
                          <a:latin typeface="+mn-lt"/>
                          <a:ea typeface="新細明體"/>
                          <a:cs typeface="Times New Roman" panose="02020603050405020304" pitchFamily="18" charset="0"/>
                        </a:rPr>
                        <a:t>1,216</a:t>
                      </a:r>
                      <a:endParaRPr kumimoji="0" lang="zh-TW" sz="1400" kern="1200" dirty="0">
                        <a:solidFill>
                          <a:schemeClr val="dk1"/>
                        </a:solidFill>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graphicFrame>
        <p:nvGraphicFramePr>
          <p:cNvPr id="9" name="表格 8"/>
          <p:cNvGraphicFramePr>
            <a:graphicFrameLocks noGrp="1"/>
          </p:cNvGraphicFramePr>
          <p:nvPr>
            <p:extLst>
              <p:ext uri="{D42A27DB-BD31-4B8C-83A1-F6EECF244321}">
                <p14:modId xmlns:p14="http://schemas.microsoft.com/office/powerpoint/2010/main" val="3676935277"/>
              </p:ext>
            </p:extLst>
          </p:nvPr>
        </p:nvGraphicFramePr>
        <p:xfrm>
          <a:off x="1427189" y="4941168"/>
          <a:ext cx="5904656" cy="1584000"/>
        </p:xfrm>
        <a:graphic>
          <a:graphicData uri="http://schemas.openxmlformats.org/drawingml/2006/table">
            <a:tbl>
              <a:tblPr firstRow="1" bandRow="1">
                <a:tableStyleId>{5C22544A-7EE6-4342-B048-85BDC9FD1C3A}</a:tableStyleId>
              </a:tblPr>
              <a:tblGrid>
                <a:gridCol w="1152128"/>
                <a:gridCol w="2376264"/>
                <a:gridCol w="2376264"/>
              </a:tblGrid>
              <a:tr h="324000">
                <a:tc>
                  <a:txBody>
                    <a:bodyPr/>
                    <a:lstStyle/>
                    <a:p>
                      <a:endParaRPr lang="zh-TW" sz="1400" dirty="0">
                        <a:effectLst/>
                        <a:latin typeface="+mn-lt"/>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gridSpan="2">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Data transfer rate (bits per 64</a:t>
                      </a:r>
                      <a:r>
                        <a:rPr lang="en-CA" sz="1400" dirty="0">
                          <a:effectLst/>
                          <a:latin typeface="+mn-lt"/>
                          <a:cs typeface="Times New Roman" panose="02020603050405020304" pitchFamily="18" charset="0"/>
                          <a:sym typeface="Symbol"/>
                        </a:rPr>
                        <a:t></a:t>
                      </a:r>
                      <a:r>
                        <a:rPr lang="en-CA" sz="1400" dirty="0">
                          <a:effectLst/>
                          <a:latin typeface="+mn-lt"/>
                          <a:cs typeface="Times New Roman" panose="02020603050405020304" pitchFamily="18" charset="0"/>
                        </a:rPr>
                        <a:t>64 block</a:t>
                      </a:r>
                      <a:r>
                        <a:rPr lang="en-CA" sz="1400" dirty="0" smtClean="0">
                          <a:effectLst/>
                          <a:latin typeface="+mn-lt"/>
                          <a:cs typeface="Times New Roman" panose="02020603050405020304" pitchFamily="18" charset="0"/>
                        </a:rPr>
                        <a:t>)</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zh-TW" altLang="en-US"/>
                    </a:p>
                  </a:txBody>
                  <a:tcPr/>
                </a:tc>
              </a:tr>
              <a:tr h="252000">
                <a:tc>
                  <a:txBody>
                    <a:bodyPr/>
                    <a:lstStyle/>
                    <a:p>
                      <a:pPr algn="ctr" hangingPunct="0">
                        <a:spcBef>
                          <a:spcPts val="680"/>
                        </a:spcBef>
                        <a:spcAft>
                          <a:spcPts val="0"/>
                        </a:spcAft>
                        <a:tabLst>
                          <a:tab pos="228600" algn="l"/>
                          <a:tab pos="457200" algn="l"/>
                          <a:tab pos="685800" algn="l"/>
                          <a:tab pos="914400" algn="l"/>
                        </a:tabLst>
                      </a:pPr>
                      <a:r>
                        <a:rPr lang="en-CA" sz="1400" dirty="0" err="1">
                          <a:effectLst/>
                          <a:latin typeface="+mn-lt"/>
                          <a:cs typeface="Times New Roman" panose="02020603050405020304" pitchFamily="18" charset="0"/>
                        </a:rPr>
                        <a:t>PU_size</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err="1">
                          <a:effectLst/>
                          <a:latin typeface="+mn-lt"/>
                          <a:cs typeface="Times New Roman" panose="02020603050405020304" pitchFamily="18" charset="0"/>
                        </a:rPr>
                        <a:t>Uni</a:t>
                      </a:r>
                      <a:r>
                        <a:rPr lang="en-CA" sz="1400" dirty="0">
                          <a:effectLst/>
                          <a:latin typeface="+mn-lt"/>
                          <a:cs typeface="Times New Roman" panose="02020603050405020304" pitchFamily="18" charset="0"/>
                        </a:rPr>
                        <a:t>-Prediction</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Bi-Prediction</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64</a:t>
                      </a:r>
                      <a:r>
                        <a:rPr lang="en-CA" sz="1400" dirty="0">
                          <a:effectLst/>
                          <a:latin typeface="+mn-lt"/>
                          <a:cs typeface="Times New Roman" panose="02020603050405020304" pitchFamily="18" charset="0"/>
                          <a:sym typeface="Symbol"/>
                        </a:rPr>
                        <a:t></a:t>
                      </a:r>
                      <a:r>
                        <a:rPr lang="en-CA" sz="1400" dirty="0">
                          <a:effectLst/>
                          <a:latin typeface="+mn-lt"/>
                          <a:cs typeface="Times New Roman" panose="02020603050405020304" pitchFamily="18" charset="0"/>
                        </a:rPr>
                        <a:t>64</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ctr"/>
                      <a:r>
                        <a:rPr kumimoji="0" lang="en-US" altLang="zh-TW" sz="1400" kern="1200" dirty="0" smtClean="0">
                          <a:solidFill>
                            <a:schemeClr val="dk1"/>
                          </a:solidFill>
                          <a:effectLst/>
                          <a:latin typeface="+mn-lt"/>
                          <a:ea typeface="+mn-ea"/>
                          <a:cs typeface="Times New Roman" panose="02020603050405020304" pitchFamily="18" charset="0"/>
                        </a:rPr>
                        <a:t>100,352</a:t>
                      </a:r>
                      <a:endParaRPr kumimoji="0" lang="en-US" altLang="zh-TW" sz="1400" kern="1200" dirty="0">
                        <a:solidFill>
                          <a:schemeClr val="dk1"/>
                        </a:solidFill>
                        <a:effectLst/>
                        <a:latin typeface="+mn-lt"/>
                        <a:ea typeface="+mn-ea"/>
                        <a:cs typeface="Times New Roman" panose="02020603050405020304" pitchFamily="18"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ctr"/>
                      <a:r>
                        <a:rPr kumimoji="0" lang="en-US" altLang="zh-TW" sz="1400" kern="1200" dirty="0" smtClean="0">
                          <a:solidFill>
                            <a:schemeClr val="dk1"/>
                          </a:solidFill>
                          <a:effectLst/>
                          <a:latin typeface="+mn-lt"/>
                          <a:ea typeface="+mn-ea"/>
                          <a:cs typeface="Times New Roman" panose="02020603050405020304" pitchFamily="18" charset="0"/>
                        </a:rPr>
                        <a:t>150,528</a:t>
                      </a:r>
                      <a:endParaRPr kumimoji="0" lang="en-US" altLang="zh-TW" sz="1400" kern="1200" dirty="0">
                        <a:solidFill>
                          <a:schemeClr val="dk1"/>
                        </a:solidFill>
                        <a:effectLst/>
                        <a:latin typeface="+mn-lt"/>
                        <a:ea typeface="+mn-ea"/>
                        <a:cs typeface="Times New Roman" panose="02020603050405020304" pitchFamily="18"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a:effectLst/>
                          <a:latin typeface="+mn-lt"/>
                          <a:cs typeface="Times New Roman" panose="02020603050405020304" pitchFamily="18" charset="0"/>
                        </a:rPr>
                        <a:t>32</a:t>
                      </a:r>
                      <a:r>
                        <a:rPr lang="en-CA" sz="1400">
                          <a:effectLst/>
                          <a:latin typeface="+mn-lt"/>
                          <a:cs typeface="Times New Roman" panose="02020603050405020304" pitchFamily="18" charset="0"/>
                          <a:sym typeface="Symbol"/>
                        </a:rPr>
                        <a:t></a:t>
                      </a:r>
                      <a:r>
                        <a:rPr lang="en-CA" sz="1400">
                          <a:effectLst/>
                          <a:latin typeface="+mn-lt"/>
                          <a:cs typeface="Times New Roman" panose="02020603050405020304" pitchFamily="18" charset="0"/>
                        </a:rPr>
                        <a:t>32</a:t>
                      </a:r>
                      <a:endParaRPr lang="zh-TW" sz="140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ctr"/>
                      <a:r>
                        <a:rPr kumimoji="0" lang="en-US" altLang="zh-TW" sz="1400" kern="1200" dirty="0" smtClean="0">
                          <a:solidFill>
                            <a:schemeClr val="dk1"/>
                          </a:solidFill>
                          <a:effectLst/>
                          <a:latin typeface="+mn-lt"/>
                          <a:ea typeface="+mn-ea"/>
                          <a:cs typeface="Times New Roman" panose="02020603050405020304" pitchFamily="18" charset="0"/>
                        </a:rPr>
                        <a:t>102,400</a:t>
                      </a:r>
                      <a:endParaRPr kumimoji="0" lang="en-US" altLang="zh-TW" sz="1400" kern="1200" dirty="0">
                        <a:solidFill>
                          <a:schemeClr val="dk1"/>
                        </a:solidFill>
                        <a:effectLst/>
                        <a:latin typeface="+mn-lt"/>
                        <a:ea typeface="+mn-ea"/>
                        <a:cs typeface="Times New Roman" panose="02020603050405020304" pitchFamily="18"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ctr"/>
                      <a:r>
                        <a:rPr kumimoji="0" lang="en-US" altLang="zh-TW" sz="1400" kern="1200" dirty="0" smtClean="0">
                          <a:solidFill>
                            <a:schemeClr val="dk1"/>
                          </a:solidFill>
                          <a:effectLst/>
                          <a:latin typeface="+mn-lt"/>
                          <a:ea typeface="+mn-ea"/>
                          <a:cs typeface="Times New Roman" panose="02020603050405020304" pitchFamily="18" charset="0"/>
                        </a:rPr>
                        <a:t>153,600</a:t>
                      </a:r>
                      <a:endParaRPr kumimoji="0" lang="en-US" altLang="zh-TW" sz="1400" kern="1200" dirty="0">
                        <a:solidFill>
                          <a:schemeClr val="dk1"/>
                        </a:solidFill>
                        <a:effectLst/>
                        <a:latin typeface="+mn-lt"/>
                        <a:ea typeface="+mn-ea"/>
                        <a:cs typeface="Times New Roman" panose="02020603050405020304" pitchFamily="18"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a:effectLst/>
                          <a:latin typeface="+mn-lt"/>
                          <a:cs typeface="Times New Roman" panose="02020603050405020304" pitchFamily="18" charset="0"/>
                        </a:rPr>
                        <a:t>16</a:t>
                      </a:r>
                      <a:r>
                        <a:rPr lang="en-CA" sz="1400">
                          <a:effectLst/>
                          <a:latin typeface="+mn-lt"/>
                          <a:cs typeface="Times New Roman" panose="02020603050405020304" pitchFamily="18" charset="0"/>
                          <a:sym typeface="Symbol"/>
                        </a:rPr>
                        <a:t></a:t>
                      </a:r>
                      <a:r>
                        <a:rPr lang="en-CA" sz="1400">
                          <a:effectLst/>
                          <a:latin typeface="+mn-lt"/>
                          <a:cs typeface="Times New Roman" panose="02020603050405020304" pitchFamily="18" charset="0"/>
                        </a:rPr>
                        <a:t>16</a:t>
                      </a:r>
                      <a:endParaRPr lang="zh-TW" sz="140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ctr"/>
                      <a:r>
                        <a:rPr kumimoji="0" lang="en-US" altLang="zh-TW" sz="1400" b="1" kern="1200" dirty="0" smtClean="0">
                          <a:solidFill>
                            <a:schemeClr val="dk1"/>
                          </a:solidFill>
                          <a:effectLst/>
                          <a:latin typeface="+mn-lt"/>
                          <a:ea typeface="+mn-ea"/>
                          <a:cs typeface="Times New Roman" panose="02020603050405020304" pitchFamily="18" charset="0"/>
                        </a:rPr>
                        <a:t>106,496</a:t>
                      </a:r>
                      <a:endParaRPr kumimoji="0" lang="en-US" altLang="zh-TW" sz="1400" b="1" kern="1200" dirty="0">
                        <a:solidFill>
                          <a:schemeClr val="dk1"/>
                        </a:solidFill>
                        <a:effectLst/>
                        <a:latin typeface="+mn-lt"/>
                        <a:ea typeface="+mn-ea"/>
                        <a:cs typeface="Times New Roman" panose="02020603050405020304" pitchFamily="18"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ctr"/>
                      <a:r>
                        <a:rPr kumimoji="0" lang="en-US" altLang="zh-TW" sz="1400" b="1" kern="1200" dirty="0" smtClean="0">
                          <a:solidFill>
                            <a:schemeClr val="dk1"/>
                          </a:solidFill>
                          <a:effectLst/>
                          <a:latin typeface="+mn-lt"/>
                          <a:ea typeface="+mn-ea"/>
                          <a:cs typeface="Times New Roman" panose="02020603050405020304" pitchFamily="18" charset="0"/>
                        </a:rPr>
                        <a:t>159,744</a:t>
                      </a:r>
                      <a:endParaRPr kumimoji="0" lang="en-US" altLang="zh-TW" sz="1400" b="1" kern="1200" dirty="0">
                        <a:solidFill>
                          <a:schemeClr val="dk1"/>
                        </a:solidFill>
                        <a:effectLst/>
                        <a:latin typeface="+mn-lt"/>
                        <a:ea typeface="+mn-ea"/>
                        <a:cs typeface="Times New Roman" panose="02020603050405020304" pitchFamily="18"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8</a:t>
                      </a:r>
                      <a:r>
                        <a:rPr lang="en-CA" sz="1400" dirty="0">
                          <a:effectLst/>
                          <a:latin typeface="+mn-lt"/>
                          <a:cs typeface="Times New Roman" panose="02020603050405020304" pitchFamily="18" charset="0"/>
                          <a:sym typeface="Symbol"/>
                        </a:rPr>
                        <a:t></a:t>
                      </a:r>
                      <a:r>
                        <a:rPr lang="en-CA" sz="1400" dirty="0">
                          <a:effectLst/>
                          <a:latin typeface="+mn-lt"/>
                          <a:cs typeface="Times New Roman" panose="02020603050405020304" pitchFamily="18" charset="0"/>
                        </a:rPr>
                        <a:t>8</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ctr"/>
                      <a:r>
                        <a:rPr kumimoji="0" lang="en-US" altLang="zh-TW" sz="1400" kern="1200" dirty="0" smtClean="0">
                          <a:solidFill>
                            <a:schemeClr val="dk1"/>
                          </a:solidFill>
                          <a:effectLst/>
                          <a:latin typeface="+mn-lt"/>
                          <a:ea typeface="+mn-ea"/>
                          <a:cs typeface="Times New Roman" panose="02020603050405020304" pitchFamily="18" charset="0"/>
                        </a:rPr>
                        <a:t>73,728</a:t>
                      </a:r>
                      <a:endParaRPr kumimoji="0" lang="en-US" altLang="zh-TW" sz="1400" kern="1200" dirty="0">
                        <a:solidFill>
                          <a:schemeClr val="dk1"/>
                        </a:solidFill>
                        <a:effectLst/>
                        <a:latin typeface="+mn-lt"/>
                        <a:ea typeface="+mn-ea"/>
                        <a:cs typeface="Times New Roman" panose="02020603050405020304" pitchFamily="18"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ctr"/>
                      <a:r>
                        <a:rPr kumimoji="0" lang="en-US" altLang="zh-TW" sz="1400" kern="1200" dirty="0" smtClean="0">
                          <a:solidFill>
                            <a:schemeClr val="dk1"/>
                          </a:solidFill>
                          <a:effectLst/>
                          <a:latin typeface="+mn-lt"/>
                          <a:ea typeface="+mn-ea"/>
                          <a:cs typeface="Times New Roman" panose="02020603050405020304" pitchFamily="18" charset="0"/>
                        </a:rPr>
                        <a:t>110,592</a:t>
                      </a:r>
                      <a:endParaRPr kumimoji="0" lang="en-US" altLang="zh-TW" sz="1400" kern="1200" dirty="0">
                        <a:solidFill>
                          <a:schemeClr val="dk1"/>
                        </a:solidFill>
                        <a:effectLst/>
                        <a:latin typeface="+mn-lt"/>
                        <a:ea typeface="+mn-ea"/>
                        <a:cs typeface="Times New Roman" panose="02020603050405020304" pitchFamily="18"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617917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a:t>Overall complexity of IC at </a:t>
            </a:r>
            <a:r>
              <a:rPr lang="en-US" altLang="zh-TW" dirty="0" smtClean="0"/>
              <a:t>64</a:t>
            </a:r>
            <a:r>
              <a:rPr lang="en-CA" altLang="zh-TW" dirty="0" smtClean="0">
                <a:sym typeface="Symbol"/>
              </a:rPr>
              <a:t></a:t>
            </a:r>
            <a:r>
              <a:rPr lang="en-US" altLang="zh-TW" dirty="0" smtClean="0"/>
              <a:t>64 </a:t>
            </a:r>
            <a:r>
              <a:rPr lang="en-US" altLang="zh-TW" dirty="0"/>
              <a:t>block</a:t>
            </a:r>
            <a:endParaRPr lang="zh-TW" altLang="en-US" dirty="0"/>
          </a:p>
        </p:txBody>
      </p:sp>
      <p:sp>
        <p:nvSpPr>
          <p:cNvPr id="3" name="內容版面配置區 2"/>
          <p:cNvSpPr>
            <a:spLocks noGrp="1"/>
          </p:cNvSpPr>
          <p:nvPr>
            <p:ph idx="1"/>
          </p:nvPr>
        </p:nvSpPr>
        <p:spPr/>
        <p:txBody>
          <a:bodyPr/>
          <a:lstStyle/>
          <a:p>
            <a:endParaRPr lang="zh-TW" altLang="en-US"/>
          </a:p>
        </p:txBody>
      </p:sp>
      <p:sp>
        <p:nvSpPr>
          <p:cNvPr id="4" name="日期版面配置區 3"/>
          <p:cNvSpPr>
            <a:spLocks noGrp="1"/>
          </p:cNvSpPr>
          <p:nvPr>
            <p:ph type="dt" sz="half" idx="10"/>
          </p:nvPr>
        </p:nvSpPr>
        <p:spPr>
          <a:xfrm>
            <a:off x="107504" y="6448251"/>
            <a:ext cx="1080000" cy="365125"/>
          </a:xfrm>
        </p:spPr>
        <p:txBody>
          <a:bodyPr/>
          <a:lstStyle/>
          <a:p>
            <a:pPr>
              <a:defRPr/>
            </a:pPr>
            <a:fld id="{08A9E7E8-ABFF-401C-A6D8-09D289D67136}" type="datetime1">
              <a:rPr lang="zh-TW" altLang="en-US" smtClean="0"/>
              <a:t>2014/1/9</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15</a:t>
            </a:fld>
            <a:endParaRPr lang="en-US" altLang="zh-TW" dirty="0">
              <a:ea typeface="Cambria Math" panose="02040503050406030204" pitchFamily="18" charset="0"/>
            </a:endParaRPr>
          </a:p>
        </p:txBody>
      </p:sp>
      <p:sp>
        <p:nvSpPr>
          <p:cNvPr id="6" name="頁尾版面配置區 5"/>
          <p:cNvSpPr>
            <a:spLocks noGrp="1"/>
          </p:cNvSpPr>
          <p:nvPr>
            <p:ph type="ftr" sz="quarter" idx="11"/>
          </p:nvPr>
        </p:nvSpPr>
        <p:spPr/>
        <p:txBody>
          <a:bodyPr/>
          <a:lstStyle/>
          <a:p>
            <a:r>
              <a:rPr lang="en-US" altLang="zh-TW" smtClean="0"/>
              <a:t>JCT3V-G0114</a:t>
            </a:r>
            <a:endParaRPr lang="zh-TW" altLang="en-US" dirty="0"/>
          </a:p>
        </p:txBody>
      </p:sp>
      <p:graphicFrame>
        <p:nvGraphicFramePr>
          <p:cNvPr id="7" name="內容版面配置區 7"/>
          <p:cNvGraphicFramePr>
            <a:graphicFrameLocks/>
          </p:cNvGraphicFramePr>
          <p:nvPr>
            <p:extLst>
              <p:ext uri="{D42A27DB-BD31-4B8C-83A1-F6EECF244321}">
                <p14:modId xmlns:p14="http://schemas.microsoft.com/office/powerpoint/2010/main" val="365996731"/>
              </p:ext>
            </p:extLst>
          </p:nvPr>
        </p:nvGraphicFramePr>
        <p:xfrm>
          <a:off x="1956436" y="1916832"/>
          <a:ext cx="5231129" cy="3835680"/>
        </p:xfrm>
        <a:graphic>
          <a:graphicData uri="http://schemas.openxmlformats.org/drawingml/2006/table">
            <a:tbl>
              <a:tblPr firstRow="1" bandRow="1">
                <a:tableStyleId>{5C22544A-7EE6-4342-B048-85BDC9FD1C3A}</a:tableStyleId>
              </a:tblPr>
              <a:tblGrid>
                <a:gridCol w="2737485"/>
                <a:gridCol w="1300797"/>
                <a:gridCol w="1192847"/>
              </a:tblGrid>
              <a:tr h="468000">
                <a:tc rowSpan="2">
                  <a:txBody>
                    <a:bodyPr/>
                    <a:lstStyle/>
                    <a:p>
                      <a:pPr algn="ctr" hangingPunct="0">
                        <a:spcBef>
                          <a:spcPts val="680"/>
                        </a:spcBef>
                        <a:spcAft>
                          <a:spcPts val="0"/>
                        </a:spcAft>
                        <a:tabLst>
                          <a:tab pos="228600" algn="l"/>
                          <a:tab pos="457200" algn="l"/>
                          <a:tab pos="685800" algn="l"/>
                          <a:tab pos="914400" algn="l"/>
                        </a:tabLst>
                      </a:pPr>
                      <a:r>
                        <a:rPr lang="en-CA" sz="1600" dirty="0">
                          <a:effectLst/>
                          <a:latin typeface="+mn-lt"/>
                          <a:cs typeface="Times New Roman" panose="02020603050405020304" pitchFamily="18" charset="0"/>
                        </a:rPr>
                        <a:t>Complexity Metric</a:t>
                      </a:r>
                      <a:endParaRPr lang="zh-TW" sz="16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gridSpan="2">
                  <a:txBody>
                    <a:bodyPr/>
                    <a:lstStyle/>
                    <a:p>
                      <a:pPr algn="ctr" hangingPunct="0">
                        <a:spcBef>
                          <a:spcPts val="680"/>
                        </a:spcBef>
                        <a:spcAft>
                          <a:spcPts val="0"/>
                        </a:spcAft>
                        <a:tabLst>
                          <a:tab pos="228600" algn="l"/>
                          <a:tab pos="457200" algn="l"/>
                          <a:tab pos="685800" algn="l"/>
                          <a:tab pos="914400" algn="l"/>
                        </a:tabLst>
                      </a:pPr>
                      <a:r>
                        <a:rPr lang="en-CA" sz="1600" dirty="0">
                          <a:effectLst/>
                          <a:latin typeface="+mn-lt"/>
                          <a:cs typeface="Times New Roman" panose="02020603050405020304" pitchFamily="18" charset="0"/>
                        </a:rPr>
                        <a:t>Worst case</a:t>
                      </a:r>
                      <a:endParaRPr lang="zh-TW" sz="16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zh-TW" altLang="en-US"/>
                    </a:p>
                  </a:txBody>
                  <a:tcPr/>
                </a:tc>
              </a:tr>
              <a:tr h="396000">
                <a:tc vMerge="1">
                  <a:txBody>
                    <a:bodyPr/>
                    <a:lstStyle/>
                    <a:p>
                      <a:endParaRPr lang="zh-TW" altLang="en-US"/>
                    </a:p>
                  </a:txBody>
                  <a:tcPr/>
                </a:tc>
                <a:tc>
                  <a:txBody>
                    <a:bodyPr/>
                    <a:lstStyle/>
                    <a:p>
                      <a:pPr algn="ctr" hangingPunct="0">
                        <a:spcBef>
                          <a:spcPts val="680"/>
                        </a:spcBef>
                        <a:spcAft>
                          <a:spcPts val="0"/>
                        </a:spcAft>
                        <a:tabLst>
                          <a:tab pos="228600" algn="l"/>
                          <a:tab pos="457200" algn="l"/>
                          <a:tab pos="685800" algn="l"/>
                          <a:tab pos="914400" algn="l"/>
                        </a:tabLst>
                      </a:pPr>
                      <a:r>
                        <a:rPr lang="en-CA" sz="1600" dirty="0" err="1">
                          <a:effectLst/>
                          <a:latin typeface="+mn-lt"/>
                          <a:cs typeface="Times New Roman" panose="02020603050405020304" pitchFamily="18" charset="0"/>
                        </a:rPr>
                        <a:t>Uni</a:t>
                      </a:r>
                      <a:r>
                        <a:rPr lang="en-CA" sz="1600" dirty="0">
                          <a:effectLst/>
                          <a:latin typeface="+mn-lt"/>
                          <a:cs typeface="Times New Roman" panose="02020603050405020304" pitchFamily="18" charset="0"/>
                        </a:rPr>
                        <a:t>-Prediction</a:t>
                      </a:r>
                      <a:endParaRPr lang="zh-TW" sz="16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600" dirty="0">
                          <a:effectLst/>
                          <a:latin typeface="+mn-lt"/>
                          <a:cs typeface="Times New Roman" panose="02020603050405020304" pitchFamily="18" charset="0"/>
                        </a:rPr>
                        <a:t>Bi-Prediction</a:t>
                      </a:r>
                      <a:endParaRPr lang="zh-TW" sz="16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76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Number of </a:t>
                      </a:r>
                      <a:r>
                        <a:rPr lang="en-CA" sz="1400" dirty="0" smtClean="0">
                          <a:effectLst/>
                          <a:latin typeface="+mn-lt"/>
                          <a:cs typeface="Times New Roman" panose="02020603050405020304" pitchFamily="18" charset="0"/>
                        </a:rPr>
                        <a:t>operations (Add/Sub</a:t>
                      </a:r>
                      <a:r>
                        <a:rPr lang="en-CA" sz="1400" dirty="0">
                          <a:effectLst/>
                          <a:latin typeface="+mn-lt"/>
                          <a:cs typeface="Times New Roman" panose="02020603050405020304" pitchFamily="18" charset="0"/>
                        </a:rPr>
                        <a:t>)</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ea typeface="新細明體"/>
                        </a:rPr>
                        <a:t>8,096</a:t>
                      </a:r>
                      <a:endParaRPr lang="zh-TW" sz="1400" dirty="0">
                        <a:effectLst/>
                        <a:latin typeface="+mn-lt"/>
                        <a:ea typeface="新細明體"/>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400" dirty="0">
                          <a:effectLst/>
                          <a:latin typeface="+mn-lt"/>
                          <a:ea typeface="新細明體"/>
                        </a:rPr>
                        <a:t>22,336</a:t>
                      </a:r>
                      <a:endParaRPr lang="zh-TW" sz="1400" dirty="0">
                        <a:effectLst/>
                        <a:latin typeface="+mn-lt"/>
                        <a:ea typeface="新細明體"/>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76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Number of </a:t>
                      </a:r>
                      <a:r>
                        <a:rPr lang="en-CA" sz="1400" dirty="0" smtClean="0">
                          <a:effectLst/>
                          <a:latin typeface="+mn-lt"/>
                          <a:cs typeface="Times New Roman" panose="02020603050405020304" pitchFamily="18" charset="0"/>
                        </a:rPr>
                        <a:t>operations (</a:t>
                      </a:r>
                      <a:r>
                        <a:rPr lang="en-CA" sz="1400" dirty="0" err="1" smtClean="0">
                          <a:effectLst/>
                          <a:latin typeface="+mn-lt"/>
                          <a:cs typeface="Times New Roman" panose="02020603050405020304" pitchFamily="18" charset="0"/>
                        </a:rPr>
                        <a:t>Mul</a:t>
                      </a:r>
                      <a:r>
                        <a:rPr lang="en-CA" sz="1400" dirty="0">
                          <a:effectLst/>
                          <a:latin typeface="+mn-lt"/>
                          <a:cs typeface="Times New Roman" panose="02020603050405020304" pitchFamily="18" charset="0"/>
                        </a:rPr>
                        <a:t>.)</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a:effectLst/>
                          <a:latin typeface="+mn-lt"/>
                          <a:ea typeface="新細明體"/>
                        </a:rPr>
                        <a:t>7,312</a:t>
                      </a:r>
                      <a:endParaRPr lang="zh-TW" sz="1400">
                        <a:effectLst/>
                        <a:latin typeface="+mn-lt"/>
                        <a:ea typeface="新細明體"/>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a:effectLst/>
                          <a:latin typeface="+mn-lt"/>
                          <a:ea typeface="新細明體"/>
                        </a:rPr>
                        <a:t>14,624</a:t>
                      </a:r>
                      <a:endParaRPr lang="zh-TW" sz="1400">
                        <a:effectLst/>
                        <a:latin typeface="+mn-lt"/>
                        <a:ea typeface="新細明體"/>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76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Number of </a:t>
                      </a:r>
                      <a:r>
                        <a:rPr lang="en-CA" sz="1400" dirty="0" smtClean="0">
                          <a:effectLst/>
                          <a:latin typeface="+mn-lt"/>
                          <a:cs typeface="Times New Roman" panose="02020603050405020304" pitchFamily="18" charset="0"/>
                        </a:rPr>
                        <a:t>operations (Div</a:t>
                      </a:r>
                      <a:r>
                        <a:rPr lang="en-CA" sz="1400" dirty="0">
                          <a:effectLst/>
                          <a:latin typeface="+mn-lt"/>
                          <a:cs typeface="Times New Roman" panose="02020603050405020304" pitchFamily="18" charset="0"/>
                        </a:rPr>
                        <a:t>. LUT)</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a:effectLst/>
                          <a:latin typeface="+mn-lt"/>
                          <a:ea typeface="新細明體"/>
                        </a:rPr>
                        <a:t>64</a:t>
                      </a:r>
                      <a:endParaRPr lang="zh-TW" sz="1400">
                        <a:effectLst/>
                        <a:latin typeface="+mn-lt"/>
                        <a:ea typeface="新細明體"/>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a:effectLst/>
                          <a:latin typeface="+mn-lt"/>
                          <a:ea typeface="新細明體"/>
                        </a:rPr>
                        <a:t>128</a:t>
                      </a:r>
                      <a:endParaRPr lang="zh-TW" sz="1400">
                        <a:effectLst/>
                        <a:latin typeface="+mn-lt"/>
                        <a:ea typeface="新細明體"/>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76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Data storage </a:t>
                      </a:r>
                      <a:r>
                        <a:rPr lang="en-CA" sz="1400" dirty="0" smtClean="0">
                          <a:effectLst/>
                          <a:latin typeface="+mn-lt"/>
                          <a:cs typeface="Times New Roman" panose="02020603050405020304" pitchFamily="18" charset="0"/>
                        </a:rPr>
                        <a:t>requirement (bits</a:t>
                      </a:r>
                      <a:r>
                        <a:rPr lang="en-CA" sz="1400" dirty="0">
                          <a:effectLst/>
                          <a:latin typeface="+mn-lt"/>
                          <a:cs typeface="Times New Roman" panose="02020603050405020304" pitchFamily="18" charset="0"/>
                        </a:rPr>
                        <a:t>)</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ea typeface="新細明體"/>
                        </a:rPr>
                        <a:t>51,200</a:t>
                      </a:r>
                      <a:endParaRPr lang="zh-TW" sz="1400" dirty="0">
                        <a:effectLst/>
                        <a:latin typeface="+mn-lt"/>
                        <a:ea typeface="新細明體"/>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mn-lt"/>
                          <a:ea typeface="新細明體"/>
                        </a:rPr>
                        <a:t>101,376</a:t>
                      </a:r>
                      <a:endParaRPr lang="zh-TW" sz="1400">
                        <a:effectLst/>
                        <a:latin typeface="+mn-lt"/>
                        <a:ea typeface="新細明體"/>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76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Data transfer </a:t>
                      </a:r>
                      <a:r>
                        <a:rPr lang="en-CA" sz="1400" dirty="0" smtClean="0">
                          <a:effectLst/>
                          <a:latin typeface="+mn-lt"/>
                          <a:cs typeface="Times New Roman" panose="02020603050405020304" pitchFamily="18" charset="0"/>
                        </a:rPr>
                        <a:t>rate </a:t>
                      </a:r>
                      <a:br>
                        <a:rPr lang="en-CA" sz="1400" dirty="0" smtClean="0">
                          <a:effectLst/>
                          <a:latin typeface="+mn-lt"/>
                          <a:cs typeface="Times New Roman" panose="02020603050405020304" pitchFamily="18" charset="0"/>
                        </a:rPr>
                      </a:br>
                      <a:r>
                        <a:rPr lang="en-CA" sz="1400" dirty="0" smtClean="0">
                          <a:effectLst/>
                          <a:latin typeface="+mn-lt"/>
                          <a:cs typeface="Times New Roman" panose="02020603050405020304" pitchFamily="18" charset="0"/>
                        </a:rPr>
                        <a:t>(bits </a:t>
                      </a:r>
                      <a:r>
                        <a:rPr lang="en-CA" sz="1400" dirty="0">
                          <a:effectLst/>
                          <a:latin typeface="+mn-lt"/>
                          <a:cs typeface="Times New Roman" panose="02020603050405020304" pitchFamily="18" charset="0"/>
                        </a:rPr>
                        <a:t>per 64</a:t>
                      </a:r>
                      <a:r>
                        <a:rPr lang="en-CA" sz="1400" dirty="0">
                          <a:effectLst/>
                          <a:latin typeface="+mn-lt"/>
                          <a:cs typeface="Times New Roman" panose="02020603050405020304" pitchFamily="18" charset="0"/>
                          <a:sym typeface="Symbol"/>
                        </a:rPr>
                        <a:t></a:t>
                      </a:r>
                      <a:r>
                        <a:rPr lang="en-CA" sz="1400" dirty="0">
                          <a:effectLst/>
                          <a:latin typeface="+mn-lt"/>
                          <a:cs typeface="Times New Roman" panose="02020603050405020304" pitchFamily="18" charset="0"/>
                        </a:rPr>
                        <a:t>64 block)</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ctr"/>
                      <a:r>
                        <a:rPr kumimoji="0" lang="en-US" altLang="zh-TW" sz="1400" kern="1200" dirty="0" smtClean="0">
                          <a:solidFill>
                            <a:schemeClr val="dk1"/>
                          </a:solidFill>
                          <a:effectLst/>
                          <a:latin typeface="+mn-lt"/>
                          <a:ea typeface="新細明體"/>
                          <a:cs typeface="+mn-cs"/>
                        </a:rPr>
                        <a:t>106,496</a:t>
                      </a:r>
                      <a:endParaRPr kumimoji="0" lang="en-US" altLang="zh-TW" sz="1400" kern="1200" dirty="0">
                        <a:solidFill>
                          <a:schemeClr val="dk1"/>
                        </a:solidFill>
                        <a:effectLst/>
                        <a:latin typeface="+mn-lt"/>
                        <a:ea typeface="新細明體"/>
                        <a:cs typeface="+mn-cs"/>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ctr"/>
                      <a:r>
                        <a:rPr kumimoji="0" lang="en-US" altLang="zh-TW" sz="1400" kern="1200" dirty="0" smtClean="0">
                          <a:solidFill>
                            <a:schemeClr val="dk1"/>
                          </a:solidFill>
                          <a:effectLst/>
                          <a:latin typeface="+mn-lt"/>
                          <a:ea typeface="新細明體"/>
                          <a:cs typeface="+mn-cs"/>
                        </a:rPr>
                        <a:t>159,744</a:t>
                      </a:r>
                      <a:endParaRPr kumimoji="0" lang="en-US" altLang="zh-TW" sz="1400" kern="1200" dirty="0">
                        <a:solidFill>
                          <a:schemeClr val="dk1"/>
                        </a:solidFill>
                        <a:effectLst/>
                        <a:latin typeface="+mn-lt"/>
                        <a:ea typeface="新細明體"/>
                        <a:cs typeface="+mn-cs"/>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686020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Coding results without IC</a:t>
            </a:r>
            <a:endParaRPr lang="zh-TW" altLang="en-US" dirty="0"/>
          </a:p>
        </p:txBody>
      </p:sp>
      <p:sp>
        <p:nvSpPr>
          <p:cNvPr id="3" name="內容版面配置區 2"/>
          <p:cNvSpPr>
            <a:spLocks noGrp="1"/>
          </p:cNvSpPr>
          <p:nvPr>
            <p:ph idx="1"/>
          </p:nvPr>
        </p:nvSpPr>
        <p:spPr/>
        <p:txBody>
          <a:bodyPr/>
          <a:lstStyle/>
          <a:p>
            <a:r>
              <a:rPr lang="en-US" altLang="zh-TW" dirty="0" smtClean="0"/>
              <a:t>Anchor: HTM-9.0r1</a:t>
            </a:r>
          </a:p>
          <a:p>
            <a:r>
              <a:rPr lang="en-US" altLang="zh-TW" dirty="0" smtClean="0"/>
              <a:t>Tested: HTM-9.0r1 without IC and </a:t>
            </a:r>
            <a:r>
              <a:rPr lang="en-US" altLang="zh-TW" dirty="0" smtClean="0"/>
              <a:t>IC is turned off via </a:t>
            </a:r>
            <a:r>
              <a:rPr lang="en-US" altLang="zh-TW" dirty="0"/>
              <a:t>configuration </a:t>
            </a:r>
            <a:r>
              <a:rPr lang="en-US" altLang="zh-TW" dirty="0" smtClean="0"/>
              <a:t>file</a:t>
            </a:r>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04F4B689-DE6B-45AE-AE6A-8BCA5A99860C}" type="datetime1">
              <a:rPr lang="zh-TW" altLang="en-US" smtClean="0"/>
              <a:t>2014/1/9</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16</a:t>
            </a:fld>
            <a:endParaRPr lang="en-US" altLang="zh-TW" dirty="0">
              <a:ea typeface="Cambria Math" panose="02040503050406030204"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2423482603"/>
              </p:ext>
            </p:extLst>
          </p:nvPr>
        </p:nvGraphicFramePr>
        <p:xfrm>
          <a:off x="178677" y="2590800"/>
          <a:ext cx="8786645" cy="2887980"/>
        </p:xfrm>
        <a:graphic>
          <a:graphicData uri="http://schemas.openxmlformats.org/drawingml/2006/table">
            <a:tbl>
              <a:tblPr firstRow="1" firstCol="1" bandRow="1">
                <a:tableStyleId>{5C22544A-7EE6-4342-B048-85BDC9FD1C3A}</a:tableStyleId>
              </a:tblPr>
              <a:tblGrid>
                <a:gridCol w="1439863"/>
                <a:gridCol w="639763"/>
                <a:gridCol w="639763"/>
                <a:gridCol w="639763"/>
                <a:gridCol w="1184275"/>
                <a:gridCol w="1135063"/>
                <a:gridCol w="1135063"/>
                <a:gridCol w="665358"/>
                <a:gridCol w="665358"/>
                <a:gridCol w="642376"/>
              </a:tblGrid>
              <a:tr h="179705">
                <a:tc>
                  <a:txBody>
                    <a:bodyPr/>
                    <a:lstStyle/>
                    <a:p>
                      <a:pPr algn="just" hangingPunct="0">
                        <a:spcBef>
                          <a:spcPts val="680"/>
                        </a:spcBef>
                        <a:spcAft>
                          <a:spcPts val="0"/>
                        </a:spcAft>
                        <a:tabLst>
                          <a:tab pos="228600" algn="l"/>
                          <a:tab pos="457200" algn="l"/>
                          <a:tab pos="685800" algn="l"/>
                          <a:tab pos="914400" algn="l"/>
                        </a:tabLst>
                      </a:pPr>
                      <a:r>
                        <a:rPr lang="en-US" sz="1400" dirty="0">
                          <a:effectLst/>
                          <a:latin typeface="+mn-lt"/>
                        </a:rPr>
                        <a:t> </a:t>
                      </a:r>
                      <a:endParaRPr lang="zh-TW" sz="1400" dirty="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sz="1400" b="0" i="0" u="none" strike="noStrike" dirty="0">
                          <a:solidFill>
                            <a:schemeClr val="bg1"/>
                          </a:solidFill>
                          <a:effectLst/>
                          <a:latin typeface="+mn-lt"/>
                          <a:ea typeface="新細明體" panose="02020500000000000000" pitchFamily="18" charset="-120"/>
                        </a:rPr>
                        <a:t>video 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sz="1400" b="0" i="0" u="none" strike="noStrike" dirty="0">
                          <a:solidFill>
                            <a:schemeClr val="bg1"/>
                          </a:solidFill>
                          <a:effectLst/>
                          <a:latin typeface="+mn-lt"/>
                          <a:ea typeface="新細明體" panose="02020500000000000000" pitchFamily="18" charset="-120"/>
                        </a:rPr>
                        <a:t>video 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sz="1400" b="0" i="0" u="none" strike="noStrike" dirty="0">
                          <a:solidFill>
                            <a:schemeClr val="bg1"/>
                          </a:solidFill>
                          <a:effectLst/>
                          <a:latin typeface="+mn-lt"/>
                          <a:ea typeface="新細明體" panose="02020500000000000000" pitchFamily="18" charset="-120"/>
                        </a:rPr>
                        <a:t>video 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sz="1400" b="0" i="0" u="none" strike="noStrike" dirty="0">
                          <a:solidFill>
                            <a:schemeClr val="bg1"/>
                          </a:solidFill>
                          <a:effectLst/>
                          <a:latin typeface="+mn-lt"/>
                          <a:ea typeface="新細明體" panose="02020500000000000000" pitchFamily="18" charset="-120"/>
                        </a:rPr>
                        <a:t>video PSNR </a:t>
                      </a:r>
                      <a:r>
                        <a:rPr lang="en-US" sz="1400" b="0" i="0" u="none" strike="noStrike" dirty="0" smtClean="0">
                          <a:solidFill>
                            <a:schemeClr val="bg1"/>
                          </a:solidFill>
                          <a:effectLst/>
                          <a:latin typeface="+mn-lt"/>
                          <a:ea typeface="新細明體" panose="02020500000000000000" pitchFamily="18" charset="-120"/>
                        </a:rPr>
                        <a:t>/</a:t>
                      </a:r>
                      <a:br>
                        <a:rPr lang="en-US" sz="1400" b="0" i="0" u="none" strike="noStrike" dirty="0" smtClean="0">
                          <a:solidFill>
                            <a:schemeClr val="bg1"/>
                          </a:solidFill>
                          <a:effectLst/>
                          <a:latin typeface="+mn-lt"/>
                          <a:ea typeface="新細明體" panose="02020500000000000000" pitchFamily="18" charset="-120"/>
                        </a:rPr>
                      </a:br>
                      <a:r>
                        <a:rPr lang="en-US" sz="1400" b="0" i="0" u="none" strike="noStrike" dirty="0" smtClean="0">
                          <a:solidFill>
                            <a:schemeClr val="bg1"/>
                          </a:solidFill>
                          <a:effectLst/>
                          <a:latin typeface="+mn-lt"/>
                          <a:ea typeface="新細明體" panose="02020500000000000000" pitchFamily="18" charset="-120"/>
                        </a:rPr>
                        <a:t>video </a:t>
                      </a:r>
                      <a:r>
                        <a:rPr lang="en-US" sz="1400" b="0" i="0" u="none" strike="noStrike" dirty="0">
                          <a:solidFill>
                            <a:schemeClr val="bg1"/>
                          </a:solidFill>
                          <a:effectLst/>
                          <a:latin typeface="+mn-lt"/>
                          <a:ea typeface="新細明體" panose="02020500000000000000" pitchFamily="18" charset="-120"/>
                        </a:rPr>
                        <a:t>bitrate</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sz="1400" b="0" i="0" u="none" strike="noStrike" dirty="0">
                          <a:solidFill>
                            <a:schemeClr val="bg1"/>
                          </a:solidFill>
                          <a:effectLst/>
                          <a:latin typeface="+mn-lt"/>
                          <a:ea typeface="新細明體" panose="02020500000000000000" pitchFamily="18" charset="-120"/>
                        </a:rPr>
                        <a:t>video PSNR </a:t>
                      </a:r>
                      <a:r>
                        <a:rPr lang="en-US" sz="1400" b="0" i="0" u="none" strike="noStrike" dirty="0" smtClean="0">
                          <a:solidFill>
                            <a:schemeClr val="bg1"/>
                          </a:solidFill>
                          <a:effectLst/>
                          <a:latin typeface="+mn-lt"/>
                          <a:ea typeface="新細明體" panose="02020500000000000000" pitchFamily="18" charset="-120"/>
                        </a:rPr>
                        <a:t>/</a:t>
                      </a:r>
                      <a:br>
                        <a:rPr lang="en-US" sz="1400" b="0" i="0" u="none" strike="noStrike" dirty="0" smtClean="0">
                          <a:solidFill>
                            <a:schemeClr val="bg1"/>
                          </a:solidFill>
                          <a:effectLst/>
                          <a:latin typeface="+mn-lt"/>
                          <a:ea typeface="新細明體" panose="02020500000000000000" pitchFamily="18" charset="-120"/>
                        </a:rPr>
                      </a:br>
                      <a:r>
                        <a:rPr lang="en-US" sz="1400" b="0" i="0" u="none" strike="noStrike" dirty="0" smtClean="0">
                          <a:solidFill>
                            <a:schemeClr val="bg1"/>
                          </a:solidFill>
                          <a:effectLst/>
                          <a:latin typeface="+mn-lt"/>
                          <a:ea typeface="新細明體" panose="02020500000000000000" pitchFamily="18" charset="-120"/>
                        </a:rPr>
                        <a:t>total </a:t>
                      </a:r>
                      <a:r>
                        <a:rPr lang="en-US" sz="1400" b="0" i="0" u="none" strike="noStrike" dirty="0">
                          <a:solidFill>
                            <a:schemeClr val="bg1"/>
                          </a:solidFill>
                          <a:effectLst/>
                          <a:latin typeface="+mn-lt"/>
                          <a:ea typeface="新細明體" panose="02020500000000000000" pitchFamily="18" charset="-120"/>
                        </a:rPr>
                        <a:t>bitrate</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sz="1400" b="0" i="0" u="none" strike="noStrike" dirty="0">
                          <a:solidFill>
                            <a:schemeClr val="bg1"/>
                          </a:solidFill>
                          <a:effectLst/>
                          <a:latin typeface="+mn-lt"/>
                          <a:ea typeface="新細明體" panose="02020500000000000000" pitchFamily="18" charset="-120"/>
                        </a:rPr>
                        <a:t>synth PSNR </a:t>
                      </a:r>
                      <a:r>
                        <a:rPr lang="en-US" sz="1400" b="0" i="0" u="none" strike="noStrike" dirty="0" smtClean="0">
                          <a:solidFill>
                            <a:schemeClr val="bg1"/>
                          </a:solidFill>
                          <a:effectLst/>
                          <a:latin typeface="+mn-lt"/>
                          <a:ea typeface="新細明體" panose="02020500000000000000" pitchFamily="18" charset="-120"/>
                        </a:rPr>
                        <a:t>/</a:t>
                      </a:r>
                      <a:br>
                        <a:rPr lang="en-US" sz="1400" b="0" i="0" u="none" strike="noStrike" dirty="0" smtClean="0">
                          <a:solidFill>
                            <a:schemeClr val="bg1"/>
                          </a:solidFill>
                          <a:effectLst/>
                          <a:latin typeface="+mn-lt"/>
                          <a:ea typeface="新細明體" panose="02020500000000000000" pitchFamily="18" charset="-120"/>
                        </a:rPr>
                      </a:br>
                      <a:r>
                        <a:rPr lang="en-US" sz="1400" b="0" i="0" u="none" strike="noStrike" dirty="0" smtClean="0">
                          <a:solidFill>
                            <a:schemeClr val="bg1"/>
                          </a:solidFill>
                          <a:effectLst/>
                          <a:latin typeface="+mn-lt"/>
                          <a:ea typeface="新細明體" panose="02020500000000000000" pitchFamily="18" charset="-120"/>
                        </a:rPr>
                        <a:t> </a:t>
                      </a:r>
                      <a:r>
                        <a:rPr lang="en-US" sz="1400" b="0" i="0" u="none" strike="noStrike" dirty="0">
                          <a:solidFill>
                            <a:schemeClr val="bg1"/>
                          </a:solidFill>
                          <a:effectLst/>
                          <a:latin typeface="+mn-lt"/>
                          <a:ea typeface="新細明體" panose="02020500000000000000" pitchFamily="18" charset="-120"/>
                        </a:rPr>
                        <a:t>total bitrate </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sz="1400" b="0" i="0" u="none" strike="noStrike" dirty="0" err="1">
                          <a:solidFill>
                            <a:schemeClr val="bg1"/>
                          </a:solidFill>
                          <a:effectLst/>
                          <a:latin typeface="+mn-lt"/>
                          <a:ea typeface="新細明體" panose="02020500000000000000" pitchFamily="18" charset="-120"/>
                        </a:rPr>
                        <a:t>enc</a:t>
                      </a:r>
                      <a:r>
                        <a:rPr lang="en-US" sz="1400" b="0" i="0" u="none" strike="noStrike" dirty="0">
                          <a:solidFill>
                            <a:schemeClr val="bg1"/>
                          </a:solidFill>
                          <a:effectLst/>
                          <a:latin typeface="+mn-lt"/>
                          <a:ea typeface="新細明體" panose="02020500000000000000" pitchFamily="18" charset="-120"/>
                        </a:rPr>
                        <a:t> time</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sz="1400" b="0" i="0" u="none" strike="noStrike" dirty="0" err="1">
                          <a:solidFill>
                            <a:schemeClr val="bg1"/>
                          </a:solidFill>
                          <a:effectLst/>
                          <a:latin typeface="+mn-lt"/>
                          <a:ea typeface="新細明體" panose="02020500000000000000" pitchFamily="18" charset="-120"/>
                        </a:rPr>
                        <a:t>dec</a:t>
                      </a:r>
                      <a:r>
                        <a:rPr lang="en-US" sz="1400" b="0" i="0" u="none" strike="noStrike" dirty="0">
                          <a:solidFill>
                            <a:schemeClr val="bg1"/>
                          </a:solidFill>
                          <a:effectLst/>
                          <a:latin typeface="+mn-lt"/>
                          <a:ea typeface="新細明體" panose="02020500000000000000" pitchFamily="18" charset="-120"/>
                        </a:rPr>
                        <a:t> time</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sz="1400" b="0" i="0" u="none" strike="noStrike" dirty="0" err="1">
                          <a:solidFill>
                            <a:schemeClr val="bg1"/>
                          </a:solidFill>
                          <a:effectLst/>
                          <a:latin typeface="+mn-lt"/>
                          <a:ea typeface="新細明體" panose="02020500000000000000" pitchFamily="18" charset="-120"/>
                        </a:rPr>
                        <a:t>ren</a:t>
                      </a:r>
                      <a:r>
                        <a:rPr lang="en-US" sz="1400" b="0" i="0" u="none" strike="noStrike" dirty="0">
                          <a:solidFill>
                            <a:schemeClr val="bg1"/>
                          </a:solidFill>
                          <a:effectLst/>
                          <a:latin typeface="+mn-lt"/>
                          <a:ea typeface="新細明體" panose="02020500000000000000" pitchFamily="18" charset="-120"/>
                        </a:rPr>
                        <a:t> time</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179705">
                <a:tc>
                  <a:txBody>
                    <a:bodyPr/>
                    <a:lstStyle/>
                    <a:p>
                      <a:pPr algn="just" hangingPunct="0">
                        <a:spcBef>
                          <a:spcPts val="680"/>
                        </a:spcBef>
                        <a:spcAft>
                          <a:spcPts val="0"/>
                        </a:spcAft>
                        <a:tabLst>
                          <a:tab pos="228600" algn="l"/>
                          <a:tab pos="457200" algn="l"/>
                          <a:tab pos="685800" algn="l"/>
                          <a:tab pos="914400" algn="l"/>
                        </a:tabLst>
                      </a:pPr>
                      <a:r>
                        <a:rPr lang="en-US" sz="1400" dirty="0">
                          <a:effectLst/>
                          <a:latin typeface="+mn-lt"/>
                        </a:rPr>
                        <a:t>Balloons</a:t>
                      </a:r>
                      <a:endParaRPr lang="zh-TW" sz="1400" dirty="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2.6%</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2.2%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0.6%</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90.8%</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100.2%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99.9%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79705">
                <a:tc>
                  <a:txBody>
                    <a:bodyPr/>
                    <a:lstStyle/>
                    <a:p>
                      <a:pPr algn="just" hangingPunct="0">
                        <a:spcBef>
                          <a:spcPts val="680"/>
                        </a:spcBef>
                        <a:spcAft>
                          <a:spcPts val="0"/>
                        </a:spcAft>
                        <a:tabLst>
                          <a:tab pos="228600" algn="l"/>
                          <a:tab pos="457200" algn="l"/>
                          <a:tab pos="685800" algn="l"/>
                          <a:tab pos="914400" algn="l"/>
                        </a:tabLst>
                      </a:pPr>
                      <a:r>
                        <a:rPr lang="en-US" sz="1400">
                          <a:effectLst/>
                          <a:latin typeface="+mn-lt"/>
                        </a:rPr>
                        <a:t>Kendo</a:t>
                      </a:r>
                      <a:endParaRPr lang="zh-TW" sz="140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4.6%</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6.0%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2.0%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1.8%</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1.5%</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91.4%</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100.4%</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101.0%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79705">
                <a:tc>
                  <a:txBody>
                    <a:bodyPr/>
                    <a:lstStyle/>
                    <a:p>
                      <a:pPr algn="just" hangingPunct="0">
                        <a:spcBef>
                          <a:spcPts val="680"/>
                        </a:spcBef>
                        <a:spcAft>
                          <a:spcPts val="0"/>
                        </a:spcAft>
                        <a:tabLst>
                          <a:tab pos="228600" algn="l"/>
                          <a:tab pos="457200" algn="l"/>
                          <a:tab pos="685800" algn="l"/>
                          <a:tab pos="914400" algn="l"/>
                        </a:tabLst>
                      </a:pPr>
                      <a:r>
                        <a:rPr lang="en-US" sz="1400">
                          <a:effectLst/>
                          <a:latin typeface="+mn-lt"/>
                        </a:rPr>
                        <a:t>Newspaper_CC</a:t>
                      </a:r>
                      <a:endParaRPr lang="zh-TW" sz="140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1.2%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2.5%</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0.8%</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0.7%</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0.6%</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92.0%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100.9%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99.5%</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79705">
                <a:tc>
                  <a:txBody>
                    <a:bodyPr/>
                    <a:lstStyle/>
                    <a:p>
                      <a:pPr algn="just" hangingPunct="0">
                        <a:spcBef>
                          <a:spcPts val="680"/>
                        </a:spcBef>
                        <a:spcAft>
                          <a:spcPts val="0"/>
                        </a:spcAft>
                        <a:tabLst>
                          <a:tab pos="228600" algn="l"/>
                          <a:tab pos="457200" algn="l"/>
                          <a:tab pos="685800" algn="l"/>
                          <a:tab pos="914400" algn="l"/>
                        </a:tabLst>
                      </a:pPr>
                      <a:r>
                        <a:rPr lang="en-US" sz="1400" dirty="0" err="1">
                          <a:effectLst/>
                          <a:latin typeface="+mn-lt"/>
                        </a:rPr>
                        <a:t>GT_Fly</a:t>
                      </a:r>
                      <a:endParaRPr lang="zh-TW" sz="1400" dirty="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98.4%</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95.7%</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96.9%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79705">
                <a:tc>
                  <a:txBody>
                    <a:bodyPr/>
                    <a:lstStyle/>
                    <a:p>
                      <a:pPr algn="just" hangingPunct="0">
                        <a:spcBef>
                          <a:spcPts val="680"/>
                        </a:spcBef>
                        <a:spcAft>
                          <a:spcPts val="0"/>
                        </a:spcAft>
                        <a:tabLst>
                          <a:tab pos="228600" algn="l"/>
                          <a:tab pos="457200" algn="l"/>
                          <a:tab pos="685800" algn="l"/>
                          <a:tab pos="914400" algn="l"/>
                        </a:tabLst>
                      </a:pPr>
                      <a:r>
                        <a:rPr lang="en-US" sz="1400">
                          <a:effectLst/>
                          <a:latin typeface="+mn-lt"/>
                        </a:rPr>
                        <a:t>Poznan_Hall2</a:t>
                      </a:r>
                      <a:endParaRPr lang="zh-TW" sz="140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1.4%</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4.0%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1.1%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0.7%</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93.3%</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95.7%</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100.1%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79705">
                <a:tc>
                  <a:txBody>
                    <a:bodyPr/>
                    <a:lstStyle/>
                    <a:p>
                      <a:pPr algn="just" hangingPunct="0">
                        <a:spcBef>
                          <a:spcPts val="680"/>
                        </a:spcBef>
                        <a:spcAft>
                          <a:spcPts val="0"/>
                        </a:spcAft>
                        <a:tabLst>
                          <a:tab pos="228600" algn="l"/>
                          <a:tab pos="457200" algn="l"/>
                          <a:tab pos="685800" algn="l"/>
                          <a:tab pos="914400" algn="l"/>
                        </a:tabLst>
                      </a:pPr>
                      <a:r>
                        <a:rPr lang="en-US" sz="1400">
                          <a:effectLst/>
                          <a:latin typeface="+mn-lt"/>
                        </a:rPr>
                        <a:t>Poznan_Street</a:t>
                      </a:r>
                      <a:endParaRPr lang="zh-TW" sz="140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1.2%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92.2%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97.0%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96.9%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79705">
                <a:tc>
                  <a:txBody>
                    <a:bodyPr/>
                    <a:lstStyle/>
                    <a:p>
                      <a:pPr algn="just" hangingPunct="0">
                        <a:spcBef>
                          <a:spcPts val="680"/>
                        </a:spcBef>
                        <a:spcAft>
                          <a:spcPts val="0"/>
                        </a:spcAft>
                        <a:tabLst>
                          <a:tab pos="228600" algn="l"/>
                          <a:tab pos="457200" algn="l"/>
                          <a:tab pos="685800" algn="l"/>
                          <a:tab pos="914400" algn="l"/>
                        </a:tabLst>
                      </a:pPr>
                      <a:r>
                        <a:rPr lang="en-US" sz="1400" dirty="0" err="1">
                          <a:effectLst/>
                          <a:latin typeface="+mn-lt"/>
                        </a:rPr>
                        <a:t>Undo_Dancer</a:t>
                      </a:r>
                      <a:endParaRPr lang="zh-TW" sz="1400" dirty="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94.3%</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101.9%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103.0%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79705">
                <a:tc>
                  <a:txBody>
                    <a:bodyPr/>
                    <a:lstStyle/>
                    <a:p>
                      <a:pPr algn="just" hangingPunct="0">
                        <a:spcBef>
                          <a:spcPts val="680"/>
                        </a:spcBef>
                        <a:spcAft>
                          <a:spcPts val="0"/>
                        </a:spcAft>
                        <a:tabLst>
                          <a:tab pos="228600" algn="l"/>
                          <a:tab pos="457200" algn="l"/>
                          <a:tab pos="685800" algn="l"/>
                          <a:tab pos="914400" algn="l"/>
                        </a:tabLst>
                      </a:pPr>
                      <a:r>
                        <a:rPr lang="en-US" sz="1400" dirty="0" smtClean="0">
                          <a:effectLst/>
                          <a:latin typeface="+mn-lt"/>
                        </a:rPr>
                        <a:t>Shark</a:t>
                      </a:r>
                      <a:endParaRPr lang="zh-TW" sz="1400" dirty="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100.3%</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101.7%</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102.9%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179705">
                <a:tc>
                  <a:txBody>
                    <a:bodyPr/>
                    <a:lstStyle/>
                    <a:p>
                      <a:pPr algn="just" hangingPunct="0">
                        <a:spcBef>
                          <a:spcPts val="680"/>
                        </a:spcBef>
                        <a:spcAft>
                          <a:spcPts val="0"/>
                        </a:spcAft>
                        <a:tabLst>
                          <a:tab pos="228600" algn="l"/>
                          <a:tab pos="457200" algn="l"/>
                          <a:tab pos="685800" algn="l"/>
                          <a:tab pos="914400" algn="l"/>
                        </a:tabLst>
                      </a:pPr>
                      <a:r>
                        <a:rPr lang="en-US" sz="1400" dirty="0" smtClean="0">
                          <a:effectLst/>
                          <a:latin typeface="+mn-lt"/>
                        </a:rPr>
                        <a:t>1024x768</a:t>
                      </a:r>
                      <a:endParaRPr lang="zh-TW" sz="1400" dirty="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2.8%</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3.6%</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91.4%</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100.5%</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100.1%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79705">
                <a:tc>
                  <a:txBody>
                    <a:bodyPr/>
                    <a:lstStyle/>
                    <a:p>
                      <a:pPr algn="just" hangingPunct="0">
                        <a:spcBef>
                          <a:spcPts val="680"/>
                        </a:spcBef>
                        <a:spcAft>
                          <a:spcPts val="0"/>
                        </a:spcAft>
                        <a:tabLst>
                          <a:tab pos="228600" algn="l"/>
                          <a:tab pos="457200" algn="l"/>
                          <a:tab pos="685800" algn="l"/>
                          <a:tab pos="914400" algn="l"/>
                        </a:tabLst>
                      </a:pPr>
                      <a:r>
                        <a:rPr lang="en-US" sz="1400" dirty="0" smtClean="0">
                          <a:effectLst/>
                          <a:latin typeface="+mn-lt"/>
                        </a:rPr>
                        <a:t>1920x1088</a:t>
                      </a:r>
                      <a:endParaRPr lang="zh-TW" sz="1400" dirty="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0.3%</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0.3%</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95.7%</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98.4%</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100.0%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179705">
                <a:tc>
                  <a:txBody>
                    <a:bodyPr/>
                    <a:lstStyle/>
                    <a:p>
                      <a:pPr algn="just" hangingPunct="0">
                        <a:spcBef>
                          <a:spcPts val="680"/>
                        </a:spcBef>
                        <a:spcAft>
                          <a:spcPts val="0"/>
                        </a:spcAft>
                        <a:tabLst>
                          <a:tab pos="228600" algn="l"/>
                          <a:tab pos="457200" algn="l"/>
                          <a:tab pos="685800" algn="l"/>
                          <a:tab pos="914400" algn="l"/>
                        </a:tabLst>
                      </a:pPr>
                      <a:r>
                        <a:rPr lang="en-US" sz="1400" b="1" dirty="0" smtClean="0">
                          <a:effectLst/>
                          <a:latin typeface="+mn-lt"/>
                        </a:rPr>
                        <a:t>average</a:t>
                      </a:r>
                      <a:endParaRPr lang="zh-TW" sz="1400" b="1" dirty="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1" i="0" u="none" strike="noStrike" kern="1200" dirty="0">
                          <a:solidFill>
                            <a:srgbClr val="000000"/>
                          </a:solidFill>
                          <a:effectLst/>
                          <a:latin typeface="+mn-lt"/>
                          <a:ea typeface="新細明體" panose="02020500000000000000" pitchFamily="18" charset="-120"/>
                          <a:cs typeface="+mn-cs"/>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1" i="0" u="none" strike="noStrike" kern="1200" dirty="0">
                          <a:solidFill>
                            <a:srgbClr val="000000"/>
                          </a:solidFill>
                          <a:effectLst/>
                          <a:latin typeface="+mn-lt"/>
                          <a:ea typeface="新細明體" panose="02020500000000000000" pitchFamily="18" charset="-120"/>
                          <a:cs typeface="+mn-cs"/>
                        </a:rPr>
                        <a:t>1.2%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1" i="0" u="none" strike="noStrike" kern="1200" dirty="0">
                          <a:solidFill>
                            <a:srgbClr val="000000"/>
                          </a:solidFill>
                          <a:effectLst/>
                          <a:latin typeface="+mn-lt"/>
                          <a:ea typeface="新細明體" panose="02020500000000000000" pitchFamily="18" charset="-120"/>
                          <a:cs typeface="+mn-cs"/>
                        </a:rPr>
                        <a:t>2.0%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1" i="0" u="none" strike="noStrike" kern="1200" dirty="0">
                          <a:solidFill>
                            <a:srgbClr val="000000"/>
                          </a:solidFill>
                          <a:effectLst/>
                          <a:latin typeface="+mn-lt"/>
                          <a:ea typeface="新細明體" panose="02020500000000000000" pitchFamily="18" charset="-120"/>
                          <a:cs typeface="+mn-cs"/>
                        </a:rPr>
                        <a:t>0.6%</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1" i="0" u="none" strike="noStrike" kern="1200" dirty="0">
                          <a:solidFill>
                            <a:srgbClr val="000000"/>
                          </a:solidFill>
                          <a:effectLst/>
                          <a:latin typeface="+mn-lt"/>
                          <a:ea typeface="新細明體" panose="02020500000000000000" pitchFamily="18" charset="-120"/>
                          <a:cs typeface="+mn-cs"/>
                        </a:rPr>
                        <a:t>0.6%</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1" i="0" u="none" strike="noStrike" kern="1200" dirty="0">
                          <a:solidFill>
                            <a:srgbClr val="000000"/>
                          </a:solidFill>
                          <a:effectLst/>
                          <a:latin typeface="+mn-lt"/>
                          <a:ea typeface="新細明體" panose="02020500000000000000" pitchFamily="18" charset="-120"/>
                          <a:cs typeface="+mn-cs"/>
                        </a:rPr>
                        <a:t>0.4%</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1" i="0" u="none" strike="noStrike" kern="1200" dirty="0">
                          <a:solidFill>
                            <a:srgbClr val="000000"/>
                          </a:solidFill>
                          <a:effectLst/>
                          <a:latin typeface="+mn-lt"/>
                          <a:ea typeface="新細明體" panose="02020500000000000000" pitchFamily="18" charset="-120"/>
                          <a:cs typeface="+mn-cs"/>
                        </a:rPr>
                        <a:t>94.1%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1" i="0" u="none" strike="noStrike" kern="1200" dirty="0">
                          <a:solidFill>
                            <a:srgbClr val="000000"/>
                          </a:solidFill>
                          <a:effectLst/>
                          <a:latin typeface="+mn-lt"/>
                          <a:ea typeface="新細明體" panose="02020500000000000000" pitchFamily="18" charset="-120"/>
                          <a:cs typeface="+mn-cs"/>
                        </a:rPr>
                        <a:t>99.2%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1" i="0" u="none" strike="noStrike" kern="1200" dirty="0">
                          <a:solidFill>
                            <a:srgbClr val="000000"/>
                          </a:solidFill>
                          <a:effectLst/>
                          <a:latin typeface="+mn-lt"/>
                          <a:ea typeface="新細明體" panose="02020500000000000000" pitchFamily="18" charset="-120"/>
                          <a:cs typeface="+mn-cs"/>
                        </a:rPr>
                        <a:t>100.0%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sp>
        <p:nvSpPr>
          <p:cNvPr id="7" name="頁尾版面配置區 6"/>
          <p:cNvSpPr>
            <a:spLocks noGrp="1"/>
          </p:cNvSpPr>
          <p:nvPr>
            <p:ph type="ftr" sz="quarter" idx="11"/>
          </p:nvPr>
        </p:nvSpPr>
        <p:spPr/>
        <p:txBody>
          <a:bodyPr/>
          <a:lstStyle/>
          <a:p>
            <a:r>
              <a:rPr lang="en-US" altLang="zh-TW" smtClean="0"/>
              <a:t>JCT3V-G0114</a:t>
            </a:r>
            <a:endParaRPr lang="zh-TW" altLang="en-US" dirty="0"/>
          </a:p>
        </p:txBody>
      </p:sp>
    </p:spTree>
    <p:extLst>
      <p:ext uri="{BB962C8B-B14F-4D97-AF65-F5344CB8AC3E}">
        <p14:creationId xmlns:p14="http://schemas.microsoft.com/office/powerpoint/2010/main" val="29720811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Conclusion</a:t>
            </a:r>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EBCEEB88-3F8F-4E8D-BAAD-0C499307540C}" type="datetime1">
              <a:rPr lang="zh-TW" altLang="en-US" smtClean="0"/>
              <a:t>2014/1/9</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17</a:t>
            </a:fld>
            <a:endParaRPr lang="en-US" altLang="zh-TW" dirty="0">
              <a:ea typeface="Cambria Math" panose="02040503050406030204" pitchFamily="18" charset="0"/>
            </a:endParaRPr>
          </a:p>
        </p:txBody>
      </p:sp>
      <p:sp>
        <p:nvSpPr>
          <p:cNvPr id="6" name="內容版面配置區 5"/>
          <p:cNvSpPr>
            <a:spLocks noGrp="1"/>
          </p:cNvSpPr>
          <p:nvPr>
            <p:ph idx="1"/>
          </p:nvPr>
        </p:nvSpPr>
        <p:spPr/>
        <p:txBody>
          <a:bodyPr/>
          <a:lstStyle/>
          <a:p>
            <a:r>
              <a:rPr lang="en-US" altLang="zh-TW" dirty="0"/>
              <a:t>Coding </a:t>
            </a:r>
            <a:r>
              <a:rPr lang="en-US" altLang="zh-TW" dirty="0" smtClean="0"/>
              <a:t>results when </a:t>
            </a:r>
            <a:r>
              <a:rPr lang="en-US" altLang="zh-TW" dirty="0"/>
              <a:t>IC is OFF</a:t>
            </a:r>
          </a:p>
          <a:p>
            <a:pPr lvl="1"/>
            <a:r>
              <a:rPr lang="en-US" altLang="zh-TW" dirty="0"/>
              <a:t>The coding loss is 0.6%, 0.6%, and 0.4% for video PSNR vs. video bitrate, video PSNR vs. total bitrate, and synth PSNR vs. total bitrate, respectively, at </a:t>
            </a:r>
            <a:r>
              <a:rPr lang="en-US" altLang="zh-TW" dirty="0" smtClean="0"/>
              <a:t>HTM-9.0r1 </a:t>
            </a:r>
            <a:r>
              <a:rPr lang="en-US" altLang="zh-TW" dirty="0"/>
              <a:t>configuration without IC.</a:t>
            </a:r>
          </a:p>
          <a:p>
            <a:r>
              <a:rPr lang="en-US" altLang="zh-TW" dirty="0"/>
              <a:t>The intrinsic complexity of IC is presented to be anchor complexity to evaluate IC tools.</a:t>
            </a:r>
          </a:p>
          <a:p>
            <a:endParaRPr lang="zh-TW" altLang="en-US" dirty="0"/>
          </a:p>
        </p:txBody>
      </p:sp>
      <p:sp>
        <p:nvSpPr>
          <p:cNvPr id="3" name="頁尾版面配置區 2"/>
          <p:cNvSpPr>
            <a:spLocks noGrp="1"/>
          </p:cNvSpPr>
          <p:nvPr>
            <p:ph type="ftr" sz="quarter" idx="11"/>
          </p:nvPr>
        </p:nvSpPr>
        <p:spPr/>
        <p:txBody>
          <a:bodyPr/>
          <a:lstStyle/>
          <a:p>
            <a:r>
              <a:rPr lang="en-US" altLang="zh-TW" smtClean="0"/>
              <a:t>JCT3V-G0114</a:t>
            </a:r>
            <a:endParaRPr lang="zh-TW" altLang="en-US" dirty="0"/>
          </a:p>
        </p:txBody>
      </p:sp>
    </p:spTree>
    <p:extLst>
      <p:ext uri="{BB962C8B-B14F-4D97-AF65-F5344CB8AC3E}">
        <p14:creationId xmlns:p14="http://schemas.microsoft.com/office/powerpoint/2010/main" val="27976915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標題 7"/>
          <p:cNvSpPr>
            <a:spLocks noGrp="1"/>
          </p:cNvSpPr>
          <p:nvPr>
            <p:ph type="title"/>
          </p:nvPr>
        </p:nvSpPr>
        <p:spPr/>
        <p:txBody>
          <a:bodyPr/>
          <a:lstStyle/>
          <a:p>
            <a:r>
              <a:rPr lang="en-US" altLang="zh-TW" dirty="0"/>
              <a:t>Abstract</a:t>
            </a:r>
            <a:endParaRPr lang="zh-TW" altLang="en-US" dirty="0"/>
          </a:p>
        </p:txBody>
      </p:sp>
      <p:sp>
        <p:nvSpPr>
          <p:cNvPr id="13" name="內容版面配置區 12"/>
          <p:cNvSpPr>
            <a:spLocks noGrp="1"/>
          </p:cNvSpPr>
          <p:nvPr>
            <p:ph idx="1"/>
          </p:nvPr>
        </p:nvSpPr>
        <p:spPr/>
        <p:txBody>
          <a:bodyPr/>
          <a:lstStyle/>
          <a:p>
            <a:r>
              <a:rPr lang="en-US" altLang="zh-TW" dirty="0"/>
              <a:t>Complexity assessment on IC</a:t>
            </a:r>
          </a:p>
          <a:p>
            <a:pPr lvl="1"/>
            <a:r>
              <a:rPr lang="en-US" altLang="zh-TW" dirty="0"/>
              <a:t>Number of operations</a:t>
            </a:r>
          </a:p>
          <a:p>
            <a:pPr lvl="1"/>
            <a:r>
              <a:rPr lang="en-US" altLang="zh-TW" dirty="0"/>
              <a:t>Data storage requirement</a:t>
            </a:r>
          </a:p>
          <a:p>
            <a:pPr lvl="1"/>
            <a:r>
              <a:rPr lang="en-US" altLang="zh-TW" dirty="0"/>
              <a:t>Data transfer rate</a:t>
            </a:r>
          </a:p>
          <a:p>
            <a:r>
              <a:rPr lang="en-US" altLang="zh-TW" dirty="0"/>
              <a:t>Complexity at </a:t>
            </a:r>
            <a:r>
              <a:rPr lang="en-US" altLang="zh-TW" dirty="0" smtClean="0"/>
              <a:t>64</a:t>
            </a:r>
            <a:r>
              <a:rPr lang="en-US" altLang="zh-TW" dirty="0" smtClean="0">
                <a:sym typeface="Symbol" panose="05050102010706020507" pitchFamily="18" charset="2"/>
              </a:rPr>
              <a:t></a:t>
            </a:r>
            <a:r>
              <a:rPr lang="en-US" altLang="zh-TW" dirty="0" smtClean="0"/>
              <a:t>64 </a:t>
            </a:r>
            <a:r>
              <a:rPr lang="en-US" altLang="zh-TW" dirty="0"/>
              <a:t>block with various PU </a:t>
            </a:r>
            <a:r>
              <a:rPr lang="en-US" altLang="zh-TW" dirty="0" smtClean="0"/>
              <a:t>sizes</a:t>
            </a:r>
          </a:p>
          <a:p>
            <a:r>
              <a:rPr lang="en-US" altLang="zh-TW" dirty="0" smtClean="0"/>
              <a:t>Coding </a:t>
            </a:r>
            <a:r>
              <a:rPr lang="en-US" altLang="zh-TW" dirty="0"/>
              <a:t>performance when IC is OFF at </a:t>
            </a:r>
            <a:r>
              <a:rPr lang="en-US" altLang="zh-TW" dirty="0" smtClean="0"/>
              <a:t>HTM-9.0r1</a:t>
            </a:r>
            <a:endParaRPr lang="en-US" altLang="zh-TW" dirty="0"/>
          </a:p>
          <a:p>
            <a:pPr lvl="1"/>
            <a:r>
              <a:rPr lang="en-US" altLang="zh-TW" dirty="0" smtClean="0"/>
              <a:t>Video </a:t>
            </a:r>
            <a:r>
              <a:rPr lang="en-US" altLang="zh-TW" dirty="0"/>
              <a:t>PSNR vs. video </a:t>
            </a:r>
            <a:r>
              <a:rPr lang="en-US" altLang="zh-TW" dirty="0" smtClean="0"/>
              <a:t>bitrate: 0.6</a:t>
            </a:r>
            <a:r>
              <a:rPr lang="en-US" altLang="zh-TW" dirty="0" smtClean="0"/>
              <a:t>% coding loss.</a:t>
            </a:r>
            <a:endParaRPr lang="en-US" altLang="zh-TW" dirty="0"/>
          </a:p>
          <a:p>
            <a:pPr lvl="1"/>
            <a:r>
              <a:rPr lang="en-US" altLang="zh-TW" dirty="0" smtClean="0"/>
              <a:t>Video </a:t>
            </a:r>
            <a:r>
              <a:rPr lang="en-US" altLang="zh-TW" dirty="0"/>
              <a:t>PSNR vs. total </a:t>
            </a:r>
            <a:r>
              <a:rPr lang="en-US" altLang="zh-TW" dirty="0" smtClean="0"/>
              <a:t>bitrate: 0.6</a:t>
            </a:r>
            <a:r>
              <a:rPr lang="en-US" altLang="zh-TW" dirty="0" smtClean="0"/>
              <a:t>% coding loss.</a:t>
            </a:r>
            <a:endParaRPr lang="en-US" altLang="zh-TW" dirty="0"/>
          </a:p>
          <a:p>
            <a:pPr lvl="1"/>
            <a:r>
              <a:rPr lang="en-US" altLang="zh-TW" dirty="0" smtClean="0"/>
              <a:t>Synth </a:t>
            </a:r>
            <a:r>
              <a:rPr lang="en-US" altLang="zh-TW" dirty="0"/>
              <a:t>PSNR vs. total </a:t>
            </a:r>
            <a:r>
              <a:rPr lang="en-US" altLang="zh-TW" dirty="0" smtClean="0"/>
              <a:t>bitrate: 0.4</a:t>
            </a:r>
            <a:r>
              <a:rPr lang="en-US" altLang="zh-TW" dirty="0" smtClean="0"/>
              <a:t>% coding loss.</a:t>
            </a:r>
            <a:endParaRPr lang="en-US" altLang="zh-TW" dirty="0"/>
          </a:p>
          <a:p>
            <a:pPr lvl="1"/>
            <a:endParaRPr lang="en-US" altLang="zh-TW" dirty="0"/>
          </a:p>
          <a:p>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397DD55B-2E46-4B7B-ADAB-6E24A9846511}" type="datetime1">
              <a:rPr lang="zh-TW" altLang="en-US" smtClean="0"/>
              <a:t>2014/1/9</a:t>
            </a:fld>
            <a:endParaRPr lang="en-US" altLang="zh-TW"/>
          </a:p>
        </p:txBody>
      </p:sp>
      <p:sp>
        <p:nvSpPr>
          <p:cNvPr id="6" name="投影片編號版面配置區 5"/>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2</a:t>
            </a:fld>
            <a:endParaRPr lang="en-US" altLang="zh-TW" dirty="0">
              <a:ea typeface="Cambria Math" panose="02040503050406030204" pitchFamily="18" charset="0"/>
            </a:endParaRPr>
          </a:p>
        </p:txBody>
      </p:sp>
      <p:sp>
        <p:nvSpPr>
          <p:cNvPr id="2" name="頁尾版面配置區 1"/>
          <p:cNvSpPr>
            <a:spLocks noGrp="1"/>
          </p:cNvSpPr>
          <p:nvPr>
            <p:ph type="ftr" sz="quarter" idx="11"/>
          </p:nvPr>
        </p:nvSpPr>
        <p:spPr/>
        <p:txBody>
          <a:bodyPr/>
          <a:lstStyle/>
          <a:p>
            <a:r>
              <a:rPr lang="en-US" altLang="zh-TW" smtClean="0"/>
              <a:t>JCT3V-G0114</a:t>
            </a:r>
            <a:endParaRPr lang="zh-TW" altLang="en-US" dirty="0"/>
          </a:p>
        </p:txBody>
      </p:sp>
    </p:spTree>
    <p:extLst>
      <p:ext uri="{BB962C8B-B14F-4D97-AF65-F5344CB8AC3E}">
        <p14:creationId xmlns:p14="http://schemas.microsoft.com/office/powerpoint/2010/main" val="17760608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Outline</a:t>
            </a:r>
            <a:endParaRPr lang="zh-TW" altLang="en-US" dirty="0"/>
          </a:p>
        </p:txBody>
      </p:sp>
      <p:sp>
        <p:nvSpPr>
          <p:cNvPr id="3" name="內容版面配置區 2"/>
          <p:cNvSpPr>
            <a:spLocks noGrp="1"/>
          </p:cNvSpPr>
          <p:nvPr>
            <p:ph idx="1"/>
          </p:nvPr>
        </p:nvSpPr>
        <p:spPr/>
        <p:txBody>
          <a:bodyPr/>
          <a:lstStyle/>
          <a:p>
            <a:r>
              <a:rPr lang="en-US" altLang="zh-TW" dirty="0"/>
              <a:t>Abstract</a:t>
            </a:r>
          </a:p>
          <a:p>
            <a:r>
              <a:rPr lang="en-US" altLang="zh-TW" dirty="0"/>
              <a:t>Introduction to IC</a:t>
            </a:r>
          </a:p>
          <a:p>
            <a:r>
              <a:rPr lang="en-US" altLang="zh-TW" dirty="0"/>
              <a:t>Complexity assessment at PU level</a:t>
            </a:r>
          </a:p>
          <a:p>
            <a:pPr lvl="1"/>
            <a:r>
              <a:rPr lang="en-US" altLang="zh-TW" dirty="0"/>
              <a:t>Number of operations</a:t>
            </a:r>
          </a:p>
          <a:p>
            <a:pPr lvl="1"/>
            <a:r>
              <a:rPr lang="en-US" altLang="zh-TW" dirty="0"/>
              <a:t>Data storage requirement</a:t>
            </a:r>
          </a:p>
          <a:p>
            <a:pPr lvl="1"/>
            <a:r>
              <a:rPr lang="en-US" altLang="zh-TW" dirty="0"/>
              <a:t>Data transfer rate</a:t>
            </a:r>
          </a:p>
          <a:p>
            <a:r>
              <a:rPr lang="en-US" altLang="zh-TW" dirty="0"/>
              <a:t>Overall complexity of IC at </a:t>
            </a:r>
            <a:r>
              <a:rPr lang="en-US" altLang="zh-TW" dirty="0" smtClean="0"/>
              <a:t>64</a:t>
            </a:r>
            <a:r>
              <a:rPr lang="en-US" altLang="zh-TW" dirty="0" smtClean="0">
                <a:sym typeface="Symbol" panose="05050102010706020507" pitchFamily="18" charset="2"/>
              </a:rPr>
              <a:t></a:t>
            </a:r>
            <a:r>
              <a:rPr lang="en-US" altLang="zh-TW" dirty="0" smtClean="0"/>
              <a:t>64 </a:t>
            </a:r>
            <a:r>
              <a:rPr lang="en-US" altLang="zh-TW" dirty="0"/>
              <a:t>block level</a:t>
            </a:r>
          </a:p>
          <a:p>
            <a:r>
              <a:rPr lang="en-US" altLang="zh-TW" dirty="0"/>
              <a:t>Coding performance without IC</a:t>
            </a:r>
          </a:p>
          <a:p>
            <a:r>
              <a:rPr lang="en-US" altLang="zh-TW" dirty="0"/>
              <a:t>Conclusion</a:t>
            </a:r>
          </a:p>
          <a:p>
            <a:endParaRPr lang="en-US" altLang="zh-TW" dirty="0"/>
          </a:p>
          <a:p>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FD58F353-8CC5-4FF5-8251-5524E4FBE55F}" type="datetime1">
              <a:rPr lang="zh-TW" altLang="en-US" smtClean="0"/>
              <a:t>2014/1/9</a:t>
            </a:fld>
            <a:endParaRPr lang="en-US" altLang="zh-TW" dirty="0"/>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3</a:t>
            </a:fld>
            <a:endParaRPr lang="en-US" altLang="zh-TW" dirty="0">
              <a:ea typeface="Cambria Math" panose="02040503050406030204" pitchFamily="18" charset="0"/>
            </a:endParaRPr>
          </a:p>
        </p:txBody>
      </p:sp>
      <p:sp>
        <p:nvSpPr>
          <p:cNvPr id="6" name="頁尾版面配置區 5"/>
          <p:cNvSpPr>
            <a:spLocks noGrp="1"/>
          </p:cNvSpPr>
          <p:nvPr>
            <p:ph type="ftr" sz="quarter" idx="11"/>
          </p:nvPr>
        </p:nvSpPr>
        <p:spPr/>
        <p:txBody>
          <a:bodyPr/>
          <a:lstStyle/>
          <a:p>
            <a:r>
              <a:rPr lang="en-US" altLang="zh-TW" smtClean="0"/>
              <a:t>JCT3V-G0114</a:t>
            </a:r>
            <a:endParaRPr lang="zh-TW" altLang="en-US" dirty="0"/>
          </a:p>
        </p:txBody>
      </p:sp>
    </p:spTree>
    <p:extLst>
      <p:ext uri="{BB962C8B-B14F-4D97-AF65-F5344CB8AC3E}">
        <p14:creationId xmlns:p14="http://schemas.microsoft.com/office/powerpoint/2010/main" val="602920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矩形 74"/>
          <p:cNvSpPr/>
          <p:nvPr/>
        </p:nvSpPr>
        <p:spPr>
          <a:xfrm>
            <a:off x="491551" y="2649403"/>
            <a:ext cx="3960440" cy="2470927"/>
          </a:xfrm>
          <a:prstGeom prst="rect">
            <a:avLst/>
          </a:prstGeom>
          <a:solidFill>
            <a:schemeClr val="tx2">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 name="標題 1"/>
          <p:cNvSpPr>
            <a:spLocks noGrp="1"/>
          </p:cNvSpPr>
          <p:nvPr>
            <p:ph type="title"/>
          </p:nvPr>
        </p:nvSpPr>
        <p:spPr/>
        <p:txBody>
          <a:bodyPr/>
          <a:lstStyle/>
          <a:p>
            <a:r>
              <a:rPr lang="en-US" altLang="zh-TW" dirty="0"/>
              <a:t>Introduction to IC</a:t>
            </a:r>
            <a:endParaRPr lang="zh-TW" altLang="en-US" dirty="0"/>
          </a:p>
        </p:txBody>
      </p:sp>
      <p:sp>
        <p:nvSpPr>
          <p:cNvPr id="3" name="內容版面配置區 2"/>
          <p:cNvSpPr>
            <a:spLocks noGrp="1"/>
          </p:cNvSpPr>
          <p:nvPr>
            <p:ph idx="1"/>
          </p:nvPr>
        </p:nvSpPr>
        <p:spPr/>
        <p:txBody>
          <a:bodyPr/>
          <a:lstStyle/>
          <a:p>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0571B160-36AF-42B8-B138-4B5E5B240B17}" type="datetime1">
              <a:rPr lang="zh-TW" altLang="en-US" smtClean="0"/>
              <a:t>2014/1/9</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4</a:t>
            </a:fld>
            <a:endParaRPr lang="en-US" altLang="zh-TW" dirty="0">
              <a:ea typeface="Cambria Math" panose="02040503050406030204" pitchFamily="18" charset="0"/>
            </a:endParaRPr>
          </a:p>
        </p:txBody>
      </p:sp>
      <p:sp>
        <p:nvSpPr>
          <p:cNvPr id="6" name="頁尾版面配置區 5"/>
          <p:cNvSpPr>
            <a:spLocks noGrp="1"/>
          </p:cNvSpPr>
          <p:nvPr>
            <p:ph type="ftr" sz="quarter" idx="11"/>
          </p:nvPr>
        </p:nvSpPr>
        <p:spPr/>
        <p:txBody>
          <a:bodyPr/>
          <a:lstStyle/>
          <a:p>
            <a:r>
              <a:rPr lang="en-US" altLang="zh-TW" smtClean="0"/>
              <a:t>JCT3V-G0114</a:t>
            </a:r>
            <a:endParaRPr lang="zh-TW" altLang="en-US" dirty="0"/>
          </a:p>
        </p:txBody>
      </p:sp>
      <p:sp>
        <p:nvSpPr>
          <p:cNvPr id="13" name="矩形 12"/>
          <p:cNvSpPr/>
          <p:nvPr/>
        </p:nvSpPr>
        <p:spPr>
          <a:xfrm>
            <a:off x="4716016" y="2614257"/>
            <a:ext cx="3960440" cy="2470927"/>
          </a:xfrm>
          <a:prstGeom prst="rect">
            <a:avLst/>
          </a:prstGeom>
          <a:solidFill>
            <a:schemeClr val="tx2">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 name="矩形 13"/>
          <p:cNvSpPr>
            <a:spLocks noChangeAspect="1"/>
          </p:cNvSpPr>
          <p:nvPr/>
        </p:nvSpPr>
        <p:spPr>
          <a:xfrm>
            <a:off x="7164332" y="3631925"/>
            <a:ext cx="792000" cy="792000"/>
          </a:xfrm>
          <a:prstGeom prst="rect">
            <a:avLst/>
          </a:prstGeom>
          <a:solidFill>
            <a:schemeClr val="tx2">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50" name="群組 49"/>
          <p:cNvGrpSpPr/>
          <p:nvPr/>
        </p:nvGrpSpPr>
        <p:grpSpPr>
          <a:xfrm>
            <a:off x="1862142" y="3230367"/>
            <a:ext cx="915639" cy="906316"/>
            <a:chOff x="6704017" y="3553200"/>
            <a:chExt cx="915639" cy="906316"/>
          </a:xfrm>
        </p:grpSpPr>
        <p:grpSp>
          <p:nvGrpSpPr>
            <p:cNvPr id="51" name="群組 50"/>
            <p:cNvGrpSpPr/>
            <p:nvPr/>
          </p:nvGrpSpPr>
          <p:grpSpPr>
            <a:xfrm>
              <a:off x="6811143" y="3553200"/>
              <a:ext cx="808513" cy="100800"/>
              <a:chOff x="6811143" y="3548437"/>
              <a:chExt cx="858913" cy="100800"/>
            </a:xfrm>
          </p:grpSpPr>
          <p:sp>
            <p:nvSpPr>
              <p:cNvPr id="61" name="橢圓 60"/>
              <p:cNvSpPr>
                <a:spLocks/>
              </p:cNvSpPr>
              <p:nvPr/>
            </p:nvSpPr>
            <p:spPr>
              <a:xfrm>
                <a:off x="6811143"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2" name="橢圓 61"/>
              <p:cNvSpPr>
                <a:spLocks/>
              </p:cNvSpPr>
              <p:nvPr/>
            </p:nvSpPr>
            <p:spPr>
              <a:xfrm>
                <a:off x="6919114"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3" name="橢圓 62"/>
              <p:cNvSpPr>
                <a:spLocks/>
              </p:cNvSpPr>
              <p:nvPr/>
            </p:nvSpPr>
            <p:spPr>
              <a:xfrm>
                <a:off x="7028257"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4" name="橢圓 63"/>
              <p:cNvSpPr>
                <a:spLocks/>
              </p:cNvSpPr>
              <p:nvPr/>
            </p:nvSpPr>
            <p:spPr>
              <a:xfrm>
                <a:off x="7136228"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5" name="橢圓 64"/>
              <p:cNvSpPr>
                <a:spLocks/>
              </p:cNvSpPr>
              <p:nvPr/>
            </p:nvSpPr>
            <p:spPr>
              <a:xfrm>
                <a:off x="7244171"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6" name="橢圓 65"/>
              <p:cNvSpPr>
                <a:spLocks/>
              </p:cNvSpPr>
              <p:nvPr/>
            </p:nvSpPr>
            <p:spPr>
              <a:xfrm>
                <a:off x="7352142"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7" name="橢圓 66"/>
              <p:cNvSpPr>
                <a:spLocks/>
              </p:cNvSpPr>
              <p:nvPr/>
            </p:nvSpPr>
            <p:spPr>
              <a:xfrm>
                <a:off x="7461285"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8" name="橢圓 67"/>
              <p:cNvSpPr>
                <a:spLocks/>
              </p:cNvSpPr>
              <p:nvPr/>
            </p:nvSpPr>
            <p:spPr>
              <a:xfrm>
                <a:off x="7569256"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52" name="群組 51"/>
            <p:cNvGrpSpPr/>
            <p:nvPr/>
          </p:nvGrpSpPr>
          <p:grpSpPr>
            <a:xfrm rot="5400000">
              <a:off x="6350160" y="4004860"/>
              <a:ext cx="808513" cy="100800"/>
              <a:chOff x="6811143" y="3548437"/>
              <a:chExt cx="858913" cy="100800"/>
            </a:xfrm>
          </p:grpSpPr>
          <p:sp>
            <p:nvSpPr>
              <p:cNvPr id="53" name="橢圓 52"/>
              <p:cNvSpPr>
                <a:spLocks/>
              </p:cNvSpPr>
              <p:nvPr/>
            </p:nvSpPr>
            <p:spPr>
              <a:xfrm>
                <a:off x="6811143"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4" name="橢圓 53"/>
              <p:cNvSpPr>
                <a:spLocks/>
              </p:cNvSpPr>
              <p:nvPr/>
            </p:nvSpPr>
            <p:spPr>
              <a:xfrm>
                <a:off x="6919114"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5" name="橢圓 54"/>
              <p:cNvSpPr>
                <a:spLocks/>
              </p:cNvSpPr>
              <p:nvPr/>
            </p:nvSpPr>
            <p:spPr>
              <a:xfrm>
                <a:off x="7028257"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6" name="橢圓 55"/>
              <p:cNvSpPr>
                <a:spLocks/>
              </p:cNvSpPr>
              <p:nvPr/>
            </p:nvSpPr>
            <p:spPr>
              <a:xfrm>
                <a:off x="7136228"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7" name="橢圓 56"/>
              <p:cNvSpPr>
                <a:spLocks/>
              </p:cNvSpPr>
              <p:nvPr/>
            </p:nvSpPr>
            <p:spPr>
              <a:xfrm>
                <a:off x="7244171"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8" name="橢圓 57"/>
              <p:cNvSpPr>
                <a:spLocks/>
              </p:cNvSpPr>
              <p:nvPr/>
            </p:nvSpPr>
            <p:spPr>
              <a:xfrm>
                <a:off x="7352142"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9" name="橢圓 58"/>
              <p:cNvSpPr>
                <a:spLocks/>
              </p:cNvSpPr>
              <p:nvPr/>
            </p:nvSpPr>
            <p:spPr>
              <a:xfrm>
                <a:off x="7461285"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0" name="橢圓 59"/>
              <p:cNvSpPr>
                <a:spLocks/>
              </p:cNvSpPr>
              <p:nvPr/>
            </p:nvSpPr>
            <p:spPr>
              <a:xfrm>
                <a:off x="7569256"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sp>
        <p:nvSpPr>
          <p:cNvPr id="69" name="文字方塊 68"/>
          <p:cNvSpPr txBox="1"/>
          <p:nvPr/>
        </p:nvSpPr>
        <p:spPr>
          <a:xfrm>
            <a:off x="5004048" y="2204864"/>
            <a:ext cx="3456654" cy="400110"/>
          </a:xfrm>
          <a:prstGeom prst="rect">
            <a:avLst/>
          </a:prstGeom>
          <a:noFill/>
        </p:spPr>
        <p:txBody>
          <a:bodyPr wrap="square" rtlCol="0">
            <a:spAutoFit/>
          </a:bodyPr>
          <a:lstStyle/>
          <a:p>
            <a:pPr algn="ctr"/>
            <a:r>
              <a:rPr lang="en-US" altLang="zh-TW" sz="2000" dirty="0">
                <a:solidFill>
                  <a:schemeClr val="bg1"/>
                </a:solidFill>
                <a:latin typeface="+mn-lt"/>
                <a:cs typeface="+mn-cs"/>
              </a:rPr>
              <a:t>Dependent</a:t>
            </a:r>
            <a:r>
              <a:rPr lang="en-US" altLang="zh-TW" dirty="0" smtClean="0"/>
              <a:t> </a:t>
            </a:r>
            <a:r>
              <a:rPr lang="en-US" altLang="zh-TW" sz="2000" dirty="0">
                <a:solidFill>
                  <a:schemeClr val="bg1"/>
                </a:solidFill>
                <a:latin typeface="+mn-lt"/>
                <a:cs typeface="+mn-cs"/>
              </a:rPr>
              <a:t>view</a:t>
            </a:r>
            <a:endParaRPr lang="zh-TW" altLang="en-US" sz="2000" dirty="0">
              <a:solidFill>
                <a:schemeClr val="bg1"/>
              </a:solidFill>
              <a:latin typeface="+mn-lt"/>
              <a:cs typeface="+mn-cs"/>
            </a:endParaRPr>
          </a:p>
        </p:txBody>
      </p:sp>
      <p:sp>
        <p:nvSpPr>
          <p:cNvPr id="70" name="文字方塊 69"/>
          <p:cNvSpPr txBox="1"/>
          <p:nvPr/>
        </p:nvSpPr>
        <p:spPr>
          <a:xfrm>
            <a:off x="743444" y="2214147"/>
            <a:ext cx="3456654" cy="400110"/>
          </a:xfrm>
          <a:prstGeom prst="rect">
            <a:avLst/>
          </a:prstGeom>
          <a:noFill/>
        </p:spPr>
        <p:txBody>
          <a:bodyPr wrap="square" rtlCol="0">
            <a:spAutoFit/>
          </a:bodyPr>
          <a:lstStyle/>
          <a:p>
            <a:pPr algn="ctr"/>
            <a:r>
              <a:rPr lang="en-US" altLang="zh-TW" sz="2000" dirty="0" smtClean="0">
                <a:solidFill>
                  <a:schemeClr val="bg1"/>
                </a:solidFill>
                <a:latin typeface="+mn-lt"/>
                <a:cs typeface="+mn-cs"/>
              </a:rPr>
              <a:t>Independent</a:t>
            </a:r>
            <a:r>
              <a:rPr lang="en-US" altLang="zh-TW" dirty="0" smtClean="0"/>
              <a:t> </a:t>
            </a:r>
            <a:r>
              <a:rPr lang="en-US" altLang="zh-TW" sz="2000" dirty="0">
                <a:solidFill>
                  <a:schemeClr val="bg1"/>
                </a:solidFill>
                <a:latin typeface="+mn-lt"/>
                <a:cs typeface="+mn-cs"/>
              </a:rPr>
              <a:t>view</a:t>
            </a:r>
            <a:endParaRPr lang="zh-TW" altLang="en-US" sz="2000" dirty="0">
              <a:solidFill>
                <a:schemeClr val="bg1"/>
              </a:solidFill>
              <a:latin typeface="+mn-lt"/>
              <a:cs typeface="+mn-cs"/>
            </a:endParaRPr>
          </a:p>
        </p:txBody>
      </p:sp>
      <p:grpSp>
        <p:nvGrpSpPr>
          <p:cNvPr id="84" name="群組 83"/>
          <p:cNvGrpSpPr/>
          <p:nvPr/>
        </p:nvGrpSpPr>
        <p:grpSpPr>
          <a:xfrm>
            <a:off x="1403648" y="3351066"/>
            <a:ext cx="1944216" cy="1105791"/>
            <a:chOff x="1403648" y="3423074"/>
            <a:chExt cx="1944216" cy="1105791"/>
          </a:xfrm>
        </p:grpSpPr>
        <p:sp>
          <p:nvSpPr>
            <p:cNvPr id="15" name="矩形 14"/>
            <p:cNvSpPr>
              <a:spLocks noChangeAspect="1"/>
            </p:cNvSpPr>
            <p:nvPr/>
          </p:nvSpPr>
          <p:spPr>
            <a:xfrm>
              <a:off x="1979712" y="3423074"/>
              <a:ext cx="792000" cy="792000"/>
            </a:xfrm>
            <a:prstGeom prst="rect">
              <a:avLst/>
            </a:prstGeom>
            <a:solidFill>
              <a:schemeClr val="tx2">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1" name="文字方塊 70"/>
            <p:cNvSpPr txBox="1"/>
            <p:nvPr/>
          </p:nvSpPr>
          <p:spPr>
            <a:xfrm>
              <a:off x="1403648" y="4221088"/>
              <a:ext cx="1944216" cy="307777"/>
            </a:xfrm>
            <a:prstGeom prst="rect">
              <a:avLst/>
            </a:prstGeom>
            <a:noFill/>
          </p:spPr>
          <p:txBody>
            <a:bodyPr wrap="square" rtlCol="0">
              <a:spAutoFit/>
            </a:bodyPr>
            <a:lstStyle/>
            <a:p>
              <a:pPr algn="ctr"/>
              <a:r>
                <a:rPr lang="en-US" altLang="zh-TW" sz="1400" dirty="0" smtClean="0">
                  <a:solidFill>
                    <a:schemeClr val="tx1"/>
                  </a:solidFill>
                  <a:latin typeface="+mn-lt"/>
                  <a:cs typeface="+mn-cs"/>
                </a:rPr>
                <a:t>Reference block</a:t>
              </a:r>
              <a:endParaRPr lang="zh-TW" altLang="en-US" sz="1400" dirty="0">
                <a:solidFill>
                  <a:schemeClr val="tx1"/>
                </a:solidFill>
                <a:latin typeface="+mn-lt"/>
                <a:cs typeface="+mn-cs"/>
              </a:endParaRPr>
            </a:p>
          </p:txBody>
        </p:sp>
      </p:grpSp>
      <p:sp>
        <p:nvSpPr>
          <p:cNvPr id="72" name="文字方塊 71"/>
          <p:cNvSpPr txBox="1"/>
          <p:nvPr/>
        </p:nvSpPr>
        <p:spPr>
          <a:xfrm>
            <a:off x="6588224" y="4417367"/>
            <a:ext cx="1944216" cy="307777"/>
          </a:xfrm>
          <a:prstGeom prst="rect">
            <a:avLst/>
          </a:prstGeom>
          <a:noFill/>
        </p:spPr>
        <p:txBody>
          <a:bodyPr wrap="square" rtlCol="0">
            <a:spAutoFit/>
          </a:bodyPr>
          <a:lstStyle/>
          <a:p>
            <a:pPr algn="ctr"/>
            <a:r>
              <a:rPr lang="en-US" altLang="zh-TW" sz="1400" dirty="0" smtClean="0">
                <a:solidFill>
                  <a:schemeClr val="tx1"/>
                </a:solidFill>
                <a:latin typeface="+mn-lt"/>
                <a:cs typeface="+mn-cs"/>
              </a:rPr>
              <a:t>Current block</a:t>
            </a:r>
            <a:endParaRPr lang="zh-TW" altLang="en-US" sz="1400" dirty="0">
              <a:solidFill>
                <a:schemeClr val="tx1"/>
              </a:solidFill>
              <a:latin typeface="+mn-lt"/>
              <a:cs typeface="+mn-cs"/>
            </a:endParaRPr>
          </a:p>
        </p:txBody>
      </p:sp>
      <p:grpSp>
        <p:nvGrpSpPr>
          <p:cNvPr id="83" name="群組 82"/>
          <p:cNvGrpSpPr/>
          <p:nvPr/>
        </p:nvGrpSpPr>
        <p:grpSpPr>
          <a:xfrm>
            <a:off x="2771714" y="3409255"/>
            <a:ext cx="4392618" cy="440465"/>
            <a:chOff x="2771714" y="3481263"/>
            <a:chExt cx="4392618" cy="440465"/>
          </a:xfrm>
        </p:grpSpPr>
        <p:cxnSp>
          <p:nvCxnSpPr>
            <p:cNvPr id="17" name="直線單箭頭接點 16"/>
            <p:cNvCxnSpPr/>
            <p:nvPr/>
          </p:nvCxnSpPr>
          <p:spPr>
            <a:xfrm flipH="1" flipV="1">
              <a:off x="2771714" y="3645024"/>
              <a:ext cx="4392618" cy="276704"/>
            </a:xfrm>
            <a:prstGeom prst="straightConnector1">
              <a:avLst/>
            </a:prstGeom>
            <a:ln w="19050">
              <a:solidFill>
                <a:srgbClr val="0000FF"/>
              </a:solidFill>
              <a:tailEnd type="triangle" w="lg" len="lg"/>
            </a:ln>
          </p:spPr>
          <p:style>
            <a:lnRef idx="1">
              <a:schemeClr val="accent1"/>
            </a:lnRef>
            <a:fillRef idx="0">
              <a:schemeClr val="accent1"/>
            </a:fillRef>
            <a:effectRef idx="0">
              <a:schemeClr val="accent1"/>
            </a:effectRef>
            <a:fontRef idx="minor">
              <a:schemeClr val="tx1"/>
            </a:fontRef>
          </p:style>
        </p:cxnSp>
        <p:sp>
          <p:nvSpPr>
            <p:cNvPr id="73" name="文字方塊 72"/>
            <p:cNvSpPr txBox="1"/>
            <p:nvPr/>
          </p:nvSpPr>
          <p:spPr>
            <a:xfrm>
              <a:off x="4716016" y="3481263"/>
              <a:ext cx="1944216" cy="307777"/>
            </a:xfrm>
            <a:prstGeom prst="rect">
              <a:avLst/>
            </a:prstGeom>
            <a:noFill/>
          </p:spPr>
          <p:txBody>
            <a:bodyPr wrap="square" rtlCol="0">
              <a:spAutoFit/>
            </a:bodyPr>
            <a:lstStyle/>
            <a:p>
              <a:pPr algn="ctr"/>
              <a:r>
                <a:rPr lang="en-US" altLang="zh-TW" sz="1400" dirty="0" smtClean="0">
                  <a:solidFill>
                    <a:srgbClr val="0000FF"/>
                  </a:solidFill>
                  <a:latin typeface="+mn-lt"/>
                  <a:cs typeface="+mn-cs"/>
                </a:rPr>
                <a:t>Disparity vector</a:t>
              </a:r>
              <a:endParaRPr lang="zh-TW" altLang="en-US" sz="1400" dirty="0">
                <a:solidFill>
                  <a:srgbClr val="0000FF"/>
                </a:solidFill>
                <a:latin typeface="+mn-lt"/>
                <a:cs typeface="+mn-cs"/>
              </a:endParaRPr>
            </a:p>
          </p:txBody>
        </p:sp>
      </p:grpSp>
      <p:sp>
        <p:nvSpPr>
          <p:cNvPr id="74" name="文字方塊 73"/>
          <p:cNvSpPr txBox="1"/>
          <p:nvPr/>
        </p:nvSpPr>
        <p:spPr>
          <a:xfrm>
            <a:off x="4572000" y="4149080"/>
            <a:ext cx="2598208" cy="574516"/>
          </a:xfrm>
          <a:prstGeom prst="rect">
            <a:avLst/>
          </a:prstGeom>
          <a:noFill/>
        </p:spPr>
        <p:txBody>
          <a:bodyPr wrap="square" rtlCol="0">
            <a:spAutoFit/>
          </a:bodyPr>
          <a:lstStyle/>
          <a:p>
            <a:pPr algn="ctr">
              <a:spcBef>
                <a:spcPts val="400"/>
              </a:spcBef>
            </a:pPr>
            <a:r>
              <a:rPr lang="en-US" altLang="zh-TW" sz="1400" dirty="0">
                <a:solidFill>
                  <a:srgbClr val="760000"/>
                </a:solidFill>
                <a:latin typeface="+mn-lt"/>
                <a:cs typeface="+mn-cs"/>
              </a:rPr>
              <a:t>Prediction block generation</a:t>
            </a:r>
          </a:p>
          <a:p>
            <a:pPr algn="ctr">
              <a:spcBef>
                <a:spcPts val="400"/>
              </a:spcBef>
            </a:pPr>
            <a:r>
              <a:rPr lang="en-US" altLang="zh-TW" sz="1400" dirty="0" err="1">
                <a:solidFill>
                  <a:srgbClr val="760000"/>
                </a:solidFill>
                <a:latin typeface="+mn-lt"/>
                <a:cs typeface="+mn-cs"/>
              </a:rPr>
              <a:t>Pred</a:t>
            </a:r>
            <a:r>
              <a:rPr lang="en-US" altLang="zh-TW" sz="1400" dirty="0">
                <a:solidFill>
                  <a:srgbClr val="760000"/>
                </a:solidFill>
                <a:latin typeface="+mn-lt"/>
                <a:cs typeface="+mn-cs"/>
              </a:rPr>
              <a:t> = </a:t>
            </a:r>
            <a:r>
              <a:rPr lang="en-US" altLang="zh-TW" sz="1400" dirty="0">
                <a:solidFill>
                  <a:srgbClr val="760000"/>
                </a:solidFill>
                <a:latin typeface="+mn-lt"/>
                <a:cs typeface="+mn-cs"/>
                <a:sym typeface="Symbol"/>
              </a:rPr>
              <a:t>  </a:t>
            </a:r>
            <a:r>
              <a:rPr lang="en-US" altLang="zh-TW" sz="1400" dirty="0">
                <a:solidFill>
                  <a:srgbClr val="760000"/>
                </a:solidFill>
                <a:latin typeface="+mn-lt"/>
                <a:cs typeface="+mn-cs"/>
              </a:rPr>
              <a:t>Ref + </a:t>
            </a:r>
            <a:r>
              <a:rPr lang="en-US" altLang="zh-TW" sz="1400" dirty="0">
                <a:solidFill>
                  <a:srgbClr val="760000"/>
                </a:solidFill>
                <a:latin typeface="+mn-lt"/>
                <a:cs typeface="+mn-cs"/>
                <a:sym typeface="Symbol"/>
              </a:rPr>
              <a:t></a:t>
            </a:r>
            <a:endParaRPr lang="zh-TW" altLang="en-US" sz="1400" dirty="0">
              <a:solidFill>
                <a:srgbClr val="760000"/>
              </a:solidFill>
              <a:latin typeface="+mn-lt"/>
              <a:cs typeface="+mn-cs"/>
            </a:endParaRPr>
          </a:p>
        </p:txBody>
      </p:sp>
      <p:sp>
        <p:nvSpPr>
          <p:cNvPr id="80" name="矩形 79"/>
          <p:cNvSpPr>
            <a:spLocks noChangeAspect="1"/>
          </p:cNvSpPr>
          <p:nvPr/>
        </p:nvSpPr>
        <p:spPr>
          <a:xfrm>
            <a:off x="7164467" y="3632078"/>
            <a:ext cx="792000" cy="792000"/>
          </a:xfrm>
          <a:prstGeom prst="rect">
            <a:avLst/>
          </a:prstGeom>
          <a:solidFill>
            <a:srgbClr val="FF66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1" name="文字方塊 80"/>
          <p:cNvSpPr txBox="1"/>
          <p:nvPr/>
        </p:nvSpPr>
        <p:spPr>
          <a:xfrm>
            <a:off x="6588359" y="4417520"/>
            <a:ext cx="1944216" cy="307777"/>
          </a:xfrm>
          <a:prstGeom prst="rect">
            <a:avLst/>
          </a:prstGeom>
          <a:noFill/>
        </p:spPr>
        <p:txBody>
          <a:bodyPr wrap="square" rtlCol="0">
            <a:spAutoFit/>
          </a:bodyPr>
          <a:lstStyle/>
          <a:p>
            <a:pPr algn="ctr"/>
            <a:r>
              <a:rPr lang="en-US" altLang="zh-TW" sz="1400" dirty="0" smtClean="0">
                <a:solidFill>
                  <a:srgbClr val="760000"/>
                </a:solidFill>
                <a:latin typeface="+mn-lt"/>
                <a:cs typeface="+mn-cs"/>
              </a:rPr>
              <a:t>Prediction block</a:t>
            </a:r>
            <a:endParaRPr lang="zh-TW" altLang="en-US" sz="1400" dirty="0">
              <a:solidFill>
                <a:srgbClr val="760000"/>
              </a:solidFill>
              <a:latin typeface="+mn-lt"/>
              <a:cs typeface="+mn-cs"/>
            </a:endParaRPr>
          </a:p>
        </p:txBody>
      </p:sp>
      <p:sp>
        <p:nvSpPr>
          <p:cNvPr id="82" name="文字方塊 81"/>
          <p:cNvSpPr txBox="1"/>
          <p:nvPr/>
        </p:nvSpPr>
        <p:spPr>
          <a:xfrm>
            <a:off x="755576" y="2852936"/>
            <a:ext cx="2687528" cy="307777"/>
          </a:xfrm>
          <a:prstGeom prst="rect">
            <a:avLst/>
          </a:prstGeom>
          <a:noFill/>
        </p:spPr>
        <p:txBody>
          <a:bodyPr wrap="square" rtlCol="0">
            <a:spAutoFit/>
          </a:bodyPr>
          <a:lstStyle/>
          <a:p>
            <a:pPr algn="ctr"/>
            <a:r>
              <a:rPr lang="en-US" altLang="zh-TW" sz="1400" dirty="0" smtClean="0">
                <a:solidFill>
                  <a:srgbClr val="FF0000"/>
                </a:solidFill>
                <a:latin typeface="+mn-lt"/>
              </a:rPr>
              <a:t>Parameter </a:t>
            </a:r>
            <a:r>
              <a:rPr lang="en-US" altLang="zh-TW" sz="1400" dirty="0">
                <a:solidFill>
                  <a:srgbClr val="FF0000"/>
                </a:solidFill>
                <a:latin typeface="+mn-lt"/>
                <a:sym typeface="Symbol"/>
              </a:rPr>
              <a:t> </a:t>
            </a:r>
            <a:r>
              <a:rPr lang="en-US" altLang="zh-TW" sz="1400" dirty="0" smtClean="0">
                <a:solidFill>
                  <a:srgbClr val="FF0000"/>
                </a:solidFill>
                <a:latin typeface="+mn-lt"/>
                <a:sym typeface="Symbol"/>
              </a:rPr>
              <a:t>and  derivation</a:t>
            </a:r>
            <a:endParaRPr lang="zh-TW" altLang="en-US" sz="1400" dirty="0">
              <a:solidFill>
                <a:srgbClr val="FF0000"/>
              </a:solidFill>
              <a:latin typeface="+mn-lt"/>
              <a:cs typeface="+mn-cs"/>
            </a:endParaRPr>
          </a:p>
        </p:txBody>
      </p:sp>
      <p:grpSp>
        <p:nvGrpSpPr>
          <p:cNvPr id="49" name="群組 48"/>
          <p:cNvGrpSpPr/>
          <p:nvPr/>
        </p:nvGrpSpPr>
        <p:grpSpPr>
          <a:xfrm>
            <a:off x="7044102" y="3512522"/>
            <a:ext cx="915639" cy="906316"/>
            <a:chOff x="6704017" y="3553200"/>
            <a:chExt cx="915639" cy="906316"/>
          </a:xfrm>
        </p:grpSpPr>
        <p:grpSp>
          <p:nvGrpSpPr>
            <p:cNvPr id="39" name="群組 38"/>
            <p:cNvGrpSpPr/>
            <p:nvPr/>
          </p:nvGrpSpPr>
          <p:grpSpPr>
            <a:xfrm>
              <a:off x="6811143" y="3553200"/>
              <a:ext cx="808513" cy="100800"/>
              <a:chOff x="6811143" y="3548437"/>
              <a:chExt cx="858913" cy="100800"/>
            </a:xfrm>
          </p:grpSpPr>
          <p:sp>
            <p:nvSpPr>
              <p:cNvPr id="21" name="橢圓 20"/>
              <p:cNvSpPr>
                <a:spLocks/>
              </p:cNvSpPr>
              <p:nvPr/>
            </p:nvSpPr>
            <p:spPr>
              <a:xfrm>
                <a:off x="6811143"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2" name="橢圓 21"/>
              <p:cNvSpPr>
                <a:spLocks/>
              </p:cNvSpPr>
              <p:nvPr/>
            </p:nvSpPr>
            <p:spPr>
              <a:xfrm>
                <a:off x="6919114"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3" name="橢圓 32"/>
              <p:cNvSpPr>
                <a:spLocks/>
              </p:cNvSpPr>
              <p:nvPr/>
            </p:nvSpPr>
            <p:spPr>
              <a:xfrm>
                <a:off x="7028257"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4" name="橢圓 33"/>
              <p:cNvSpPr>
                <a:spLocks/>
              </p:cNvSpPr>
              <p:nvPr/>
            </p:nvSpPr>
            <p:spPr>
              <a:xfrm>
                <a:off x="7136228"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5" name="橢圓 34"/>
              <p:cNvSpPr>
                <a:spLocks/>
              </p:cNvSpPr>
              <p:nvPr/>
            </p:nvSpPr>
            <p:spPr>
              <a:xfrm>
                <a:off x="7244171"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6" name="橢圓 35"/>
              <p:cNvSpPr>
                <a:spLocks/>
              </p:cNvSpPr>
              <p:nvPr/>
            </p:nvSpPr>
            <p:spPr>
              <a:xfrm>
                <a:off x="7352142"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7" name="橢圓 36"/>
              <p:cNvSpPr>
                <a:spLocks/>
              </p:cNvSpPr>
              <p:nvPr/>
            </p:nvSpPr>
            <p:spPr>
              <a:xfrm>
                <a:off x="7461285"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8" name="橢圓 37"/>
              <p:cNvSpPr>
                <a:spLocks/>
              </p:cNvSpPr>
              <p:nvPr/>
            </p:nvSpPr>
            <p:spPr>
              <a:xfrm>
                <a:off x="7569256"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40" name="群組 39"/>
            <p:cNvGrpSpPr/>
            <p:nvPr/>
          </p:nvGrpSpPr>
          <p:grpSpPr>
            <a:xfrm rot="5400000">
              <a:off x="6350160" y="4004860"/>
              <a:ext cx="808513" cy="100800"/>
              <a:chOff x="6811143" y="3548437"/>
              <a:chExt cx="858913" cy="100800"/>
            </a:xfrm>
          </p:grpSpPr>
          <p:sp>
            <p:nvSpPr>
              <p:cNvPr id="41" name="橢圓 40"/>
              <p:cNvSpPr>
                <a:spLocks/>
              </p:cNvSpPr>
              <p:nvPr/>
            </p:nvSpPr>
            <p:spPr>
              <a:xfrm>
                <a:off x="6811143"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2" name="橢圓 41"/>
              <p:cNvSpPr>
                <a:spLocks/>
              </p:cNvSpPr>
              <p:nvPr/>
            </p:nvSpPr>
            <p:spPr>
              <a:xfrm>
                <a:off x="6919114"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3" name="橢圓 42"/>
              <p:cNvSpPr>
                <a:spLocks/>
              </p:cNvSpPr>
              <p:nvPr/>
            </p:nvSpPr>
            <p:spPr>
              <a:xfrm>
                <a:off x="7028257"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4" name="橢圓 43"/>
              <p:cNvSpPr>
                <a:spLocks/>
              </p:cNvSpPr>
              <p:nvPr/>
            </p:nvSpPr>
            <p:spPr>
              <a:xfrm>
                <a:off x="7136228"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5" name="橢圓 44"/>
              <p:cNvSpPr>
                <a:spLocks/>
              </p:cNvSpPr>
              <p:nvPr/>
            </p:nvSpPr>
            <p:spPr>
              <a:xfrm>
                <a:off x="7244171"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6" name="橢圓 45"/>
              <p:cNvSpPr>
                <a:spLocks/>
              </p:cNvSpPr>
              <p:nvPr/>
            </p:nvSpPr>
            <p:spPr>
              <a:xfrm>
                <a:off x="7352142"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7" name="橢圓 46"/>
              <p:cNvSpPr>
                <a:spLocks/>
              </p:cNvSpPr>
              <p:nvPr/>
            </p:nvSpPr>
            <p:spPr>
              <a:xfrm>
                <a:off x="7461285"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8" name="橢圓 47"/>
              <p:cNvSpPr>
                <a:spLocks/>
              </p:cNvSpPr>
              <p:nvPr/>
            </p:nvSpPr>
            <p:spPr>
              <a:xfrm>
                <a:off x="7569256"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cxnSp>
        <p:nvCxnSpPr>
          <p:cNvPr id="18" name="直線單箭頭接點 17"/>
          <p:cNvCxnSpPr/>
          <p:nvPr/>
        </p:nvCxnSpPr>
        <p:spPr>
          <a:xfrm>
            <a:off x="2777781" y="3859954"/>
            <a:ext cx="4386551" cy="289126"/>
          </a:xfrm>
          <a:prstGeom prst="straightConnector1">
            <a:avLst/>
          </a:prstGeom>
          <a:ln w="19050">
            <a:solidFill>
              <a:srgbClr val="76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91" name="矩形 90"/>
          <p:cNvSpPr/>
          <p:nvPr/>
        </p:nvSpPr>
        <p:spPr>
          <a:xfrm>
            <a:off x="4139952" y="5775647"/>
            <a:ext cx="4536504" cy="461665"/>
          </a:xfrm>
          <a:prstGeom prst="rect">
            <a:avLst/>
          </a:prstGeom>
        </p:spPr>
        <p:txBody>
          <a:bodyPr wrap="square">
            <a:spAutoFit/>
          </a:bodyPr>
          <a:lstStyle/>
          <a:p>
            <a:r>
              <a:rPr lang="en-US" altLang="zh-TW" dirty="0">
                <a:solidFill>
                  <a:schemeClr val="bg1"/>
                </a:solidFill>
                <a:latin typeface="+mn-lt"/>
              </a:rPr>
              <a:t>Disparity vectors could be derived from neighboring block based disparity vector (NBDV) or Depth-oriented NBDV (</a:t>
            </a:r>
            <a:r>
              <a:rPr lang="en-US" altLang="zh-TW" dirty="0" err="1">
                <a:solidFill>
                  <a:schemeClr val="bg1"/>
                </a:solidFill>
                <a:latin typeface="+mn-lt"/>
              </a:rPr>
              <a:t>DoNBDV</a:t>
            </a:r>
            <a:r>
              <a:rPr lang="en-US" altLang="zh-TW" dirty="0">
                <a:solidFill>
                  <a:schemeClr val="bg1"/>
                </a:solidFill>
                <a:latin typeface="+mn-lt"/>
              </a:rPr>
              <a:t>) </a:t>
            </a:r>
          </a:p>
        </p:txBody>
      </p:sp>
      <p:sp>
        <p:nvSpPr>
          <p:cNvPr id="92" name="橢圓 91"/>
          <p:cNvSpPr>
            <a:spLocks/>
          </p:cNvSpPr>
          <p:nvPr/>
        </p:nvSpPr>
        <p:spPr>
          <a:xfrm>
            <a:off x="5405640" y="5547736"/>
            <a:ext cx="216000" cy="216000"/>
          </a:xfrm>
          <a:prstGeom prst="ellipse">
            <a:avLst/>
          </a:prstGeom>
          <a:solidFill>
            <a:srgbClr val="9E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3" name="矩形 92"/>
          <p:cNvSpPr/>
          <p:nvPr/>
        </p:nvSpPr>
        <p:spPr>
          <a:xfrm>
            <a:off x="5567511" y="5528265"/>
            <a:ext cx="3096344" cy="276999"/>
          </a:xfrm>
          <a:prstGeom prst="rect">
            <a:avLst/>
          </a:prstGeom>
        </p:spPr>
        <p:txBody>
          <a:bodyPr wrap="square">
            <a:spAutoFit/>
          </a:bodyPr>
          <a:lstStyle/>
          <a:p>
            <a:pPr algn="ctr"/>
            <a:r>
              <a:rPr lang="en-US" altLang="zh-TW" dirty="0" smtClean="0">
                <a:solidFill>
                  <a:schemeClr val="bg1"/>
                </a:solidFill>
                <a:latin typeface="+mn-lt"/>
              </a:rPr>
              <a:t>Pixels used for deriving parameter </a:t>
            </a:r>
            <a:r>
              <a:rPr lang="el-GR" altLang="zh-TW" dirty="0" smtClean="0">
                <a:solidFill>
                  <a:schemeClr val="bg1"/>
                </a:solidFill>
                <a:latin typeface="+mn-lt"/>
              </a:rPr>
              <a:t>α</a:t>
            </a:r>
            <a:r>
              <a:rPr lang="en-US" altLang="zh-TW" dirty="0" smtClean="0">
                <a:solidFill>
                  <a:schemeClr val="bg1"/>
                </a:solidFill>
                <a:latin typeface="+mn-lt"/>
              </a:rPr>
              <a:t> and </a:t>
            </a:r>
            <a:r>
              <a:rPr lang="el-GR" altLang="zh-TW" dirty="0" smtClean="0">
                <a:solidFill>
                  <a:schemeClr val="bg1"/>
                </a:solidFill>
                <a:latin typeface="+mn-lt"/>
              </a:rPr>
              <a:t>β</a:t>
            </a:r>
            <a:endParaRPr lang="en-US" altLang="zh-TW" dirty="0">
              <a:solidFill>
                <a:schemeClr val="bg1"/>
              </a:solidFill>
              <a:latin typeface="+mn-lt"/>
            </a:endParaRPr>
          </a:p>
        </p:txBody>
      </p:sp>
    </p:spTree>
    <p:extLst>
      <p:ext uri="{BB962C8B-B14F-4D97-AF65-F5344CB8AC3E}">
        <p14:creationId xmlns:p14="http://schemas.microsoft.com/office/powerpoint/2010/main" val="1029555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hidden"/>
                                      </p:to>
                                    </p:set>
                                  </p:childTnLst>
                                </p:cTn>
                              </p:par>
                              <p:par>
                                <p:cTn id="25" presetID="1" presetClass="exit" presetSubtype="0" fill="hold" grpId="0" nodeType="withEffect">
                                  <p:stCondLst>
                                    <p:cond delay="0"/>
                                  </p:stCondLst>
                                  <p:childTnLst>
                                    <p:set>
                                      <p:cBhvr>
                                        <p:cTn id="26" dur="1" fill="hold">
                                          <p:stCondLst>
                                            <p:cond delay="0"/>
                                          </p:stCondLst>
                                        </p:cTn>
                                        <p:tgtEl>
                                          <p:spTgt spid="72"/>
                                        </p:tgtEl>
                                        <p:attrNameLst>
                                          <p:attrName>style.visibility</p:attrName>
                                        </p:attrNameLst>
                                      </p:cBhvr>
                                      <p:to>
                                        <p:strVal val="hidden"/>
                                      </p:to>
                                    </p:set>
                                  </p:childTnLst>
                                </p:cTn>
                              </p:par>
                            </p:childTnLst>
                          </p:cTn>
                        </p:par>
                        <p:par>
                          <p:cTn id="27" fill="hold">
                            <p:stCondLst>
                              <p:cond delay="0"/>
                            </p:stCondLst>
                            <p:childTnLst>
                              <p:par>
                                <p:cTn id="28" presetID="1" presetClass="entr" presetSubtype="0" fill="hold" grpId="0" nodeType="afterEffect">
                                  <p:stCondLst>
                                    <p:cond delay="0"/>
                                  </p:stCondLst>
                                  <p:childTnLst>
                                    <p:set>
                                      <p:cBhvr>
                                        <p:cTn id="29" dur="1" fill="hold">
                                          <p:stCondLst>
                                            <p:cond delay="0"/>
                                          </p:stCondLst>
                                        </p:cTn>
                                        <p:tgtEl>
                                          <p:spTgt spid="80"/>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81"/>
                                        </p:tgtEl>
                                        <p:attrNameLst>
                                          <p:attrName>style.visibility</p:attrName>
                                        </p:attrNameLst>
                                      </p:cBhvr>
                                      <p:to>
                                        <p:strVal val="visible"/>
                                      </p:to>
                                    </p:set>
                                  </p:childTnLst>
                                </p:cTn>
                              </p:par>
                            </p:childTnLst>
                          </p:cTn>
                        </p:par>
                        <p:par>
                          <p:cTn id="32" fill="hold">
                            <p:stCondLst>
                              <p:cond delay="0"/>
                            </p:stCondLst>
                            <p:childTnLst>
                              <p:par>
                                <p:cTn id="33" presetID="1"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4"/>
                                        </p:tgtEl>
                                        <p:attrNameLst>
                                          <p:attrName>style.visibility</p:attrName>
                                        </p:attrNameLst>
                                      </p:cBhvr>
                                      <p:to>
                                        <p:strVal val="visible"/>
                                      </p:to>
                                    </p:set>
                                  </p:childTnLst>
                                </p:cTn>
                              </p:par>
                            </p:childTnLst>
                          </p:cTn>
                        </p:par>
                        <p:par>
                          <p:cTn id="37" fill="hold">
                            <p:stCondLst>
                              <p:cond delay="0"/>
                            </p:stCondLst>
                            <p:childTnLst>
                              <p:par>
                                <p:cTn id="38" presetID="1" presetClass="exit" presetSubtype="0" fill="hold" nodeType="afterEffect">
                                  <p:stCondLst>
                                    <p:cond delay="0"/>
                                  </p:stCondLst>
                                  <p:childTnLst>
                                    <p:set>
                                      <p:cBhvr>
                                        <p:cTn id="39" dur="1" fill="hold">
                                          <p:stCondLst>
                                            <p:cond delay="0"/>
                                          </p:stCondLst>
                                        </p:cTn>
                                        <p:tgtEl>
                                          <p:spTgt spid="49"/>
                                        </p:tgtEl>
                                        <p:attrNameLst>
                                          <p:attrName>style.visibility</p:attrName>
                                        </p:attrNameLst>
                                      </p:cBhvr>
                                      <p:to>
                                        <p:strVal val="hidden"/>
                                      </p:to>
                                    </p:set>
                                  </p:childTnLst>
                                </p:cTn>
                              </p:par>
                              <p:par>
                                <p:cTn id="40" presetID="1" presetClass="exit" presetSubtype="0" fill="hold" nodeType="withEffect">
                                  <p:stCondLst>
                                    <p:cond delay="0"/>
                                  </p:stCondLst>
                                  <p:childTnLst>
                                    <p:set>
                                      <p:cBhvr>
                                        <p:cTn id="41" dur="1" fill="hold">
                                          <p:stCondLst>
                                            <p:cond delay="0"/>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72" grpId="0"/>
      <p:bldP spid="74" grpId="0"/>
      <p:bldP spid="80" grpId="0" animBg="1"/>
      <p:bldP spid="81" grpId="0"/>
      <p:bldP spid="8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r>
              <a:rPr lang="en-US" altLang="zh-TW" dirty="0" smtClean="0"/>
              <a:t>Flowchart of IC</a:t>
            </a:r>
            <a:endParaRPr lang="zh-TW" altLang="en-US" dirty="0"/>
          </a:p>
        </p:txBody>
      </p:sp>
      <p:sp>
        <p:nvSpPr>
          <p:cNvPr id="2" name="標題 1"/>
          <p:cNvSpPr>
            <a:spLocks noGrp="1"/>
          </p:cNvSpPr>
          <p:nvPr>
            <p:ph type="title"/>
          </p:nvPr>
        </p:nvSpPr>
        <p:spPr/>
        <p:txBody>
          <a:bodyPr/>
          <a:lstStyle/>
          <a:p>
            <a:r>
              <a:rPr lang="en-US" altLang="zh-TW" dirty="0"/>
              <a:t>Introduction to IC</a:t>
            </a:r>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27F18ABD-D635-4763-9635-7BB2A0EFD792}" type="datetime1">
              <a:rPr lang="zh-TW" altLang="en-US" smtClean="0"/>
              <a:t>2014/1/9</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5</a:t>
            </a:fld>
            <a:endParaRPr lang="en-US" altLang="zh-TW" dirty="0">
              <a:ea typeface="Cambria Math" panose="02040503050406030204" pitchFamily="18" charset="0"/>
            </a:endParaRPr>
          </a:p>
        </p:txBody>
      </p:sp>
      <p:sp>
        <p:nvSpPr>
          <p:cNvPr id="6" name="頁尾版面配置區 5"/>
          <p:cNvSpPr>
            <a:spLocks noGrp="1"/>
          </p:cNvSpPr>
          <p:nvPr>
            <p:ph type="ftr" sz="quarter" idx="11"/>
          </p:nvPr>
        </p:nvSpPr>
        <p:spPr/>
        <p:txBody>
          <a:bodyPr/>
          <a:lstStyle/>
          <a:p>
            <a:r>
              <a:rPr lang="en-US" altLang="zh-TW" smtClean="0"/>
              <a:t>JCT3V-G0114</a:t>
            </a:r>
            <a:endParaRPr lang="zh-TW" altLang="en-US" dirty="0"/>
          </a:p>
        </p:txBody>
      </p:sp>
      <p:sp>
        <p:nvSpPr>
          <p:cNvPr id="7" name="平行四邊形 6"/>
          <p:cNvSpPr/>
          <p:nvPr/>
        </p:nvSpPr>
        <p:spPr>
          <a:xfrm>
            <a:off x="2276745" y="1944012"/>
            <a:ext cx="4590510" cy="874808"/>
          </a:xfrm>
          <a:prstGeom prst="parallelogram">
            <a:avLst/>
          </a:prstGeom>
          <a:solidFill>
            <a:schemeClr val="accent1">
              <a:lumMod val="40000"/>
              <a:lumOff val="60000"/>
            </a:schemeClr>
          </a:solidFill>
          <a:ln w="95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TW" sz="1600" dirty="0" smtClean="0">
                <a:solidFill>
                  <a:schemeClr val="tx1"/>
                </a:solidFill>
              </a:rPr>
              <a:t>Left and above pixels of current block</a:t>
            </a:r>
            <a:br>
              <a:rPr lang="en-US" altLang="zh-TW" sz="1600" dirty="0" smtClean="0">
                <a:solidFill>
                  <a:schemeClr val="tx1"/>
                </a:solidFill>
              </a:rPr>
            </a:br>
            <a:r>
              <a:rPr lang="en-US" altLang="zh-TW" sz="1600" dirty="0" smtClean="0">
                <a:solidFill>
                  <a:schemeClr val="tx1"/>
                </a:solidFill>
              </a:rPr>
              <a:t>Left and above pixels of reference block</a:t>
            </a:r>
            <a:br>
              <a:rPr lang="en-US" altLang="zh-TW" sz="1600" dirty="0" smtClean="0">
                <a:solidFill>
                  <a:schemeClr val="tx1"/>
                </a:solidFill>
              </a:rPr>
            </a:br>
            <a:r>
              <a:rPr lang="en-US" altLang="zh-TW" sz="1600" dirty="0" smtClean="0">
                <a:solidFill>
                  <a:schemeClr val="tx1"/>
                </a:solidFill>
              </a:rPr>
              <a:t>Reference block</a:t>
            </a:r>
            <a:endParaRPr lang="zh-TW" altLang="en-US" sz="1600" dirty="0">
              <a:solidFill>
                <a:schemeClr val="tx1"/>
              </a:solidFill>
            </a:endParaRPr>
          </a:p>
        </p:txBody>
      </p:sp>
      <p:sp>
        <p:nvSpPr>
          <p:cNvPr id="8" name="矩形 7"/>
          <p:cNvSpPr/>
          <p:nvPr/>
        </p:nvSpPr>
        <p:spPr>
          <a:xfrm>
            <a:off x="3437874" y="3303136"/>
            <a:ext cx="2268252" cy="648000"/>
          </a:xfrm>
          <a:prstGeom prst="rect">
            <a:avLst/>
          </a:prstGeom>
          <a:solidFill>
            <a:schemeClr val="accent1">
              <a:lumMod val="40000"/>
              <a:lumOff val="60000"/>
            </a:schemeClr>
          </a:solidFill>
          <a:ln w="95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400" dirty="0">
                <a:solidFill>
                  <a:schemeClr val="tx1"/>
                </a:solidFill>
              </a:rPr>
              <a:t>Compensation model derivation, </a:t>
            </a:r>
            <a:r>
              <a:rPr lang="el-GR" altLang="zh-TW" sz="1400" dirty="0">
                <a:solidFill>
                  <a:schemeClr val="tx1"/>
                </a:solidFill>
              </a:rPr>
              <a:t>α</a:t>
            </a:r>
            <a:r>
              <a:rPr lang="en-US" altLang="zh-TW" sz="1400" dirty="0">
                <a:solidFill>
                  <a:schemeClr val="tx1"/>
                </a:solidFill>
              </a:rPr>
              <a:t> and </a:t>
            </a:r>
            <a:r>
              <a:rPr lang="el-GR" altLang="zh-TW" sz="1400" dirty="0">
                <a:solidFill>
                  <a:schemeClr val="tx1"/>
                </a:solidFill>
              </a:rPr>
              <a:t>β</a:t>
            </a:r>
            <a:endParaRPr lang="zh-TW" altLang="en-US" sz="1400" dirty="0">
              <a:solidFill>
                <a:schemeClr val="tx1"/>
              </a:solidFill>
            </a:endParaRPr>
          </a:p>
        </p:txBody>
      </p:sp>
      <p:sp>
        <p:nvSpPr>
          <p:cNvPr id="9" name="矩形 8"/>
          <p:cNvSpPr/>
          <p:nvPr/>
        </p:nvSpPr>
        <p:spPr>
          <a:xfrm>
            <a:off x="3437874" y="4302207"/>
            <a:ext cx="2268252" cy="648000"/>
          </a:xfrm>
          <a:prstGeom prst="rect">
            <a:avLst/>
          </a:prstGeom>
          <a:solidFill>
            <a:schemeClr val="accent1">
              <a:lumMod val="40000"/>
              <a:lumOff val="60000"/>
            </a:schemeClr>
          </a:solidFill>
          <a:ln w="95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400" dirty="0">
                <a:solidFill>
                  <a:schemeClr val="tx1"/>
                </a:solidFill>
              </a:rPr>
              <a:t>Prediction block generation</a:t>
            </a:r>
            <a:endParaRPr lang="zh-TW" altLang="en-US" sz="1400" dirty="0">
              <a:solidFill>
                <a:schemeClr val="tx1"/>
              </a:solidFill>
            </a:endParaRPr>
          </a:p>
        </p:txBody>
      </p:sp>
      <p:sp>
        <p:nvSpPr>
          <p:cNvPr id="10" name="平行四邊形 9"/>
          <p:cNvSpPr/>
          <p:nvPr/>
        </p:nvSpPr>
        <p:spPr>
          <a:xfrm>
            <a:off x="3438000" y="5301280"/>
            <a:ext cx="2268000" cy="648000"/>
          </a:xfrm>
          <a:prstGeom prst="parallelogram">
            <a:avLst/>
          </a:prstGeom>
          <a:solidFill>
            <a:schemeClr val="accent1">
              <a:lumMod val="40000"/>
              <a:lumOff val="60000"/>
            </a:schemeClr>
          </a:solidFill>
          <a:ln w="95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400" dirty="0">
                <a:solidFill>
                  <a:schemeClr val="tx1"/>
                </a:solidFill>
              </a:rPr>
              <a:t>Reconstructed block</a:t>
            </a:r>
            <a:endParaRPr lang="zh-TW" altLang="en-US" sz="1400" dirty="0">
              <a:solidFill>
                <a:schemeClr val="tx1"/>
              </a:solidFill>
            </a:endParaRPr>
          </a:p>
        </p:txBody>
      </p:sp>
      <p:cxnSp>
        <p:nvCxnSpPr>
          <p:cNvPr id="12" name="直線單箭頭接點 11"/>
          <p:cNvCxnSpPr>
            <a:stCxn id="7" idx="4"/>
            <a:endCxn id="8" idx="0"/>
          </p:cNvCxnSpPr>
          <p:nvPr/>
        </p:nvCxnSpPr>
        <p:spPr>
          <a:xfrm>
            <a:off x="4572000" y="2818820"/>
            <a:ext cx="0" cy="48431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線單箭頭接點 13"/>
          <p:cNvCxnSpPr>
            <a:stCxn id="8" idx="2"/>
            <a:endCxn id="9" idx="0"/>
          </p:cNvCxnSpPr>
          <p:nvPr/>
        </p:nvCxnSpPr>
        <p:spPr>
          <a:xfrm>
            <a:off x="4572000" y="3951136"/>
            <a:ext cx="0" cy="35107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線單箭頭接點 15"/>
          <p:cNvCxnSpPr>
            <a:stCxn id="9" idx="2"/>
            <a:endCxn id="10" idx="0"/>
          </p:cNvCxnSpPr>
          <p:nvPr/>
        </p:nvCxnSpPr>
        <p:spPr>
          <a:xfrm>
            <a:off x="4572000" y="4950207"/>
            <a:ext cx="0" cy="351073"/>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肘形接點 19"/>
          <p:cNvCxnSpPr>
            <a:stCxn id="7" idx="5"/>
            <a:endCxn id="9" idx="1"/>
          </p:cNvCxnSpPr>
          <p:nvPr/>
        </p:nvCxnSpPr>
        <p:spPr>
          <a:xfrm rot="10800000" flipH="1" flipV="1">
            <a:off x="2386096" y="2381415"/>
            <a:ext cx="1051778" cy="2244791"/>
          </a:xfrm>
          <a:prstGeom prst="bentConnector3">
            <a:avLst>
              <a:gd name="adj1" fmla="val -3213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文字方塊 24"/>
          <p:cNvSpPr txBox="1"/>
          <p:nvPr/>
        </p:nvSpPr>
        <p:spPr>
          <a:xfrm>
            <a:off x="4572000" y="2845534"/>
            <a:ext cx="2994433" cy="430887"/>
          </a:xfrm>
          <a:prstGeom prst="rect">
            <a:avLst/>
          </a:prstGeom>
          <a:noFill/>
        </p:spPr>
        <p:txBody>
          <a:bodyPr wrap="square" rtlCol="0">
            <a:spAutoFit/>
          </a:bodyPr>
          <a:lstStyle/>
          <a:p>
            <a:r>
              <a:rPr lang="en-US" altLang="zh-TW" sz="1100" dirty="0" smtClean="0">
                <a:latin typeface="+mn-lt"/>
              </a:rPr>
              <a:t>Left and above pixels of current block</a:t>
            </a:r>
            <a:br>
              <a:rPr lang="en-US" altLang="zh-TW" sz="1100" dirty="0" smtClean="0">
                <a:latin typeface="+mn-lt"/>
              </a:rPr>
            </a:br>
            <a:r>
              <a:rPr lang="en-US" altLang="zh-TW" sz="1100" dirty="0">
                <a:latin typeface="+mn-lt"/>
              </a:rPr>
              <a:t>Left and above pixels of </a:t>
            </a:r>
            <a:r>
              <a:rPr lang="en-US" altLang="zh-TW" sz="1100" dirty="0" smtClean="0">
                <a:latin typeface="+mn-lt"/>
              </a:rPr>
              <a:t>reference block</a:t>
            </a:r>
            <a:endParaRPr lang="zh-TW" altLang="en-US" sz="1100" dirty="0">
              <a:latin typeface="+mn-lt"/>
            </a:endParaRPr>
          </a:p>
        </p:txBody>
      </p:sp>
      <p:sp>
        <p:nvSpPr>
          <p:cNvPr id="26" name="文字方塊 25"/>
          <p:cNvSpPr txBox="1"/>
          <p:nvPr/>
        </p:nvSpPr>
        <p:spPr>
          <a:xfrm>
            <a:off x="4639245" y="3985319"/>
            <a:ext cx="724843" cy="307777"/>
          </a:xfrm>
          <a:prstGeom prst="rect">
            <a:avLst/>
          </a:prstGeom>
          <a:noFill/>
        </p:spPr>
        <p:txBody>
          <a:bodyPr wrap="square" rtlCol="0">
            <a:spAutoFit/>
          </a:bodyPr>
          <a:lstStyle/>
          <a:p>
            <a:pPr algn="ctr"/>
            <a:r>
              <a:rPr lang="el-GR" altLang="zh-TW" sz="1400" dirty="0">
                <a:solidFill>
                  <a:schemeClr val="tx1"/>
                </a:solidFill>
              </a:rPr>
              <a:t>α</a:t>
            </a:r>
            <a:r>
              <a:rPr lang="en-US" altLang="zh-TW" sz="1400" dirty="0">
                <a:solidFill>
                  <a:schemeClr val="tx1"/>
                </a:solidFill>
              </a:rPr>
              <a:t> and </a:t>
            </a:r>
            <a:r>
              <a:rPr lang="el-GR" altLang="zh-TW" sz="1400" dirty="0">
                <a:solidFill>
                  <a:schemeClr val="tx1"/>
                </a:solidFill>
              </a:rPr>
              <a:t>β</a:t>
            </a:r>
            <a:endParaRPr lang="zh-TW" altLang="en-US" sz="1400" dirty="0">
              <a:solidFill>
                <a:schemeClr val="tx1"/>
              </a:solidFill>
            </a:endParaRPr>
          </a:p>
        </p:txBody>
      </p:sp>
      <p:sp>
        <p:nvSpPr>
          <p:cNvPr id="27" name="文字方塊 26"/>
          <p:cNvSpPr txBox="1"/>
          <p:nvPr/>
        </p:nvSpPr>
        <p:spPr>
          <a:xfrm>
            <a:off x="1996234" y="4293096"/>
            <a:ext cx="1441640" cy="261610"/>
          </a:xfrm>
          <a:prstGeom prst="rect">
            <a:avLst/>
          </a:prstGeom>
          <a:noFill/>
        </p:spPr>
        <p:txBody>
          <a:bodyPr wrap="square" rtlCol="0">
            <a:spAutoFit/>
          </a:bodyPr>
          <a:lstStyle/>
          <a:p>
            <a:pPr algn="ctr"/>
            <a:r>
              <a:rPr lang="en-US" altLang="zh-TW" sz="1100" dirty="0" smtClean="0">
                <a:solidFill>
                  <a:schemeClr val="tx1"/>
                </a:solidFill>
                <a:latin typeface="+mn-lt"/>
              </a:rPr>
              <a:t>Reference block</a:t>
            </a:r>
            <a:endParaRPr lang="zh-TW" altLang="en-US" sz="1100" dirty="0">
              <a:solidFill>
                <a:schemeClr val="tx1"/>
              </a:solidFill>
              <a:latin typeface="+mn-lt"/>
            </a:endParaRPr>
          </a:p>
        </p:txBody>
      </p:sp>
    </p:spTree>
    <p:extLst>
      <p:ext uri="{BB962C8B-B14F-4D97-AF65-F5344CB8AC3E}">
        <p14:creationId xmlns:p14="http://schemas.microsoft.com/office/powerpoint/2010/main" val="36922936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Number of operations (</a:t>
            </a:r>
            <a:r>
              <a:rPr lang="en-US" altLang="zh-TW" dirty="0" smtClean="0"/>
              <a:t>1/4)</a:t>
            </a:r>
            <a:endParaRPr lang="zh-TW" altLang="en-US" dirty="0"/>
          </a:p>
        </p:txBody>
      </p:sp>
      <p:sp>
        <p:nvSpPr>
          <p:cNvPr id="3" name="內容版面配置區 2"/>
          <p:cNvSpPr>
            <a:spLocks noGrp="1"/>
          </p:cNvSpPr>
          <p:nvPr>
            <p:ph idx="1"/>
          </p:nvPr>
        </p:nvSpPr>
        <p:spPr/>
        <p:txBody>
          <a:bodyPr/>
          <a:lstStyle/>
          <a:p>
            <a:r>
              <a:rPr lang="en-US" altLang="zh-TW" dirty="0" err="1"/>
              <a:t>Uni</a:t>
            </a:r>
            <a:r>
              <a:rPr lang="en-US" altLang="zh-TW" dirty="0"/>
              <a:t>-Prediction</a:t>
            </a:r>
          </a:p>
          <a:p>
            <a:pPr lvl="1"/>
            <a:r>
              <a:rPr lang="en-US" altLang="zh-TW" dirty="0"/>
              <a:t>Compensation model, derivation, </a:t>
            </a:r>
            <a:r>
              <a:rPr lang="el-GR" altLang="zh-TW" dirty="0"/>
              <a:t>α </a:t>
            </a:r>
            <a:r>
              <a:rPr lang="en-US" altLang="zh-TW" dirty="0"/>
              <a:t>and </a:t>
            </a:r>
            <a:r>
              <a:rPr lang="el-GR" altLang="zh-TW" dirty="0" smtClean="0"/>
              <a:t>β</a:t>
            </a:r>
            <a:endParaRPr lang="el-GR" altLang="zh-TW" dirty="0"/>
          </a:p>
          <a:p>
            <a:endParaRPr lang="el-GR" altLang="zh-TW" dirty="0"/>
          </a:p>
          <a:p>
            <a:endParaRPr lang="el-GR" altLang="zh-TW" dirty="0"/>
          </a:p>
          <a:p>
            <a:pPr lvl="2"/>
            <a:endParaRPr lang="en-US" altLang="zh-TW" sz="600" dirty="0" smtClean="0"/>
          </a:p>
          <a:p>
            <a:pPr lvl="2"/>
            <a:r>
              <a:rPr lang="en-US" altLang="zh-TW" dirty="0" err="1" smtClean="0"/>
              <a:t>Luma</a:t>
            </a:r>
            <a:r>
              <a:rPr lang="en-US" altLang="zh-TW" dirty="0" smtClean="0"/>
              <a:t>    </a:t>
            </a:r>
            <a:r>
              <a:rPr lang="en-US" altLang="zh-TW" dirty="0"/>
              <a:t>: 4(N-1) additions + 3 subtractions = 4N – 1 additions/subtractions,</a:t>
            </a:r>
            <a:br>
              <a:rPr lang="en-US" altLang="zh-TW" dirty="0"/>
            </a:br>
            <a:r>
              <a:rPr lang="en-US" altLang="zh-TW" dirty="0"/>
              <a:t>               2N+3 multiplications, 1 division LUT.</a:t>
            </a:r>
          </a:p>
          <a:p>
            <a:pPr lvl="2"/>
            <a:r>
              <a:rPr lang="en-US" altLang="zh-TW" dirty="0"/>
              <a:t>Chroma: 4((N/2)-1) additions + 3 subtractions = 2N – 1 additions/subtractions, </a:t>
            </a:r>
            <a:br>
              <a:rPr lang="en-US" altLang="zh-TW" dirty="0"/>
            </a:br>
            <a:r>
              <a:rPr lang="en-US" altLang="zh-TW" dirty="0"/>
              <a:t>               2(N/2)+3 multiplications, 1 division LUT.</a:t>
            </a:r>
          </a:p>
          <a:p>
            <a:pPr lvl="1"/>
            <a:r>
              <a:rPr lang="en-US" altLang="zh-TW" dirty="0"/>
              <a:t>Prediction block generation: </a:t>
            </a:r>
          </a:p>
          <a:p>
            <a:endParaRPr lang="en-US" altLang="zh-TW" dirty="0"/>
          </a:p>
          <a:p>
            <a:pPr lvl="2"/>
            <a:r>
              <a:rPr lang="en-US" altLang="zh-TW" dirty="0" err="1"/>
              <a:t>Luma</a:t>
            </a:r>
            <a:r>
              <a:rPr lang="en-US" altLang="zh-TW" dirty="0"/>
              <a:t>    : N</a:t>
            </a:r>
            <a:r>
              <a:rPr lang="en-US" altLang="zh-TW" baseline="30000" dirty="0"/>
              <a:t>2</a:t>
            </a:r>
            <a:r>
              <a:rPr lang="en-US" altLang="zh-TW" dirty="0"/>
              <a:t> additions, N</a:t>
            </a:r>
            <a:r>
              <a:rPr lang="en-US" altLang="zh-TW" baseline="30000" dirty="0"/>
              <a:t>2</a:t>
            </a:r>
            <a:r>
              <a:rPr lang="en-US" altLang="zh-TW" dirty="0"/>
              <a:t> multiplications.</a:t>
            </a:r>
          </a:p>
          <a:p>
            <a:pPr lvl="2"/>
            <a:r>
              <a:rPr lang="en-US" altLang="zh-TW" dirty="0" smtClean="0"/>
              <a:t>Chroma: </a:t>
            </a:r>
            <a:r>
              <a:rPr lang="en-US" altLang="zh-TW" dirty="0"/>
              <a:t>(N/2)</a:t>
            </a:r>
            <a:r>
              <a:rPr lang="en-US" altLang="zh-TW" baseline="30000" dirty="0"/>
              <a:t>2</a:t>
            </a:r>
            <a:r>
              <a:rPr lang="en-US" altLang="zh-TW" dirty="0"/>
              <a:t> additions, (N/2)</a:t>
            </a:r>
            <a:r>
              <a:rPr lang="en-US" altLang="zh-TW" baseline="30000" dirty="0"/>
              <a:t>2</a:t>
            </a:r>
            <a:r>
              <a:rPr lang="en-US" altLang="zh-TW" dirty="0"/>
              <a:t> multiplications.</a:t>
            </a:r>
          </a:p>
          <a:p>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8FDC96E6-CC73-4D1B-A98D-2937737E3CE3}" type="datetime1">
              <a:rPr lang="zh-TW" altLang="en-US" smtClean="0"/>
              <a:t>2014/1/9</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6</a:t>
            </a:fld>
            <a:endParaRPr lang="en-US" altLang="zh-TW" dirty="0">
              <a:ea typeface="Cambria Math" panose="02040503050406030204" pitchFamily="18" charset="0"/>
            </a:endParaRPr>
          </a:p>
        </p:txBody>
      </p:sp>
      <p:graphicFrame>
        <p:nvGraphicFramePr>
          <p:cNvPr id="6" name="物件 5"/>
          <p:cNvGraphicFramePr>
            <a:graphicFrameLocks noChangeAspect="1"/>
          </p:cNvGraphicFramePr>
          <p:nvPr>
            <p:extLst>
              <p:ext uri="{D42A27DB-BD31-4B8C-83A1-F6EECF244321}">
                <p14:modId xmlns:p14="http://schemas.microsoft.com/office/powerpoint/2010/main" val="3227253359"/>
              </p:ext>
            </p:extLst>
          </p:nvPr>
        </p:nvGraphicFramePr>
        <p:xfrm>
          <a:off x="742942" y="1988840"/>
          <a:ext cx="4584700" cy="800100"/>
        </p:xfrm>
        <a:graphic>
          <a:graphicData uri="http://schemas.openxmlformats.org/presentationml/2006/ole">
            <mc:AlternateContent xmlns:mc="http://schemas.openxmlformats.org/markup-compatibility/2006">
              <mc:Choice xmlns:v="urn:schemas-microsoft-com:vml" Requires="v">
                <p:oleObj spid="_x0000_s1365" name="Equation" r:id="rId4" imgW="4584600" imgH="799920" progId="Equation.DSMT4">
                  <p:embed/>
                </p:oleObj>
              </mc:Choice>
              <mc:Fallback>
                <p:oleObj name="Equation" r:id="rId4" imgW="4584600" imgH="799920" progId="Equation.DSMT4">
                  <p:embed/>
                  <p:pic>
                    <p:nvPicPr>
                      <p:cNvPr id="0" name=""/>
                      <p:cNvPicPr>
                        <a:picLocks noChangeAspect="1" noChangeArrowheads="1"/>
                      </p:cNvPicPr>
                      <p:nvPr/>
                    </p:nvPicPr>
                    <p:blipFill>
                      <a:blip r:embed="rId5"/>
                      <a:srcRect/>
                      <a:stretch>
                        <a:fillRect/>
                      </a:stretch>
                    </p:blipFill>
                    <p:spPr bwMode="auto">
                      <a:xfrm>
                        <a:off x="742942" y="1988840"/>
                        <a:ext cx="4584700" cy="800100"/>
                      </a:xfrm>
                      <a:prstGeom prst="rect">
                        <a:avLst/>
                      </a:prstGeom>
                      <a:noFill/>
                    </p:spPr>
                  </p:pic>
                </p:oleObj>
              </mc:Fallback>
            </mc:AlternateContent>
          </a:graphicData>
        </a:graphic>
      </p:graphicFrame>
      <p:graphicFrame>
        <p:nvGraphicFramePr>
          <p:cNvPr id="7" name="物件 6"/>
          <p:cNvGraphicFramePr>
            <a:graphicFrameLocks noChangeAspect="1"/>
          </p:cNvGraphicFramePr>
          <p:nvPr>
            <p:extLst>
              <p:ext uri="{D42A27DB-BD31-4B8C-83A1-F6EECF244321}">
                <p14:modId xmlns:p14="http://schemas.microsoft.com/office/powerpoint/2010/main" val="1170525273"/>
              </p:ext>
            </p:extLst>
          </p:nvPr>
        </p:nvGraphicFramePr>
        <p:xfrm>
          <a:off x="5613384" y="2060848"/>
          <a:ext cx="2654300" cy="622300"/>
        </p:xfrm>
        <a:graphic>
          <a:graphicData uri="http://schemas.openxmlformats.org/presentationml/2006/ole">
            <mc:AlternateContent xmlns:mc="http://schemas.openxmlformats.org/markup-compatibility/2006">
              <mc:Choice xmlns:v="urn:schemas-microsoft-com:vml" Requires="v">
                <p:oleObj spid="_x0000_s1366" name="Equation" r:id="rId6" imgW="2654280" imgH="622080" progId="Equation.DSMT4">
                  <p:embed/>
                </p:oleObj>
              </mc:Choice>
              <mc:Fallback>
                <p:oleObj name="Equation" r:id="rId6" imgW="2654280" imgH="622080" progId="Equation.DSMT4">
                  <p:embed/>
                  <p:pic>
                    <p:nvPicPr>
                      <p:cNvPr id="0" name=""/>
                      <p:cNvPicPr>
                        <a:picLocks noChangeAspect="1" noChangeArrowheads="1"/>
                      </p:cNvPicPr>
                      <p:nvPr/>
                    </p:nvPicPr>
                    <p:blipFill>
                      <a:blip r:embed="rId7"/>
                      <a:srcRect/>
                      <a:stretch>
                        <a:fillRect/>
                      </a:stretch>
                    </p:blipFill>
                    <p:spPr bwMode="auto">
                      <a:xfrm>
                        <a:off x="5613384" y="2060848"/>
                        <a:ext cx="2654300" cy="622300"/>
                      </a:xfrm>
                      <a:prstGeom prst="rect">
                        <a:avLst/>
                      </a:prstGeom>
                      <a:noFill/>
                    </p:spPr>
                  </p:pic>
                </p:oleObj>
              </mc:Fallback>
            </mc:AlternateContent>
          </a:graphicData>
        </a:graphic>
      </p:graphicFrame>
      <p:graphicFrame>
        <p:nvGraphicFramePr>
          <p:cNvPr id="8" name="物件 7"/>
          <p:cNvGraphicFramePr>
            <a:graphicFrameLocks noChangeAspect="1"/>
          </p:cNvGraphicFramePr>
          <p:nvPr>
            <p:extLst>
              <p:ext uri="{D42A27DB-BD31-4B8C-83A1-F6EECF244321}">
                <p14:modId xmlns:p14="http://schemas.microsoft.com/office/powerpoint/2010/main" val="1181101490"/>
              </p:ext>
            </p:extLst>
          </p:nvPr>
        </p:nvGraphicFramePr>
        <p:xfrm>
          <a:off x="2533315" y="4293096"/>
          <a:ext cx="4267200" cy="266700"/>
        </p:xfrm>
        <a:graphic>
          <a:graphicData uri="http://schemas.openxmlformats.org/presentationml/2006/ole">
            <mc:AlternateContent xmlns:mc="http://schemas.openxmlformats.org/markup-compatibility/2006">
              <mc:Choice xmlns:v="urn:schemas-microsoft-com:vml" Requires="v">
                <p:oleObj spid="_x0000_s1367" name="Equation" r:id="rId8" imgW="4267080" imgH="266400" progId="Equation.DSMT4">
                  <p:embed/>
                </p:oleObj>
              </mc:Choice>
              <mc:Fallback>
                <p:oleObj name="Equation" r:id="rId8" imgW="4267080" imgH="266400" progId="Equation.DSMT4">
                  <p:embed/>
                  <p:pic>
                    <p:nvPicPr>
                      <p:cNvPr id="0" name=""/>
                      <p:cNvPicPr/>
                      <p:nvPr/>
                    </p:nvPicPr>
                    <p:blipFill>
                      <a:blip r:embed="rId9"/>
                      <a:stretch>
                        <a:fillRect/>
                      </a:stretch>
                    </p:blipFill>
                    <p:spPr>
                      <a:xfrm>
                        <a:off x="2533315" y="4293096"/>
                        <a:ext cx="4267200" cy="266700"/>
                      </a:xfrm>
                      <a:prstGeom prst="rect">
                        <a:avLst/>
                      </a:prstGeom>
                    </p:spPr>
                  </p:pic>
                </p:oleObj>
              </mc:Fallback>
            </mc:AlternateContent>
          </a:graphicData>
        </a:graphic>
      </p:graphicFrame>
      <p:sp>
        <p:nvSpPr>
          <p:cNvPr id="9" name="矩形 8"/>
          <p:cNvSpPr/>
          <p:nvPr/>
        </p:nvSpPr>
        <p:spPr>
          <a:xfrm>
            <a:off x="2819400" y="5679308"/>
            <a:ext cx="6324600" cy="830997"/>
          </a:xfrm>
          <a:prstGeom prst="rect">
            <a:avLst/>
          </a:prstGeom>
        </p:spPr>
        <p:txBody>
          <a:bodyPr wrap="square">
            <a:spAutoFit/>
          </a:bodyPr>
          <a:lstStyle/>
          <a:p>
            <a:r>
              <a:rPr lang="en-US" altLang="zh-TW" dirty="0">
                <a:solidFill>
                  <a:schemeClr val="bg1"/>
                </a:solidFill>
                <a:latin typeface="+mn-lt"/>
              </a:rPr>
              <a:t>N: PU </a:t>
            </a:r>
            <a:r>
              <a:rPr lang="en-US" altLang="zh-TW" dirty="0" smtClean="0">
                <a:solidFill>
                  <a:schemeClr val="bg1"/>
                </a:solidFill>
                <a:latin typeface="+mn-lt"/>
              </a:rPr>
              <a:t>size</a:t>
            </a:r>
          </a:p>
          <a:p>
            <a:r>
              <a:rPr lang="en-US" altLang="zh-TW" dirty="0" err="1" smtClean="0">
                <a:solidFill>
                  <a:schemeClr val="bg1"/>
                </a:solidFill>
                <a:latin typeface="+mn-lt"/>
              </a:rPr>
              <a:t>Curr</a:t>
            </a:r>
            <a:r>
              <a:rPr lang="en-US" altLang="zh-TW" dirty="0" smtClean="0">
                <a:solidFill>
                  <a:schemeClr val="bg1"/>
                </a:solidFill>
                <a:latin typeface="+mn-lt"/>
              </a:rPr>
              <a:t>(</a:t>
            </a:r>
            <a:r>
              <a:rPr lang="en-US" altLang="zh-TW" dirty="0" err="1" smtClean="0">
                <a:solidFill>
                  <a:schemeClr val="bg1"/>
                </a:solidFill>
                <a:latin typeface="+mn-lt"/>
              </a:rPr>
              <a:t>i</a:t>
            </a:r>
            <a:r>
              <a:rPr lang="en-US" altLang="zh-TW" dirty="0">
                <a:solidFill>
                  <a:schemeClr val="bg1"/>
                </a:solidFill>
                <a:latin typeface="+mn-lt"/>
              </a:rPr>
              <a:t>): </a:t>
            </a:r>
            <a:r>
              <a:rPr lang="en-CA" altLang="zh-TW" dirty="0">
                <a:solidFill>
                  <a:schemeClr val="bg1"/>
                </a:solidFill>
                <a:latin typeface="+mn-lt"/>
              </a:rPr>
              <a:t>left and above pixels of current block, </a:t>
            </a:r>
            <a:r>
              <a:rPr lang="en-CA" altLang="zh-TW" dirty="0" err="1">
                <a:solidFill>
                  <a:schemeClr val="bg1"/>
                </a:solidFill>
                <a:latin typeface="+mn-lt"/>
              </a:rPr>
              <a:t>i</a:t>
            </a:r>
            <a:r>
              <a:rPr lang="en-CA" altLang="zh-TW" dirty="0">
                <a:solidFill>
                  <a:schemeClr val="bg1"/>
                </a:solidFill>
                <a:latin typeface="+mn-lt"/>
              </a:rPr>
              <a:t> is the index of one-dimension array pixels</a:t>
            </a:r>
          </a:p>
          <a:p>
            <a:r>
              <a:rPr lang="en-CA" altLang="zh-TW" dirty="0">
                <a:solidFill>
                  <a:schemeClr val="bg1"/>
                </a:solidFill>
                <a:latin typeface="+mn-lt"/>
              </a:rPr>
              <a:t>Ref(</a:t>
            </a:r>
            <a:r>
              <a:rPr lang="en-CA" altLang="zh-TW" dirty="0" err="1">
                <a:solidFill>
                  <a:schemeClr val="bg1"/>
                </a:solidFill>
                <a:latin typeface="+mn-lt"/>
              </a:rPr>
              <a:t>i</a:t>
            </a:r>
            <a:r>
              <a:rPr lang="en-CA" altLang="zh-TW" dirty="0">
                <a:solidFill>
                  <a:schemeClr val="bg1"/>
                </a:solidFill>
                <a:latin typeface="+mn-lt"/>
              </a:rPr>
              <a:t>): left and above pixels of reference </a:t>
            </a:r>
            <a:r>
              <a:rPr lang="en-CA" altLang="zh-TW" dirty="0" smtClean="0">
                <a:solidFill>
                  <a:schemeClr val="bg1"/>
                </a:solidFill>
                <a:latin typeface="+mn-lt"/>
              </a:rPr>
              <a:t>block</a:t>
            </a:r>
            <a:r>
              <a:rPr lang="en-CA" altLang="zh-TW" dirty="0">
                <a:solidFill>
                  <a:schemeClr val="bg1"/>
                </a:solidFill>
                <a:latin typeface="+mn-lt"/>
              </a:rPr>
              <a:t>, </a:t>
            </a:r>
            <a:r>
              <a:rPr lang="en-CA" altLang="zh-TW" dirty="0" err="1">
                <a:solidFill>
                  <a:schemeClr val="bg1"/>
                </a:solidFill>
                <a:latin typeface="+mn-lt"/>
              </a:rPr>
              <a:t>i</a:t>
            </a:r>
            <a:r>
              <a:rPr lang="en-CA" altLang="zh-TW" dirty="0">
                <a:solidFill>
                  <a:schemeClr val="bg1"/>
                </a:solidFill>
                <a:latin typeface="+mn-lt"/>
              </a:rPr>
              <a:t> is the index of one-dimension array </a:t>
            </a:r>
            <a:r>
              <a:rPr lang="en-CA" altLang="zh-TW" dirty="0" smtClean="0">
                <a:solidFill>
                  <a:schemeClr val="bg1"/>
                </a:solidFill>
                <a:latin typeface="+mn-lt"/>
              </a:rPr>
              <a:t>pixels</a:t>
            </a:r>
            <a:endParaRPr lang="en-CA" altLang="zh-TW" dirty="0">
              <a:solidFill>
                <a:schemeClr val="bg1"/>
              </a:solidFill>
              <a:latin typeface="+mn-lt"/>
            </a:endParaRPr>
          </a:p>
        </p:txBody>
      </p:sp>
      <p:sp>
        <p:nvSpPr>
          <p:cNvPr id="10" name="頁尾版面配置區 9"/>
          <p:cNvSpPr>
            <a:spLocks noGrp="1"/>
          </p:cNvSpPr>
          <p:nvPr>
            <p:ph type="ftr" sz="quarter" idx="11"/>
          </p:nvPr>
        </p:nvSpPr>
        <p:spPr/>
        <p:txBody>
          <a:bodyPr/>
          <a:lstStyle/>
          <a:p>
            <a:r>
              <a:rPr lang="en-US" altLang="zh-TW" smtClean="0"/>
              <a:t>JCT3V-G0114</a:t>
            </a:r>
            <a:endParaRPr lang="zh-TW" altLang="en-US" dirty="0"/>
          </a:p>
        </p:txBody>
      </p:sp>
    </p:spTree>
    <p:extLst>
      <p:ext uri="{BB962C8B-B14F-4D97-AF65-F5344CB8AC3E}">
        <p14:creationId xmlns:p14="http://schemas.microsoft.com/office/powerpoint/2010/main" val="40596156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Number of operations </a:t>
            </a:r>
            <a:r>
              <a:rPr lang="en-US" altLang="zh-TW" dirty="0" smtClean="0"/>
              <a:t>(</a:t>
            </a:r>
            <a:r>
              <a:rPr lang="en-US" altLang="zh-TW" dirty="0" smtClean="0"/>
              <a:t>2/4)</a:t>
            </a:r>
            <a:endParaRPr lang="zh-TW" altLang="en-US" dirty="0"/>
          </a:p>
        </p:txBody>
      </p:sp>
      <p:sp>
        <p:nvSpPr>
          <p:cNvPr id="3" name="內容版面配置區 2"/>
          <p:cNvSpPr>
            <a:spLocks noGrp="1"/>
          </p:cNvSpPr>
          <p:nvPr>
            <p:ph idx="1"/>
          </p:nvPr>
        </p:nvSpPr>
        <p:spPr/>
        <p:txBody>
          <a:bodyPr/>
          <a:lstStyle/>
          <a:p>
            <a:r>
              <a:rPr lang="en-US" altLang="zh-TW" dirty="0" smtClean="0"/>
              <a:t>Bi-Prediction</a:t>
            </a:r>
          </a:p>
          <a:p>
            <a:pPr lvl="1"/>
            <a:r>
              <a:rPr lang="en-US" altLang="zh-TW" dirty="0" smtClean="0"/>
              <a:t>The number of operations included in </a:t>
            </a:r>
            <a:r>
              <a:rPr lang="en-US" altLang="zh-TW" dirty="0" err="1" smtClean="0"/>
              <a:t>uni</a:t>
            </a:r>
            <a:r>
              <a:rPr lang="en-US" altLang="zh-TW" dirty="0" smtClean="0"/>
              <a:t>-prediction should be counted twice</a:t>
            </a:r>
            <a:r>
              <a:rPr lang="en-US" altLang="zh-TW" dirty="0" smtClean="0"/>
              <a:t>.</a:t>
            </a:r>
            <a:endParaRPr lang="en-US" altLang="zh-TW" dirty="0" smtClean="0"/>
          </a:p>
          <a:p>
            <a:pPr lvl="1"/>
            <a:r>
              <a:rPr lang="en-US" altLang="zh-TW" dirty="0" smtClean="0"/>
              <a:t>Prediction block averaging:</a:t>
            </a:r>
          </a:p>
          <a:p>
            <a:pPr lvl="1"/>
            <a:endParaRPr lang="en-US" altLang="zh-TW" dirty="0"/>
          </a:p>
          <a:p>
            <a:pPr lvl="2"/>
            <a:r>
              <a:rPr lang="en-US" altLang="zh-TW" dirty="0" err="1"/>
              <a:t>Luma</a:t>
            </a:r>
            <a:r>
              <a:rPr lang="en-US" altLang="zh-TW" dirty="0"/>
              <a:t>    : N</a:t>
            </a:r>
            <a:r>
              <a:rPr lang="en-US" altLang="zh-TW" baseline="30000" dirty="0"/>
              <a:t>2</a:t>
            </a:r>
            <a:r>
              <a:rPr lang="en-US" altLang="zh-TW" dirty="0"/>
              <a:t> additions, N</a:t>
            </a:r>
            <a:r>
              <a:rPr lang="en-US" altLang="zh-TW" baseline="30000" dirty="0"/>
              <a:t>2</a:t>
            </a:r>
            <a:r>
              <a:rPr lang="en-US" altLang="zh-TW" dirty="0"/>
              <a:t> shifts.</a:t>
            </a:r>
          </a:p>
          <a:p>
            <a:pPr lvl="2"/>
            <a:r>
              <a:rPr lang="en-US" altLang="zh-TW" dirty="0"/>
              <a:t>Chroma: (N/2)</a:t>
            </a:r>
            <a:r>
              <a:rPr lang="en-US" altLang="zh-TW" baseline="30000" dirty="0"/>
              <a:t>2</a:t>
            </a:r>
            <a:r>
              <a:rPr lang="en-US" altLang="zh-TW" dirty="0"/>
              <a:t> additions, (N/2)</a:t>
            </a:r>
            <a:r>
              <a:rPr lang="en-US" altLang="zh-TW" baseline="30000" dirty="0"/>
              <a:t>2</a:t>
            </a:r>
            <a:r>
              <a:rPr lang="en-US" altLang="zh-TW" dirty="0"/>
              <a:t> shifts.</a:t>
            </a:r>
          </a:p>
          <a:p>
            <a:pPr lvl="2"/>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C613C638-9F4E-41E1-81D4-B20E69ED8612}" type="datetime1">
              <a:rPr lang="zh-TW" altLang="en-US" smtClean="0"/>
              <a:t>2014/1/9</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7</a:t>
            </a:fld>
            <a:endParaRPr lang="en-US" altLang="zh-TW" dirty="0">
              <a:ea typeface="Cambria Math" panose="02040503050406030204" pitchFamily="18" charset="0"/>
            </a:endParaRPr>
          </a:p>
        </p:txBody>
      </p:sp>
      <p:graphicFrame>
        <p:nvGraphicFramePr>
          <p:cNvPr id="6" name="物件 5"/>
          <p:cNvGraphicFramePr>
            <a:graphicFrameLocks noChangeAspect="1"/>
          </p:cNvGraphicFramePr>
          <p:nvPr>
            <p:extLst>
              <p:ext uri="{D42A27DB-BD31-4B8C-83A1-F6EECF244321}">
                <p14:modId xmlns:p14="http://schemas.microsoft.com/office/powerpoint/2010/main" val="2537753060"/>
              </p:ext>
            </p:extLst>
          </p:nvPr>
        </p:nvGraphicFramePr>
        <p:xfrm>
          <a:off x="612939" y="2636912"/>
          <a:ext cx="7548563" cy="300037"/>
        </p:xfrm>
        <a:graphic>
          <a:graphicData uri="http://schemas.openxmlformats.org/presentationml/2006/ole">
            <mc:AlternateContent xmlns:mc="http://schemas.openxmlformats.org/markup-compatibility/2006">
              <mc:Choice xmlns:v="urn:schemas-microsoft-com:vml" Requires="v">
                <p:oleObj spid="_x0000_s2158" name="Equation" r:id="rId3" imgW="6603840" imgH="266400" progId="Equation.DSMT4">
                  <p:embed/>
                </p:oleObj>
              </mc:Choice>
              <mc:Fallback>
                <p:oleObj name="Equation" r:id="rId3" imgW="6603840" imgH="266400" progId="Equation.DSMT4">
                  <p:embed/>
                  <p:pic>
                    <p:nvPicPr>
                      <p:cNvPr id="0" name=""/>
                      <p:cNvPicPr>
                        <a:picLocks noChangeAspect="1" noChangeArrowheads="1"/>
                      </p:cNvPicPr>
                      <p:nvPr/>
                    </p:nvPicPr>
                    <p:blipFill>
                      <a:blip r:embed="rId4"/>
                      <a:srcRect/>
                      <a:stretch>
                        <a:fillRect/>
                      </a:stretch>
                    </p:blipFill>
                    <p:spPr bwMode="auto">
                      <a:xfrm>
                        <a:off x="612939" y="2636912"/>
                        <a:ext cx="7548563" cy="300037"/>
                      </a:xfrm>
                      <a:prstGeom prst="rect">
                        <a:avLst/>
                      </a:prstGeom>
                      <a:noFill/>
                    </p:spPr>
                  </p:pic>
                </p:oleObj>
              </mc:Fallback>
            </mc:AlternateContent>
          </a:graphicData>
        </a:graphic>
      </p:graphicFrame>
      <p:sp>
        <p:nvSpPr>
          <p:cNvPr id="8" name="矩形 7"/>
          <p:cNvSpPr/>
          <p:nvPr/>
        </p:nvSpPr>
        <p:spPr>
          <a:xfrm>
            <a:off x="4548998" y="6110111"/>
            <a:ext cx="4674678" cy="307777"/>
          </a:xfrm>
          <a:prstGeom prst="rect">
            <a:avLst/>
          </a:prstGeom>
        </p:spPr>
        <p:txBody>
          <a:bodyPr wrap="none">
            <a:spAutoFit/>
          </a:bodyPr>
          <a:lstStyle/>
          <a:p>
            <a:r>
              <a:rPr lang="en-CA" altLang="zh-TW" sz="1400" dirty="0" err="1">
                <a:solidFill>
                  <a:schemeClr val="bg1"/>
                </a:solidFill>
                <a:latin typeface="+mn-lt"/>
              </a:rPr>
              <a:t>PredSamplesX</a:t>
            </a:r>
            <a:r>
              <a:rPr lang="en-CA" altLang="zh-TW" sz="1400" dirty="0">
                <a:solidFill>
                  <a:schemeClr val="bg1"/>
                </a:solidFill>
                <a:latin typeface="+mn-lt"/>
              </a:rPr>
              <a:t>: Prediction samples by </a:t>
            </a:r>
            <a:r>
              <a:rPr lang="en-CA" altLang="zh-TW" sz="1400" dirty="0" err="1">
                <a:solidFill>
                  <a:schemeClr val="bg1"/>
                </a:solidFill>
                <a:latin typeface="+mn-lt"/>
              </a:rPr>
              <a:t>Xth</a:t>
            </a:r>
            <a:r>
              <a:rPr lang="en-CA" altLang="zh-TW" sz="1400" dirty="0">
                <a:solidFill>
                  <a:schemeClr val="bg1"/>
                </a:solidFill>
                <a:latin typeface="+mn-lt"/>
              </a:rPr>
              <a:t> </a:t>
            </a:r>
            <a:r>
              <a:rPr lang="en-CA" altLang="zh-TW" sz="1400" dirty="0" err="1">
                <a:solidFill>
                  <a:schemeClr val="bg1"/>
                </a:solidFill>
                <a:latin typeface="+mn-lt"/>
              </a:rPr>
              <a:t>uni</a:t>
            </a:r>
            <a:r>
              <a:rPr lang="en-CA" altLang="zh-TW" sz="1400" dirty="0">
                <a:solidFill>
                  <a:schemeClr val="bg1"/>
                </a:solidFill>
                <a:latin typeface="+mn-lt"/>
              </a:rPr>
              <a:t>-prediction</a:t>
            </a:r>
            <a:endParaRPr lang="en-US" altLang="zh-TW" sz="1400" dirty="0">
              <a:solidFill>
                <a:schemeClr val="bg1"/>
              </a:solidFill>
              <a:latin typeface="+mn-lt"/>
            </a:endParaRPr>
          </a:p>
        </p:txBody>
      </p:sp>
      <p:sp>
        <p:nvSpPr>
          <p:cNvPr id="9" name="頁尾版面配置區 8"/>
          <p:cNvSpPr>
            <a:spLocks noGrp="1"/>
          </p:cNvSpPr>
          <p:nvPr>
            <p:ph type="ftr" sz="quarter" idx="11"/>
          </p:nvPr>
        </p:nvSpPr>
        <p:spPr/>
        <p:txBody>
          <a:bodyPr/>
          <a:lstStyle/>
          <a:p>
            <a:r>
              <a:rPr lang="en-US" altLang="zh-TW" smtClean="0"/>
              <a:t>JCT3V-G0114</a:t>
            </a:r>
            <a:endParaRPr lang="zh-TW" altLang="en-US" dirty="0"/>
          </a:p>
        </p:txBody>
      </p:sp>
    </p:spTree>
    <p:extLst>
      <p:ext uri="{BB962C8B-B14F-4D97-AF65-F5344CB8AC3E}">
        <p14:creationId xmlns:p14="http://schemas.microsoft.com/office/powerpoint/2010/main" val="25015010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Number of operations </a:t>
            </a:r>
            <a:r>
              <a:rPr lang="en-US" altLang="zh-TW" dirty="0" smtClean="0"/>
              <a:t>(3/4)</a:t>
            </a:r>
            <a:endParaRPr lang="zh-TW" altLang="en-US" dirty="0"/>
          </a:p>
        </p:txBody>
      </p:sp>
      <p:sp>
        <p:nvSpPr>
          <p:cNvPr id="3" name="內容版面配置區 2"/>
          <p:cNvSpPr>
            <a:spLocks noGrp="1"/>
          </p:cNvSpPr>
          <p:nvPr>
            <p:ph idx="1"/>
          </p:nvPr>
        </p:nvSpPr>
        <p:spPr/>
        <p:txBody>
          <a:bodyPr/>
          <a:lstStyle/>
          <a:p>
            <a:r>
              <a:rPr lang="en-US" altLang="zh-TW" dirty="0" smtClean="0"/>
              <a:t>Algebraic expressions of number of operations</a:t>
            </a:r>
          </a:p>
          <a:p>
            <a:pPr lvl="1"/>
            <a:r>
              <a:rPr lang="en-US" altLang="zh-TW" dirty="0" err="1" smtClean="0"/>
              <a:t>Uni</a:t>
            </a:r>
            <a:r>
              <a:rPr lang="en-US" altLang="zh-TW" dirty="0" smtClean="0"/>
              <a:t>-Prediction</a:t>
            </a:r>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40E65F43-5BCA-444A-894D-E9ED78A0CCD2}" type="datetime1">
              <a:rPr lang="zh-TW" altLang="en-US" smtClean="0"/>
              <a:t>2014/1/9</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8</a:t>
            </a:fld>
            <a:endParaRPr lang="en-US" altLang="zh-TW" dirty="0">
              <a:ea typeface="Cambria Math" panose="02040503050406030204"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430080196"/>
              </p:ext>
            </p:extLst>
          </p:nvPr>
        </p:nvGraphicFramePr>
        <p:xfrm>
          <a:off x="216217" y="2348880"/>
          <a:ext cx="8711566" cy="2575560"/>
        </p:xfrm>
        <a:graphic>
          <a:graphicData uri="http://schemas.openxmlformats.org/drawingml/2006/table">
            <a:tbl>
              <a:tblPr firstRow="1" bandRow="1">
                <a:tableStyleId>{5C22544A-7EE6-4342-B048-85BDC9FD1C3A}</a:tableStyleId>
              </a:tblPr>
              <a:tblGrid>
                <a:gridCol w="1278255"/>
                <a:gridCol w="3486468"/>
                <a:gridCol w="3946843"/>
              </a:tblGrid>
              <a:tr h="370840">
                <a:tc rowSpan="2">
                  <a:txBody>
                    <a:bodyPr/>
                    <a:lstStyle/>
                    <a:p>
                      <a:pPr algn="ctr"/>
                      <a:r>
                        <a:rPr lang="en-US" altLang="zh-TW" sz="1600" dirty="0" smtClean="0"/>
                        <a:t>Type</a:t>
                      </a:r>
                      <a:r>
                        <a:rPr lang="en-US" altLang="zh-TW" sz="1600" baseline="0" dirty="0" smtClean="0"/>
                        <a:t> of </a:t>
                      </a:r>
                      <a:r>
                        <a:rPr lang="en-US" altLang="zh-TW" sz="1600" baseline="0" dirty="0" smtClean="0"/>
                        <a:t/>
                      </a:r>
                      <a:br>
                        <a:rPr lang="en-US" altLang="zh-TW" sz="1600" baseline="0" dirty="0" smtClean="0"/>
                      </a:br>
                      <a:r>
                        <a:rPr lang="en-US" altLang="zh-TW" sz="1600" baseline="0" dirty="0" smtClean="0"/>
                        <a:t>operations</a:t>
                      </a:r>
                      <a:endParaRPr lang="zh-TW" altLang="en-US" sz="1600" dirty="0"/>
                    </a:p>
                  </a:txBody>
                  <a:tcPr anchor="ctr"/>
                </a:tc>
                <a:tc gridSpan="2">
                  <a:txBody>
                    <a:bodyPr/>
                    <a:lstStyle/>
                    <a:p>
                      <a:pPr algn="ctr"/>
                      <a:r>
                        <a:rPr lang="en-US" altLang="zh-TW" sz="1600" dirty="0" smtClean="0"/>
                        <a:t>Number</a:t>
                      </a:r>
                      <a:r>
                        <a:rPr lang="en-US" altLang="zh-TW" sz="1600" baseline="0" dirty="0" smtClean="0"/>
                        <a:t> of operations per PU</a:t>
                      </a:r>
                      <a:endParaRPr lang="zh-TW" altLang="en-US" sz="1600" dirty="0"/>
                    </a:p>
                  </a:txBody>
                  <a:tcPr anchor="ctr">
                    <a:lnB w="19050" cap="flat" cmpd="sng" algn="ctr">
                      <a:solidFill>
                        <a:schemeClr val="bg1"/>
                      </a:solidFill>
                      <a:prstDash val="solid"/>
                      <a:round/>
                      <a:headEnd type="none" w="med" len="med"/>
                      <a:tailEnd type="none" w="med" len="med"/>
                    </a:lnB>
                  </a:tcPr>
                </a:tc>
                <a:tc hMerge="1">
                  <a:txBody>
                    <a:bodyPr/>
                    <a:lstStyle/>
                    <a:p>
                      <a:endParaRPr lang="zh-TW" altLang="en-US" sz="1400" dirty="0"/>
                    </a:p>
                  </a:txBody>
                  <a:tcPr/>
                </a:tc>
              </a:tr>
              <a:tr h="370840">
                <a:tc vMerge="1">
                  <a:txBody>
                    <a:bodyPr/>
                    <a:lstStyle/>
                    <a:p>
                      <a:endParaRPr lang="zh-TW" altLang="en-US" sz="1400" dirty="0"/>
                    </a:p>
                  </a:txBody>
                  <a:tcPr/>
                </a:tc>
                <a:tc>
                  <a:txBody>
                    <a:bodyPr/>
                    <a:lstStyle/>
                    <a:p>
                      <a:pPr algn="ctr"/>
                      <a:r>
                        <a:rPr lang="en-US" altLang="zh-TW" sz="1600" dirty="0" err="1" smtClean="0"/>
                        <a:t>Luma</a:t>
                      </a:r>
                      <a:endParaRPr lang="zh-TW" altLang="en-US" sz="1600" dirty="0"/>
                    </a:p>
                  </a:txBody>
                  <a:tcPr anchor="ctr">
                    <a:lnL w="1905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r>
                        <a:rPr lang="en-US" altLang="zh-TW" sz="1600" dirty="0" smtClean="0"/>
                        <a:t>Chroma</a:t>
                      </a:r>
                      <a:endParaRPr lang="zh-TW" altLang="en-US" sz="16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r>
              <a:tr h="370840">
                <a:tc>
                  <a:txBody>
                    <a:bodyPr/>
                    <a:lstStyle/>
                    <a:p>
                      <a:pPr algn="ctr"/>
                      <a:r>
                        <a:rPr lang="en-US" altLang="zh-TW" sz="1400" dirty="0" smtClean="0"/>
                        <a:t>Add./Sub.</a:t>
                      </a:r>
                      <a:endParaRPr lang="zh-TW" altLang="en-US" sz="1400" dirty="0"/>
                    </a:p>
                  </a:txBody>
                  <a:tcPr anchor="ctr"/>
                </a:tc>
                <a:tc>
                  <a:txBody>
                    <a:bodyPr/>
                    <a:lstStyle/>
                    <a:p>
                      <a:r>
                        <a:rPr lang="en-US" altLang="zh-TW" sz="1400" dirty="0" smtClean="0"/>
                        <a:t>Compensation model derivation: 4(N-1)+3</a:t>
                      </a:r>
                      <a:br>
                        <a:rPr lang="en-US" altLang="zh-TW" sz="1400" dirty="0" smtClean="0"/>
                      </a:br>
                      <a:r>
                        <a:rPr lang="en-US" altLang="zh-TW" sz="1400" dirty="0" smtClean="0"/>
                        <a:t>Pred.</a:t>
                      </a:r>
                      <a:r>
                        <a:rPr lang="en-US" altLang="zh-TW" sz="1400" baseline="0" dirty="0" smtClean="0"/>
                        <a:t> block generation: N</a:t>
                      </a:r>
                      <a:r>
                        <a:rPr lang="en-US" altLang="zh-TW" sz="1400" baseline="30000" dirty="0" smtClean="0"/>
                        <a:t>2</a:t>
                      </a:r>
                    </a:p>
                    <a:p>
                      <a:r>
                        <a:rPr lang="en-US" altLang="zh-TW" sz="1400" baseline="0" dirty="0" smtClean="0"/>
                        <a:t>Total: N</a:t>
                      </a:r>
                      <a:r>
                        <a:rPr lang="en-US" altLang="zh-TW" sz="1400" baseline="30000" dirty="0" smtClean="0"/>
                        <a:t>2</a:t>
                      </a:r>
                      <a:r>
                        <a:rPr lang="en-US" altLang="zh-TW" sz="1400" baseline="0" dirty="0" smtClean="0"/>
                        <a:t>+4N-1</a:t>
                      </a:r>
                      <a:endParaRPr lang="zh-TW" altLang="en-US" sz="1400" baseline="0" dirty="0"/>
                    </a:p>
                  </a:txBody>
                  <a:tcPr anchor="ctr">
                    <a:lnT w="9525" cap="flat" cmpd="sng" algn="ctr">
                      <a:solidFill>
                        <a:schemeClr val="bg1"/>
                      </a:solidFill>
                      <a:prstDash val="solid"/>
                      <a:round/>
                      <a:headEnd type="none" w="med" len="med"/>
                      <a:tailEnd type="none" w="med" len="med"/>
                    </a:lnT>
                  </a:tcPr>
                </a:tc>
                <a:tc>
                  <a:txBody>
                    <a:bodyPr/>
                    <a:lstStyle/>
                    <a:p>
                      <a:r>
                        <a:rPr lang="en-US" altLang="zh-TW" sz="1400" dirty="0" smtClean="0"/>
                        <a:t>Compensation model derivation: </a:t>
                      </a:r>
                      <a:r>
                        <a:rPr lang="en-US" altLang="zh-TW" sz="1400" dirty="0" smtClean="0">
                          <a:solidFill>
                            <a:srgbClr val="FF6600"/>
                          </a:solidFill>
                        </a:rPr>
                        <a:t>(</a:t>
                      </a:r>
                      <a:r>
                        <a:rPr lang="en-US" altLang="zh-TW" sz="1400" dirty="0" smtClean="0"/>
                        <a:t>4(N/2-1)+3</a:t>
                      </a:r>
                      <a:r>
                        <a:rPr lang="en-US" altLang="zh-TW" sz="140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dirty="0" smtClean="0"/>
                        <a:t/>
                      </a:r>
                      <a:br>
                        <a:rPr lang="en-US" altLang="zh-TW" sz="1400" dirty="0" smtClean="0"/>
                      </a:br>
                      <a:r>
                        <a:rPr lang="en-US" altLang="zh-TW" sz="1400" dirty="0" smtClean="0"/>
                        <a:t>Pred.</a:t>
                      </a:r>
                      <a:r>
                        <a:rPr lang="en-US" altLang="zh-TW" sz="1400" baseline="0" dirty="0" smtClean="0"/>
                        <a:t> block generation: </a:t>
                      </a:r>
                      <a:r>
                        <a:rPr lang="en-US" altLang="zh-TW" sz="1400" baseline="0" dirty="0" smtClean="0">
                          <a:solidFill>
                            <a:srgbClr val="FF6600"/>
                          </a:solidFill>
                        </a:rPr>
                        <a:t>(</a:t>
                      </a:r>
                      <a:r>
                        <a:rPr lang="en-US" altLang="zh-TW" sz="1400" baseline="0" dirty="0" smtClean="0"/>
                        <a:t>(N/2)</a:t>
                      </a:r>
                      <a:r>
                        <a:rPr lang="en-US" altLang="zh-TW" sz="1400" baseline="30000" dirty="0" smtClean="0"/>
                        <a:t>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en-US" altLang="zh-TW" sz="1400" baseline="0" dirty="0" smtClean="0"/>
                    </a:p>
                    <a:p>
                      <a:r>
                        <a:rPr lang="en-US" altLang="zh-TW" sz="1400" baseline="0" dirty="0" smtClean="0"/>
                        <a:t>Total: </a:t>
                      </a:r>
                      <a:r>
                        <a:rPr lang="en-US" altLang="zh-TW" sz="1400" baseline="0" dirty="0" smtClean="0">
                          <a:solidFill>
                            <a:srgbClr val="FF6600"/>
                          </a:solidFill>
                        </a:rPr>
                        <a:t>(</a:t>
                      </a:r>
                      <a:r>
                        <a:rPr lang="en-US" altLang="zh-TW" sz="1400" baseline="0" dirty="0" smtClean="0"/>
                        <a:t>(N/2)</a:t>
                      </a:r>
                      <a:r>
                        <a:rPr lang="en-US" altLang="zh-TW" sz="1400" baseline="30000" dirty="0" smtClean="0"/>
                        <a:t>2</a:t>
                      </a:r>
                      <a:r>
                        <a:rPr lang="en-US" altLang="zh-TW" sz="1400" baseline="0" dirty="0" smtClean="0"/>
                        <a:t>+4(N/2)-1</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zh-TW" altLang="en-US" sz="1400" baseline="0" dirty="0" smtClean="0"/>
                    </a:p>
                  </a:txBody>
                  <a:tcPr anchor="ctr">
                    <a:lnT w="9525" cap="flat" cmpd="sng" algn="ctr">
                      <a:solidFill>
                        <a:schemeClr val="bg1"/>
                      </a:solidFill>
                      <a:prstDash val="solid"/>
                      <a:round/>
                      <a:headEnd type="none" w="med" len="med"/>
                      <a:tailEnd type="none" w="med" len="med"/>
                    </a:lnT>
                  </a:tcPr>
                </a:tc>
              </a:tr>
              <a:tr h="370840">
                <a:tc>
                  <a:txBody>
                    <a:bodyPr/>
                    <a:lstStyle/>
                    <a:p>
                      <a:pPr algn="ctr"/>
                      <a:r>
                        <a:rPr lang="en-US" altLang="zh-TW" sz="1400" dirty="0" err="1" smtClean="0"/>
                        <a:t>Mul</a:t>
                      </a:r>
                      <a:r>
                        <a:rPr lang="en-US" altLang="zh-TW" sz="1400" dirty="0" smtClean="0"/>
                        <a:t>.</a:t>
                      </a:r>
                      <a:endParaRPr lang="zh-TW" altLang="en-US" sz="14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Compensation model derivation: 2N+3</a:t>
                      </a:r>
                      <a:br>
                        <a:rPr lang="en-US" altLang="zh-TW" sz="1400" dirty="0" smtClean="0"/>
                      </a:br>
                      <a:r>
                        <a:rPr lang="en-US" altLang="zh-TW" sz="1400" dirty="0" smtClean="0"/>
                        <a:t>Pred.</a:t>
                      </a:r>
                      <a:r>
                        <a:rPr lang="en-US" altLang="zh-TW" sz="1400" baseline="0" dirty="0" smtClean="0"/>
                        <a:t> block generation: N</a:t>
                      </a:r>
                      <a:r>
                        <a:rPr lang="en-US" altLang="zh-TW" sz="1400" baseline="30000" dirty="0" smtClean="0"/>
                        <a:t>2</a:t>
                      </a:r>
                      <a:r>
                        <a:rPr lang="en-US" altLang="zh-TW" sz="1400" baseline="0" dirty="0" smtClean="0"/>
                        <a:t/>
                      </a:r>
                      <a:br>
                        <a:rPr lang="en-US" altLang="zh-TW" sz="1400" baseline="0" dirty="0" smtClean="0"/>
                      </a:br>
                      <a:r>
                        <a:rPr lang="en-US" altLang="zh-TW" sz="1400" baseline="0" dirty="0" smtClean="0"/>
                        <a:t>Total: N</a:t>
                      </a:r>
                      <a:r>
                        <a:rPr lang="en-US" altLang="zh-TW" sz="1400" baseline="30000" dirty="0" smtClean="0"/>
                        <a:t>2</a:t>
                      </a:r>
                      <a:r>
                        <a:rPr lang="en-US" altLang="zh-TW" sz="1400" baseline="0" dirty="0" smtClean="0"/>
                        <a:t>+2N+3</a:t>
                      </a:r>
                      <a:endParaRPr lang="en-US" altLang="zh-TW" sz="1400" baseline="30000" dirty="0" smtClean="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Compensation model derivation: </a:t>
                      </a:r>
                      <a:r>
                        <a:rPr lang="en-US" altLang="zh-TW" sz="1400" dirty="0" smtClean="0">
                          <a:solidFill>
                            <a:srgbClr val="FF6600"/>
                          </a:solidFill>
                        </a:rPr>
                        <a:t>(</a:t>
                      </a:r>
                      <a:r>
                        <a:rPr lang="en-US" altLang="zh-TW" sz="1400" dirty="0" smtClean="0"/>
                        <a:t>2(N/2)+3</a:t>
                      </a:r>
                      <a:r>
                        <a:rPr lang="en-US" altLang="zh-TW" sz="140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dirty="0" smtClean="0"/>
                        <a:t/>
                      </a:r>
                      <a:br>
                        <a:rPr lang="en-US" altLang="zh-TW" sz="1400" dirty="0" smtClean="0"/>
                      </a:br>
                      <a:r>
                        <a:rPr lang="en-US" altLang="zh-TW" sz="1400" dirty="0" smtClean="0"/>
                        <a:t>Pred.</a:t>
                      </a:r>
                      <a:r>
                        <a:rPr lang="en-US" altLang="zh-TW" sz="1400" baseline="0" dirty="0" smtClean="0"/>
                        <a:t> block generation: </a:t>
                      </a:r>
                      <a:r>
                        <a:rPr lang="en-US" altLang="zh-TW" sz="1400" baseline="0" dirty="0" smtClean="0">
                          <a:solidFill>
                            <a:srgbClr val="FF6600"/>
                          </a:solidFill>
                        </a:rPr>
                        <a:t>(</a:t>
                      </a:r>
                      <a:r>
                        <a:rPr lang="en-US" altLang="zh-TW" sz="1400" baseline="0" dirty="0" smtClean="0"/>
                        <a:t>(N/2)</a:t>
                      </a:r>
                      <a:r>
                        <a:rPr lang="en-US" altLang="zh-TW" sz="1400" baseline="30000" dirty="0" smtClean="0"/>
                        <a:t>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baseline="0" dirty="0" smtClean="0"/>
                        <a:t/>
                      </a:r>
                      <a:br>
                        <a:rPr lang="en-US" altLang="zh-TW" sz="1400" baseline="0" dirty="0" smtClean="0"/>
                      </a:br>
                      <a:r>
                        <a:rPr lang="en-US" altLang="zh-TW" sz="1400" baseline="0" dirty="0" smtClean="0"/>
                        <a:t>Total: </a:t>
                      </a:r>
                      <a:r>
                        <a:rPr lang="en-US" altLang="zh-TW" sz="1400" dirty="0" smtClean="0">
                          <a:solidFill>
                            <a:srgbClr val="FF6600"/>
                          </a:solidFill>
                        </a:rPr>
                        <a:t>(</a:t>
                      </a:r>
                      <a:r>
                        <a:rPr lang="en-US" altLang="zh-TW" sz="1400" baseline="0" dirty="0" smtClean="0"/>
                        <a:t>(N/2)</a:t>
                      </a:r>
                      <a:r>
                        <a:rPr lang="en-US" altLang="zh-TW" sz="1400" baseline="30000" dirty="0" smtClean="0"/>
                        <a:t>2</a:t>
                      </a:r>
                      <a:r>
                        <a:rPr lang="en-US" altLang="zh-TW" sz="1400" baseline="0" dirty="0" smtClean="0"/>
                        <a:t>+2(N/2</a:t>
                      </a:r>
                      <a:r>
                        <a:rPr lang="en-US" altLang="zh-TW" sz="1400" dirty="0" smtClean="0"/>
                        <a:t>)+3</a:t>
                      </a:r>
                      <a:r>
                        <a:rPr lang="en-US" altLang="zh-TW" sz="140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en-US" altLang="zh-TW" sz="1400" baseline="30000" dirty="0" smtClean="0"/>
                    </a:p>
                  </a:txBody>
                  <a:tcPr anchor="ctr"/>
                </a:tc>
              </a:tr>
              <a:tr h="370840">
                <a:tc>
                  <a:txBody>
                    <a:bodyPr/>
                    <a:lstStyle/>
                    <a:p>
                      <a:pPr algn="ctr"/>
                      <a:r>
                        <a:rPr lang="en-US" altLang="zh-TW" sz="1400" dirty="0" smtClean="0"/>
                        <a:t>Div</a:t>
                      </a:r>
                      <a:r>
                        <a:rPr lang="en-US" altLang="zh-TW" sz="1400" dirty="0" smtClean="0"/>
                        <a:t>. LUT</a:t>
                      </a:r>
                      <a:endParaRPr lang="zh-TW" altLang="en-US" sz="1400" dirty="0"/>
                    </a:p>
                  </a:txBody>
                  <a:tcPr anchor="ctr"/>
                </a:tc>
                <a:tc>
                  <a:txBody>
                    <a:bodyPr/>
                    <a:lstStyle/>
                    <a:p>
                      <a:pPr algn="ctr"/>
                      <a:r>
                        <a:rPr lang="en-US" altLang="zh-TW" sz="1400" dirty="0" smtClean="0"/>
                        <a:t>1</a:t>
                      </a:r>
                      <a:endParaRPr lang="zh-TW" altLang="en-US" sz="1400" dirty="0"/>
                    </a:p>
                  </a:txBody>
                  <a:tcPr anchor="ctr"/>
                </a:tc>
                <a:tc>
                  <a:txBody>
                    <a:bodyPr/>
                    <a:lstStyle/>
                    <a:p>
                      <a:pPr algn="ctr"/>
                      <a:r>
                        <a:rPr lang="en-US" altLang="zh-TW" sz="1400" dirty="0" smtClean="0"/>
                        <a:t>1</a:t>
                      </a:r>
                      <a:r>
                        <a:rPr lang="en-CA" altLang="zh-TW" sz="1400" dirty="0" smtClean="0">
                          <a:solidFill>
                            <a:srgbClr val="FF6600"/>
                          </a:solidFill>
                          <a:effectLst/>
                          <a:sym typeface="Symbol"/>
                        </a:rPr>
                        <a:t></a:t>
                      </a:r>
                      <a:r>
                        <a:rPr lang="en-CA" altLang="zh-TW" sz="1400" dirty="0" smtClean="0">
                          <a:solidFill>
                            <a:srgbClr val="FF6600"/>
                          </a:solidFill>
                          <a:effectLst/>
                        </a:rPr>
                        <a:t>2</a:t>
                      </a:r>
                      <a:endParaRPr lang="zh-TW" altLang="en-US" sz="1400" dirty="0"/>
                    </a:p>
                  </a:txBody>
                  <a:tcPr anchor="ctr"/>
                </a:tc>
              </a:tr>
            </a:tbl>
          </a:graphicData>
        </a:graphic>
      </p:graphicFrame>
      <p:sp>
        <p:nvSpPr>
          <p:cNvPr id="7" name="頁尾版面配置區 6"/>
          <p:cNvSpPr>
            <a:spLocks noGrp="1"/>
          </p:cNvSpPr>
          <p:nvPr>
            <p:ph type="ftr" sz="quarter" idx="11"/>
          </p:nvPr>
        </p:nvSpPr>
        <p:spPr/>
        <p:txBody>
          <a:bodyPr/>
          <a:lstStyle/>
          <a:p>
            <a:r>
              <a:rPr lang="en-US" altLang="zh-TW" smtClean="0"/>
              <a:t>JCT3V-G0114</a:t>
            </a:r>
            <a:endParaRPr lang="zh-TW" altLang="en-US" dirty="0"/>
          </a:p>
        </p:txBody>
      </p:sp>
      <p:sp>
        <p:nvSpPr>
          <p:cNvPr id="8" name="文字方塊 7"/>
          <p:cNvSpPr txBox="1"/>
          <p:nvPr/>
        </p:nvSpPr>
        <p:spPr>
          <a:xfrm>
            <a:off x="323528" y="6176337"/>
            <a:ext cx="8694498" cy="276999"/>
          </a:xfrm>
          <a:prstGeom prst="rect">
            <a:avLst/>
          </a:prstGeom>
          <a:noFill/>
        </p:spPr>
        <p:txBody>
          <a:bodyPr wrap="square" rtlCol="0">
            <a:spAutoFit/>
          </a:bodyPr>
          <a:lstStyle/>
          <a:p>
            <a:r>
              <a:rPr lang="en-US" altLang="zh-TW" dirty="0" smtClean="0">
                <a:solidFill>
                  <a:schemeClr val="bg1"/>
                </a:solidFill>
                <a:latin typeface="+mn-lt"/>
              </a:rPr>
              <a:t>Numbers colored in </a:t>
            </a:r>
            <a:r>
              <a:rPr lang="en-US" altLang="zh-TW" dirty="0" smtClean="0">
                <a:solidFill>
                  <a:srgbClr val="FF6600"/>
                </a:solidFill>
                <a:latin typeface="+mn-lt"/>
              </a:rPr>
              <a:t>orange</a:t>
            </a:r>
            <a:r>
              <a:rPr lang="en-US" altLang="zh-TW" dirty="0" smtClean="0">
                <a:solidFill>
                  <a:schemeClr val="bg1"/>
                </a:solidFill>
                <a:latin typeface="+mn-lt"/>
              </a:rPr>
              <a:t> </a:t>
            </a:r>
            <a:r>
              <a:rPr lang="en-US" altLang="zh-TW" dirty="0">
                <a:solidFill>
                  <a:schemeClr val="bg1"/>
                </a:solidFill>
                <a:latin typeface="+mn-lt"/>
              </a:rPr>
              <a:t>present </a:t>
            </a:r>
            <a:r>
              <a:rPr lang="en-US" altLang="zh-TW" dirty="0" smtClean="0">
                <a:solidFill>
                  <a:schemeClr val="bg1"/>
                </a:solidFill>
                <a:latin typeface="+mn-lt"/>
              </a:rPr>
              <a:t>two </a:t>
            </a:r>
            <a:r>
              <a:rPr lang="en-US" altLang="zh-TW" dirty="0">
                <a:solidFill>
                  <a:schemeClr val="bg1"/>
                </a:solidFill>
                <a:latin typeface="+mn-lt"/>
              </a:rPr>
              <a:t>components </a:t>
            </a:r>
            <a:r>
              <a:rPr lang="en-US" altLang="zh-TW" dirty="0" smtClean="0">
                <a:solidFill>
                  <a:schemeClr val="bg1"/>
                </a:solidFill>
                <a:latin typeface="+mn-lt"/>
              </a:rPr>
              <a:t>of chrominance</a:t>
            </a:r>
            <a:endParaRPr lang="zh-TW" altLang="en-US" dirty="0">
              <a:solidFill>
                <a:schemeClr val="bg1"/>
              </a:solidFill>
              <a:latin typeface="+mn-lt"/>
            </a:endParaRPr>
          </a:p>
        </p:txBody>
      </p:sp>
      <p:sp>
        <p:nvSpPr>
          <p:cNvPr id="9" name="矩形 8"/>
          <p:cNvSpPr/>
          <p:nvPr/>
        </p:nvSpPr>
        <p:spPr>
          <a:xfrm>
            <a:off x="7981653" y="2060848"/>
            <a:ext cx="910827" cy="276999"/>
          </a:xfrm>
          <a:prstGeom prst="rect">
            <a:avLst/>
          </a:prstGeom>
        </p:spPr>
        <p:txBody>
          <a:bodyPr wrap="none">
            <a:spAutoFit/>
          </a:bodyPr>
          <a:lstStyle/>
          <a:p>
            <a:r>
              <a:rPr lang="en-US" altLang="zh-TW" dirty="0">
                <a:solidFill>
                  <a:schemeClr val="bg1"/>
                </a:solidFill>
                <a:latin typeface="+mn-lt"/>
              </a:rPr>
              <a:t>N: PU size</a:t>
            </a:r>
          </a:p>
        </p:txBody>
      </p:sp>
    </p:spTree>
    <p:extLst>
      <p:ext uri="{BB962C8B-B14F-4D97-AF65-F5344CB8AC3E}">
        <p14:creationId xmlns:p14="http://schemas.microsoft.com/office/powerpoint/2010/main" val="21399403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Number of operations </a:t>
            </a:r>
            <a:r>
              <a:rPr lang="en-US" altLang="zh-TW" dirty="0" smtClean="0"/>
              <a:t>(4/4)</a:t>
            </a:r>
            <a:endParaRPr lang="zh-TW" altLang="en-US" dirty="0"/>
          </a:p>
        </p:txBody>
      </p:sp>
      <p:sp>
        <p:nvSpPr>
          <p:cNvPr id="3" name="內容版面配置區 2"/>
          <p:cNvSpPr>
            <a:spLocks noGrp="1"/>
          </p:cNvSpPr>
          <p:nvPr>
            <p:ph idx="1"/>
          </p:nvPr>
        </p:nvSpPr>
        <p:spPr/>
        <p:txBody>
          <a:bodyPr/>
          <a:lstStyle/>
          <a:p>
            <a:r>
              <a:rPr lang="en-US" altLang="zh-TW" dirty="0" smtClean="0"/>
              <a:t>Algebraic expressions of number of operations</a:t>
            </a:r>
          </a:p>
          <a:p>
            <a:pPr lvl="1"/>
            <a:r>
              <a:rPr lang="en-US" altLang="zh-TW" dirty="0" smtClean="0"/>
              <a:t>Bi-Prediction</a:t>
            </a:r>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69A76ACE-4C6E-4F7F-9301-6D2DDF47DBD7}" type="datetime1">
              <a:rPr lang="zh-TW" altLang="en-US" smtClean="0"/>
              <a:t>2014/1/9</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9</a:t>
            </a:fld>
            <a:endParaRPr lang="en-US" altLang="zh-TW" dirty="0">
              <a:ea typeface="Cambria Math" panose="02040503050406030204"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1713396810"/>
              </p:ext>
            </p:extLst>
          </p:nvPr>
        </p:nvGraphicFramePr>
        <p:xfrm>
          <a:off x="216217" y="2348880"/>
          <a:ext cx="8711566" cy="2733040"/>
        </p:xfrm>
        <a:graphic>
          <a:graphicData uri="http://schemas.openxmlformats.org/drawingml/2006/table">
            <a:tbl>
              <a:tblPr firstRow="1" bandRow="1">
                <a:tableStyleId>{5C22544A-7EE6-4342-B048-85BDC9FD1C3A}</a:tableStyleId>
              </a:tblPr>
              <a:tblGrid>
                <a:gridCol w="1278255"/>
                <a:gridCol w="3486468"/>
                <a:gridCol w="3946843"/>
              </a:tblGrid>
              <a:tr h="370840">
                <a:tc rowSpan="2">
                  <a:txBody>
                    <a:bodyPr/>
                    <a:lstStyle/>
                    <a:p>
                      <a:pPr algn="ctr"/>
                      <a:r>
                        <a:rPr lang="en-US" altLang="zh-TW" sz="1600" dirty="0" smtClean="0"/>
                        <a:t>Type</a:t>
                      </a:r>
                      <a:r>
                        <a:rPr lang="en-US" altLang="zh-TW" sz="1600" baseline="0" dirty="0" smtClean="0"/>
                        <a:t> of </a:t>
                      </a:r>
                      <a:r>
                        <a:rPr lang="en-US" altLang="zh-TW" sz="1600" baseline="0" dirty="0" smtClean="0"/>
                        <a:t/>
                      </a:r>
                      <a:br>
                        <a:rPr lang="en-US" altLang="zh-TW" sz="1600" baseline="0" dirty="0" smtClean="0"/>
                      </a:br>
                      <a:r>
                        <a:rPr lang="en-US" altLang="zh-TW" sz="1600" baseline="0" dirty="0" smtClean="0"/>
                        <a:t>operations</a:t>
                      </a:r>
                      <a:endParaRPr lang="zh-TW" altLang="en-US" sz="1600" dirty="0"/>
                    </a:p>
                  </a:txBody>
                  <a:tcPr anchor="ctr"/>
                </a:tc>
                <a:tc gridSpan="2">
                  <a:txBody>
                    <a:bodyPr/>
                    <a:lstStyle/>
                    <a:p>
                      <a:pPr algn="ctr"/>
                      <a:r>
                        <a:rPr lang="en-US" altLang="zh-TW" sz="1600" dirty="0" smtClean="0"/>
                        <a:t>Number</a:t>
                      </a:r>
                      <a:r>
                        <a:rPr lang="en-US" altLang="zh-TW" sz="1600" baseline="0" dirty="0" smtClean="0"/>
                        <a:t> of operations per PU</a:t>
                      </a:r>
                      <a:endParaRPr lang="zh-TW" altLang="en-US" sz="1600" dirty="0"/>
                    </a:p>
                  </a:txBody>
                  <a:tcPr anchor="ctr">
                    <a:lnB w="19050" cap="flat" cmpd="sng" algn="ctr">
                      <a:solidFill>
                        <a:schemeClr val="bg1"/>
                      </a:solidFill>
                      <a:prstDash val="solid"/>
                      <a:round/>
                      <a:headEnd type="none" w="med" len="med"/>
                      <a:tailEnd type="none" w="med" len="med"/>
                    </a:lnB>
                  </a:tcPr>
                </a:tc>
                <a:tc hMerge="1">
                  <a:txBody>
                    <a:bodyPr/>
                    <a:lstStyle/>
                    <a:p>
                      <a:endParaRPr lang="zh-TW" altLang="en-US" sz="1400" dirty="0"/>
                    </a:p>
                  </a:txBody>
                  <a:tcPr/>
                </a:tc>
              </a:tr>
              <a:tr h="370840">
                <a:tc vMerge="1">
                  <a:txBody>
                    <a:bodyPr/>
                    <a:lstStyle/>
                    <a:p>
                      <a:endParaRPr lang="zh-TW" altLang="en-US" sz="1400" dirty="0"/>
                    </a:p>
                  </a:txBody>
                  <a:tcPr/>
                </a:tc>
                <a:tc>
                  <a:txBody>
                    <a:bodyPr/>
                    <a:lstStyle/>
                    <a:p>
                      <a:pPr algn="ctr"/>
                      <a:r>
                        <a:rPr lang="en-US" altLang="zh-TW" sz="1600" dirty="0" err="1" smtClean="0"/>
                        <a:t>Luma</a:t>
                      </a:r>
                      <a:endParaRPr lang="zh-TW" altLang="en-US" sz="1600" dirty="0"/>
                    </a:p>
                  </a:txBody>
                  <a:tcPr anchor="ctr">
                    <a:lnL w="1905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r>
                        <a:rPr lang="en-US" altLang="zh-TW" sz="1600" dirty="0" smtClean="0"/>
                        <a:t>Chroma</a:t>
                      </a:r>
                      <a:endParaRPr lang="zh-TW" altLang="en-US" sz="16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r>
              <a:tr h="370840">
                <a:tc>
                  <a:txBody>
                    <a:bodyPr/>
                    <a:lstStyle/>
                    <a:p>
                      <a:pPr algn="ctr"/>
                      <a:r>
                        <a:rPr lang="en-US" altLang="zh-TW" sz="1400" dirty="0" smtClean="0"/>
                        <a:t>Add./Sub.</a:t>
                      </a:r>
                      <a:endParaRPr lang="zh-TW" altLang="en-US" sz="1400" dirty="0"/>
                    </a:p>
                  </a:txBody>
                  <a:tcPr anchor="ctr"/>
                </a:tc>
                <a:tc>
                  <a:txBody>
                    <a:bodyPr/>
                    <a:lstStyle/>
                    <a:p>
                      <a:r>
                        <a:rPr lang="en-US" altLang="zh-TW" sz="1400" dirty="0" smtClean="0"/>
                        <a:t>Two </a:t>
                      </a:r>
                      <a:r>
                        <a:rPr lang="en-US" altLang="zh-TW" sz="1400" dirty="0" err="1" smtClean="0"/>
                        <a:t>uni</a:t>
                      </a:r>
                      <a:r>
                        <a:rPr lang="en-US" altLang="zh-TW" sz="1400" dirty="0" smtClean="0"/>
                        <a:t>-predictions: </a:t>
                      </a:r>
                      <a:r>
                        <a:rPr lang="en-US" altLang="zh-TW" sz="1400" dirty="0" smtClean="0">
                          <a:solidFill>
                            <a:srgbClr val="FF0000"/>
                          </a:solidFill>
                        </a:rPr>
                        <a:t>(</a:t>
                      </a:r>
                      <a:r>
                        <a:rPr lang="en-US" altLang="zh-TW" sz="1400" baseline="0" dirty="0" smtClean="0"/>
                        <a:t>N</a:t>
                      </a:r>
                      <a:r>
                        <a:rPr lang="en-US" altLang="zh-TW" sz="1400" baseline="30000" dirty="0" smtClean="0"/>
                        <a:t>2</a:t>
                      </a:r>
                      <a:r>
                        <a:rPr lang="en-US" altLang="zh-TW" sz="1400" baseline="0" dirty="0" smtClean="0"/>
                        <a:t>+4N-1</a:t>
                      </a:r>
                      <a:r>
                        <a:rPr lang="en-US" altLang="zh-TW" sz="140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US" altLang="zh-TW" sz="1400" dirty="0" smtClean="0"/>
                        <a:t/>
                      </a:r>
                      <a:br>
                        <a:rPr lang="en-US" altLang="zh-TW" sz="1400" dirty="0" smtClean="0"/>
                      </a:br>
                      <a:r>
                        <a:rPr lang="en-US" altLang="zh-TW" sz="1400" dirty="0" smtClean="0"/>
                        <a:t>Pred.</a:t>
                      </a:r>
                      <a:r>
                        <a:rPr lang="en-US" altLang="zh-TW" sz="1400" baseline="0" dirty="0" smtClean="0"/>
                        <a:t> block averaging: N</a:t>
                      </a:r>
                      <a:r>
                        <a:rPr lang="en-US" altLang="zh-TW" sz="1400" baseline="30000" dirty="0" smtClean="0"/>
                        <a:t>2</a:t>
                      </a:r>
                    </a:p>
                    <a:p>
                      <a:r>
                        <a:rPr lang="en-US" altLang="zh-TW" sz="1400" baseline="0" dirty="0" smtClean="0"/>
                        <a:t>Total: </a:t>
                      </a:r>
                      <a:r>
                        <a:rPr lang="en-US" altLang="zh-TW" sz="1400" dirty="0" smtClean="0">
                          <a:solidFill>
                            <a:srgbClr val="FF0000"/>
                          </a:solidFill>
                        </a:rPr>
                        <a:t>(</a:t>
                      </a:r>
                      <a:r>
                        <a:rPr lang="en-US" altLang="zh-TW" sz="1400" baseline="0" dirty="0" smtClean="0"/>
                        <a:t>N</a:t>
                      </a:r>
                      <a:r>
                        <a:rPr lang="en-US" altLang="zh-TW" sz="1400" baseline="30000" dirty="0" smtClean="0"/>
                        <a:t>2</a:t>
                      </a:r>
                      <a:r>
                        <a:rPr lang="en-US" altLang="zh-TW" sz="1400" baseline="0" dirty="0" smtClean="0"/>
                        <a:t>+4N-1</a:t>
                      </a:r>
                      <a:r>
                        <a:rPr lang="en-US" altLang="zh-TW" sz="140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CA" altLang="zh-TW" sz="1400" dirty="0" smtClean="0">
                          <a:solidFill>
                            <a:schemeClr val="tx1"/>
                          </a:solidFill>
                          <a:effectLst/>
                        </a:rPr>
                        <a:t>+N</a:t>
                      </a:r>
                      <a:r>
                        <a:rPr lang="en-CA" altLang="zh-TW" sz="1400" baseline="30000" dirty="0" smtClean="0">
                          <a:solidFill>
                            <a:schemeClr val="tx1"/>
                          </a:solidFill>
                          <a:effectLst/>
                        </a:rPr>
                        <a:t>2</a:t>
                      </a:r>
                      <a:endParaRPr lang="zh-TW" altLang="en-US" sz="1400" baseline="0" dirty="0">
                        <a:solidFill>
                          <a:schemeClr val="tx1"/>
                        </a:solidFill>
                      </a:endParaRPr>
                    </a:p>
                  </a:txBody>
                  <a:tcPr anchor="ctr">
                    <a:lnT w="9525" cap="flat" cmpd="sng" algn="ctr">
                      <a:solidFill>
                        <a:schemeClr val="bg1"/>
                      </a:solidFill>
                      <a:prstDash val="solid"/>
                      <a:round/>
                      <a:headEnd type="none" w="med" len="med"/>
                      <a:tailEnd type="none" w="med" len="med"/>
                    </a:lnT>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Two </a:t>
                      </a:r>
                      <a:r>
                        <a:rPr lang="en-US" altLang="zh-TW" sz="1400" dirty="0" err="1" smtClean="0"/>
                        <a:t>uni</a:t>
                      </a:r>
                      <a:r>
                        <a:rPr lang="en-US" altLang="zh-TW" sz="1400" dirty="0" smtClean="0"/>
                        <a:t>-prediction: </a:t>
                      </a:r>
                      <a:r>
                        <a:rPr lang="en-US" altLang="zh-TW" sz="1400" dirty="0" smtClean="0">
                          <a:solidFill>
                            <a:srgbClr val="FF0000"/>
                          </a:solidFill>
                        </a:rPr>
                        <a:t>(</a:t>
                      </a:r>
                      <a:r>
                        <a:rPr lang="en-US" altLang="zh-TW" sz="1400" baseline="0" dirty="0" smtClean="0">
                          <a:solidFill>
                            <a:srgbClr val="FF6600"/>
                          </a:solidFill>
                        </a:rPr>
                        <a:t>(</a:t>
                      </a:r>
                      <a:r>
                        <a:rPr lang="en-US" altLang="zh-TW" sz="1400" baseline="0" dirty="0" smtClean="0"/>
                        <a:t>(N/2)</a:t>
                      </a:r>
                      <a:r>
                        <a:rPr lang="en-US" altLang="zh-TW" sz="1400" baseline="30000" dirty="0" smtClean="0"/>
                        <a:t>2</a:t>
                      </a:r>
                      <a:r>
                        <a:rPr lang="en-US" altLang="zh-TW" sz="1400" baseline="0" dirty="0" smtClean="0"/>
                        <a:t>+4(N/2)-1</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endParaRPr lang="en-US" altLang="zh-TW" sz="1400" dirty="0" smtClean="0"/>
                    </a:p>
                    <a:p>
                      <a:r>
                        <a:rPr lang="en-US" altLang="zh-TW" sz="1400" dirty="0" smtClean="0"/>
                        <a:t>Pred.</a:t>
                      </a:r>
                      <a:r>
                        <a:rPr lang="en-US" altLang="zh-TW" sz="1400" baseline="0" dirty="0" smtClean="0"/>
                        <a:t> block averaging: </a:t>
                      </a:r>
                      <a:r>
                        <a:rPr lang="en-US" altLang="zh-TW" sz="1400" baseline="0" dirty="0" smtClean="0">
                          <a:solidFill>
                            <a:srgbClr val="FF6600"/>
                          </a:solidFill>
                        </a:rPr>
                        <a:t>(</a:t>
                      </a:r>
                      <a:r>
                        <a:rPr lang="en-US" altLang="zh-TW" sz="1400" baseline="0" dirty="0" smtClean="0"/>
                        <a:t>(N/2)</a:t>
                      </a:r>
                      <a:r>
                        <a:rPr lang="en-US" altLang="zh-TW" sz="1400" baseline="30000" dirty="0" smtClean="0"/>
                        <a:t>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en-US" altLang="zh-TW" sz="140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baseline="0" dirty="0" smtClean="0"/>
                        <a:t>Total: </a:t>
                      </a:r>
                      <a:r>
                        <a:rPr lang="en-US" altLang="zh-TW" sz="1400" dirty="0" smtClean="0">
                          <a:solidFill>
                            <a:srgbClr val="FF0000"/>
                          </a:solidFill>
                        </a:rPr>
                        <a:t>(</a:t>
                      </a:r>
                      <a:r>
                        <a:rPr lang="en-US" altLang="zh-TW" sz="1400" baseline="0" dirty="0" smtClean="0">
                          <a:solidFill>
                            <a:srgbClr val="FF6600"/>
                          </a:solidFill>
                        </a:rPr>
                        <a:t>(</a:t>
                      </a:r>
                      <a:r>
                        <a:rPr lang="en-US" altLang="zh-TW" sz="1400" baseline="0" dirty="0" smtClean="0"/>
                        <a:t>(N/2)</a:t>
                      </a:r>
                      <a:r>
                        <a:rPr lang="en-US" altLang="zh-TW" sz="1400" baseline="30000" dirty="0" smtClean="0"/>
                        <a:t>2</a:t>
                      </a:r>
                      <a:r>
                        <a:rPr lang="en-US" altLang="zh-TW" sz="1400" baseline="0" dirty="0" smtClean="0"/>
                        <a:t>+4(N/2)-1</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CA" altLang="zh-TW" sz="1400" dirty="0" smtClean="0">
                          <a:solidFill>
                            <a:schemeClr val="tx1"/>
                          </a:solidFill>
                          <a:effectLst/>
                        </a:rPr>
                        <a:t>+</a:t>
                      </a:r>
                      <a:r>
                        <a:rPr lang="en-US" altLang="zh-TW" sz="1400" baseline="0" dirty="0" smtClean="0">
                          <a:solidFill>
                            <a:srgbClr val="FF6600"/>
                          </a:solidFill>
                        </a:rPr>
                        <a:t>(</a:t>
                      </a:r>
                      <a:r>
                        <a:rPr lang="en-US" altLang="zh-TW" sz="1400" baseline="0" dirty="0" smtClean="0"/>
                        <a:t>(N/2)</a:t>
                      </a:r>
                      <a:r>
                        <a:rPr lang="en-US" altLang="zh-TW" sz="1400" baseline="30000" dirty="0" smtClean="0"/>
                        <a:t>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en-US" altLang="zh-TW" sz="1400" baseline="0" dirty="0" smtClean="0"/>
                    </a:p>
                  </a:txBody>
                  <a:tcPr anchor="ctr">
                    <a:lnT w="9525" cap="flat" cmpd="sng" algn="ctr">
                      <a:solidFill>
                        <a:schemeClr val="bg1"/>
                      </a:solidFill>
                      <a:prstDash val="solid"/>
                      <a:round/>
                      <a:headEnd type="none" w="med" len="med"/>
                      <a:tailEnd type="none" w="med" len="med"/>
                    </a:lnT>
                  </a:tcPr>
                </a:tc>
              </a:tr>
              <a:tr h="370840">
                <a:tc>
                  <a:txBody>
                    <a:bodyPr/>
                    <a:lstStyle/>
                    <a:p>
                      <a:pPr algn="ctr"/>
                      <a:r>
                        <a:rPr lang="en-US" altLang="zh-TW" sz="1400" dirty="0" smtClean="0"/>
                        <a:t>Shift</a:t>
                      </a:r>
                      <a:endParaRPr lang="zh-TW" altLang="en-US" sz="14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Pred.</a:t>
                      </a:r>
                      <a:r>
                        <a:rPr lang="en-US" altLang="zh-TW" sz="1400" baseline="0" dirty="0" smtClean="0"/>
                        <a:t> block averaging: N</a:t>
                      </a:r>
                      <a:r>
                        <a:rPr lang="en-US" altLang="zh-TW" sz="1400" baseline="30000" dirty="0" smtClean="0"/>
                        <a:t>2</a:t>
                      </a:r>
                    </a:p>
                  </a:txBody>
                  <a:tcPr anchor="ctr"/>
                </a:tc>
                <a:tc>
                  <a:txBody>
                    <a:bodyPr/>
                    <a:lstStyle/>
                    <a:p>
                      <a:pPr algn="l"/>
                      <a:r>
                        <a:rPr lang="en-US" altLang="zh-TW" sz="1400" dirty="0" smtClean="0"/>
                        <a:t>Pred.</a:t>
                      </a:r>
                      <a:r>
                        <a:rPr lang="en-US" altLang="zh-TW" sz="1400" baseline="0" dirty="0" smtClean="0"/>
                        <a:t> block averaging: </a:t>
                      </a:r>
                      <a:r>
                        <a:rPr lang="en-US" altLang="zh-TW" sz="1400" baseline="0" dirty="0" smtClean="0">
                          <a:solidFill>
                            <a:srgbClr val="FF6600"/>
                          </a:solidFill>
                        </a:rPr>
                        <a:t>(</a:t>
                      </a:r>
                      <a:r>
                        <a:rPr lang="en-US" altLang="zh-TW" sz="1400" baseline="0" dirty="0" smtClean="0"/>
                        <a:t>(N/2)</a:t>
                      </a:r>
                      <a:r>
                        <a:rPr lang="en-US" altLang="zh-TW" sz="1400" baseline="30000" dirty="0" smtClean="0"/>
                        <a:t>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en-US" altLang="zh-TW" sz="1400" baseline="30000" dirty="0" smtClean="0"/>
                    </a:p>
                  </a:txBody>
                  <a:tcPr anchor="ctr"/>
                </a:tc>
              </a:tr>
              <a:tr h="370840">
                <a:tc>
                  <a:txBody>
                    <a:bodyPr/>
                    <a:lstStyle/>
                    <a:p>
                      <a:pPr algn="ctr"/>
                      <a:r>
                        <a:rPr lang="en-US" altLang="zh-TW" sz="1400" dirty="0" err="1" smtClean="0"/>
                        <a:t>Mul</a:t>
                      </a:r>
                      <a:r>
                        <a:rPr lang="en-US" altLang="zh-TW" sz="1400" dirty="0" smtClean="0"/>
                        <a:t>.</a:t>
                      </a:r>
                      <a:endParaRPr lang="zh-TW" altLang="en-US" sz="14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Two </a:t>
                      </a:r>
                      <a:r>
                        <a:rPr lang="en-US" altLang="zh-TW" sz="1400" dirty="0" err="1" smtClean="0"/>
                        <a:t>uni</a:t>
                      </a:r>
                      <a:r>
                        <a:rPr lang="en-US" altLang="zh-TW" sz="1400" dirty="0" smtClean="0"/>
                        <a:t>-predictions: </a:t>
                      </a:r>
                      <a:r>
                        <a:rPr lang="en-US" altLang="zh-TW" sz="1400" dirty="0" smtClean="0">
                          <a:solidFill>
                            <a:srgbClr val="FF0000"/>
                          </a:solidFill>
                        </a:rPr>
                        <a:t>(</a:t>
                      </a:r>
                      <a:r>
                        <a:rPr lang="en-US" altLang="zh-TW" sz="1400" baseline="0" dirty="0" smtClean="0"/>
                        <a:t>N</a:t>
                      </a:r>
                      <a:r>
                        <a:rPr lang="en-US" altLang="zh-TW" sz="1400" baseline="30000" dirty="0" smtClean="0"/>
                        <a:t>2</a:t>
                      </a:r>
                      <a:r>
                        <a:rPr lang="en-US" altLang="zh-TW" sz="1400" baseline="0" dirty="0" smtClean="0"/>
                        <a:t>+2N+3</a:t>
                      </a:r>
                      <a:r>
                        <a:rPr lang="en-US" altLang="zh-TW" sz="140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US" altLang="zh-TW" sz="1400" dirty="0" smtClean="0"/>
                        <a:t/>
                      </a:r>
                      <a:br>
                        <a:rPr lang="en-US" altLang="zh-TW" sz="1400" dirty="0" smtClean="0"/>
                      </a:br>
                      <a:r>
                        <a:rPr lang="en-US" altLang="zh-TW" sz="1400" baseline="0" dirty="0" smtClean="0"/>
                        <a:t>Total: </a:t>
                      </a:r>
                      <a:r>
                        <a:rPr lang="en-US" altLang="zh-TW" sz="1400" dirty="0" smtClean="0">
                          <a:solidFill>
                            <a:srgbClr val="FF0000"/>
                          </a:solidFill>
                        </a:rPr>
                        <a:t>(</a:t>
                      </a:r>
                      <a:r>
                        <a:rPr lang="en-US" altLang="zh-TW" sz="1400" baseline="0" dirty="0" smtClean="0"/>
                        <a:t>N</a:t>
                      </a:r>
                      <a:r>
                        <a:rPr lang="en-US" altLang="zh-TW" sz="1400" baseline="30000" dirty="0" smtClean="0"/>
                        <a:t>2</a:t>
                      </a:r>
                      <a:r>
                        <a:rPr lang="en-US" altLang="zh-TW" sz="1400" baseline="0" dirty="0" smtClean="0"/>
                        <a:t>+2N+3</a:t>
                      </a:r>
                      <a:r>
                        <a:rPr lang="en-US" altLang="zh-TW" sz="140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endParaRPr lang="en-US" altLang="zh-TW" sz="1400" baseline="30000" dirty="0" smtClean="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Two </a:t>
                      </a:r>
                      <a:r>
                        <a:rPr lang="en-US" altLang="zh-TW" sz="1400" dirty="0" err="1" smtClean="0"/>
                        <a:t>uni</a:t>
                      </a:r>
                      <a:r>
                        <a:rPr lang="en-US" altLang="zh-TW" sz="1400" dirty="0" smtClean="0"/>
                        <a:t>-predictions: </a:t>
                      </a:r>
                      <a:r>
                        <a:rPr lang="en-US" altLang="zh-TW" sz="1400" dirty="0" smtClean="0">
                          <a:solidFill>
                            <a:srgbClr val="FF0000"/>
                          </a:solidFill>
                        </a:rPr>
                        <a:t>(</a:t>
                      </a:r>
                      <a:r>
                        <a:rPr lang="en-US" altLang="zh-TW" sz="1400" dirty="0" smtClean="0">
                          <a:solidFill>
                            <a:srgbClr val="FF6600"/>
                          </a:solidFill>
                        </a:rPr>
                        <a:t>(</a:t>
                      </a:r>
                      <a:r>
                        <a:rPr lang="en-US" altLang="zh-TW" sz="1400" baseline="0" dirty="0" smtClean="0"/>
                        <a:t>(N/2)</a:t>
                      </a:r>
                      <a:r>
                        <a:rPr lang="en-US" altLang="zh-TW" sz="1400" baseline="30000" dirty="0" smtClean="0"/>
                        <a:t>2</a:t>
                      </a:r>
                      <a:r>
                        <a:rPr lang="en-US" altLang="zh-TW" sz="1400" baseline="0" dirty="0" smtClean="0"/>
                        <a:t>+2(N/2</a:t>
                      </a:r>
                      <a:r>
                        <a:rPr lang="en-US" altLang="zh-TW" sz="1400" dirty="0" smtClean="0"/>
                        <a:t>)+3</a:t>
                      </a:r>
                      <a:r>
                        <a:rPr lang="en-US" altLang="zh-TW" sz="140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US" altLang="zh-TW" sz="1400" baseline="0" dirty="0" smtClean="0"/>
                        <a:t/>
                      </a:r>
                      <a:br>
                        <a:rPr lang="en-US" altLang="zh-TW" sz="1400" baseline="0" dirty="0" smtClean="0"/>
                      </a:br>
                      <a:r>
                        <a:rPr lang="en-US" altLang="zh-TW" sz="1400" baseline="0" dirty="0" smtClean="0"/>
                        <a:t>Total: </a:t>
                      </a:r>
                      <a:r>
                        <a:rPr lang="en-US" altLang="zh-TW" sz="1400" dirty="0" smtClean="0">
                          <a:solidFill>
                            <a:srgbClr val="FF0000"/>
                          </a:solidFill>
                        </a:rPr>
                        <a:t>(</a:t>
                      </a:r>
                      <a:r>
                        <a:rPr lang="en-US" altLang="zh-TW" sz="1400" dirty="0" smtClean="0">
                          <a:solidFill>
                            <a:srgbClr val="FF6600"/>
                          </a:solidFill>
                        </a:rPr>
                        <a:t>(</a:t>
                      </a:r>
                      <a:r>
                        <a:rPr lang="en-US" altLang="zh-TW" sz="1400" baseline="0" dirty="0" smtClean="0"/>
                        <a:t>(N/2)</a:t>
                      </a:r>
                      <a:r>
                        <a:rPr lang="en-US" altLang="zh-TW" sz="1400" baseline="30000" dirty="0" smtClean="0"/>
                        <a:t>2</a:t>
                      </a:r>
                      <a:r>
                        <a:rPr lang="en-US" altLang="zh-TW" sz="1400" baseline="0" dirty="0" smtClean="0"/>
                        <a:t>+2(N/2</a:t>
                      </a:r>
                      <a:r>
                        <a:rPr lang="en-US" altLang="zh-TW" sz="1400" dirty="0" smtClean="0"/>
                        <a:t>)+3</a:t>
                      </a:r>
                      <a:r>
                        <a:rPr lang="en-US" altLang="zh-TW" sz="140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endParaRPr lang="en-US" altLang="zh-TW" sz="1400" baseline="30000" dirty="0" smtClean="0"/>
                    </a:p>
                  </a:txBody>
                  <a:tcPr anchor="ctr"/>
                </a:tc>
              </a:tr>
              <a:tr h="370840">
                <a:tc>
                  <a:txBody>
                    <a:bodyPr/>
                    <a:lstStyle/>
                    <a:p>
                      <a:pPr algn="ctr"/>
                      <a:r>
                        <a:rPr lang="en-US" altLang="zh-TW" sz="1400" dirty="0" smtClean="0"/>
                        <a:t>Div</a:t>
                      </a:r>
                      <a:r>
                        <a:rPr lang="en-US" altLang="zh-TW" sz="1400" dirty="0" smtClean="0"/>
                        <a:t>. LUT</a:t>
                      </a:r>
                      <a:endParaRPr lang="zh-TW" altLang="en-US" sz="14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400" dirty="0" smtClean="0"/>
                        <a:t>1</a:t>
                      </a:r>
                      <a:r>
                        <a:rPr lang="en-CA" altLang="zh-TW" sz="1400" dirty="0" smtClean="0">
                          <a:solidFill>
                            <a:srgbClr val="FF0000"/>
                          </a:solidFill>
                          <a:effectLst/>
                          <a:sym typeface="Symbol"/>
                        </a:rPr>
                        <a:t></a:t>
                      </a:r>
                      <a:r>
                        <a:rPr lang="en-CA" altLang="zh-TW" sz="1400" dirty="0" smtClean="0">
                          <a:solidFill>
                            <a:srgbClr val="FF0000"/>
                          </a:solidFill>
                          <a:effectLst/>
                        </a:rPr>
                        <a:t>2</a:t>
                      </a:r>
                      <a:endParaRPr lang="en-US" altLang="zh-TW" sz="1400" baseline="3000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400" dirty="0" smtClean="0"/>
                        <a:t>1</a:t>
                      </a:r>
                      <a:r>
                        <a:rPr lang="en-CA" altLang="zh-TW" sz="1400" dirty="0" smtClean="0">
                          <a:solidFill>
                            <a:srgbClr val="FF6600"/>
                          </a:solidFill>
                          <a:effectLst/>
                          <a:sym typeface="Symbol"/>
                        </a:rPr>
                        <a:t></a:t>
                      </a:r>
                      <a:r>
                        <a:rPr lang="en-CA" altLang="zh-TW" sz="1400" dirty="0" smtClean="0">
                          <a:solidFill>
                            <a:srgbClr val="FF6600"/>
                          </a:solidFill>
                          <a:effectLst/>
                        </a:rPr>
                        <a:t>2</a:t>
                      </a:r>
                      <a:r>
                        <a:rPr lang="en-CA" altLang="zh-TW" sz="1400" dirty="0" smtClean="0">
                          <a:solidFill>
                            <a:srgbClr val="FF0000"/>
                          </a:solidFill>
                          <a:effectLst/>
                          <a:sym typeface="Symbol"/>
                        </a:rPr>
                        <a:t></a:t>
                      </a:r>
                      <a:r>
                        <a:rPr lang="en-CA" altLang="zh-TW" sz="1400" dirty="0" smtClean="0">
                          <a:solidFill>
                            <a:srgbClr val="FF0000"/>
                          </a:solidFill>
                          <a:effectLst/>
                        </a:rPr>
                        <a:t>2</a:t>
                      </a:r>
                      <a:endParaRPr lang="en-US" altLang="zh-TW" sz="1400" baseline="30000" dirty="0" smtClean="0"/>
                    </a:p>
                  </a:txBody>
                  <a:tcPr anchor="ctr"/>
                </a:tc>
              </a:tr>
            </a:tbl>
          </a:graphicData>
        </a:graphic>
      </p:graphicFrame>
      <p:sp>
        <p:nvSpPr>
          <p:cNvPr id="7" name="頁尾版面配置區 6"/>
          <p:cNvSpPr>
            <a:spLocks noGrp="1"/>
          </p:cNvSpPr>
          <p:nvPr>
            <p:ph type="ftr" sz="quarter" idx="11"/>
          </p:nvPr>
        </p:nvSpPr>
        <p:spPr/>
        <p:txBody>
          <a:bodyPr/>
          <a:lstStyle/>
          <a:p>
            <a:r>
              <a:rPr lang="en-US" altLang="zh-TW" smtClean="0"/>
              <a:t>JCT3V-G0114</a:t>
            </a:r>
            <a:endParaRPr lang="zh-TW" altLang="en-US" dirty="0"/>
          </a:p>
        </p:txBody>
      </p:sp>
      <p:sp>
        <p:nvSpPr>
          <p:cNvPr id="8" name="矩形 7"/>
          <p:cNvSpPr/>
          <p:nvPr/>
        </p:nvSpPr>
        <p:spPr>
          <a:xfrm>
            <a:off x="7981653" y="2060848"/>
            <a:ext cx="910827" cy="276999"/>
          </a:xfrm>
          <a:prstGeom prst="rect">
            <a:avLst/>
          </a:prstGeom>
        </p:spPr>
        <p:txBody>
          <a:bodyPr wrap="none">
            <a:spAutoFit/>
          </a:bodyPr>
          <a:lstStyle/>
          <a:p>
            <a:r>
              <a:rPr lang="en-US" altLang="zh-TW" dirty="0">
                <a:solidFill>
                  <a:schemeClr val="bg1"/>
                </a:solidFill>
                <a:latin typeface="+mn-lt"/>
              </a:rPr>
              <a:t>N: PU size</a:t>
            </a:r>
          </a:p>
        </p:txBody>
      </p:sp>
      <p:sp>
        <p:nvSpPr>
          <p:cNvPr id="9" name="文字方塊 8"/>
          <p:cNvSpPr txBox="1"/>
          <p:nvPr/>
        </p:nvSpPr>
        <p:spPr>
          <a:xfrm>
            <a:off x="323528" y="6021288"/>
            <a:ext cx="8694498" cy="461665"/>
          </a:xfrm>
          <a:prstGeom prst="rect">
            <a:avLst/>
          </a:prstGeom>
          <a:noFill/>
        </p:spPr>
        <p:txBody>
          <a:bodyPr wrap="square" rtlCol="0">
            <a:spAutoFit/>
          </a:bodyPr>
          <a:lstStyle/>
          <a:p>
            <a:r>
              <a:rPr lang="en-US" altLang="zh-TW" dirty="0" smtClean="0">
                <a:solidFill>
                  <a:schemeClr val="bg1"/>
                </a:solidFill>
                <a:latin typeface="+mn-lt"/>
              </a:rPr>
              <a:t>Numbers colored in </a:t>
            </a:r>
            <a:r>
              <a:rPr lang="en-US" altLang="zh-TW" dirty="0" smtClean="0">
                <a:solidFill>
                  <a:srgbClr val="FF6600"/>
                </a:solidFill>
                <a:latin typeface="+mn-lt"/>
              </a:rPr>
              <a:t>orange</a:t>
            </a:r>
            <a:r>
              <a:rPr lang="en-US" altLang="zh-TW" dirty="0" smtClean="0">
                <a:solidFill>
                  <a:schemeClr val="bg1"/>
                </a:solidFill>
                <a:latin typeface="+mn-lt"/>
              </a:rPr>
              <a:t> </a:t>
            </a:r>
            <a:r>
              <a:rPr lang="en-US" altLang="zh-TW" dirty="0">
                <a:solidFill>
                  <a:schemeClr val="bg1"/>
                </a:solidFill>
                <a:latin typeface="+mn-lt"/>
              </a:rPr>
              <a:t>present </a:t>
            </a:r>
            <a:r>
              <a:rPr lang="en-US" altLang="zh-TW" dirty="0" smtClean="0">
                <a:solidFill>
                  <a:schemeClr val="bg1"/>
                </a:solidFill>
                <a:latin typeface="+mn-lt"/>
              </a:rPr>
              <a:t>two </a:t>
            </a:r>
            <a:r>
              <a:rPr lang="en-US" altLang="zh-TW" dirty="0">
                <a:solidFill>
                  <a:schemeClr val="bg1"/>
                </a:solidFill>
                <a:latin typeface="+mn-lt"/>
              </a:rPr>
              <a:t>components </a:t>
            </a:r>
            <a:r>
              <a:rPr lang="en-US" altLang="zh-TW" dirty="0" smtClean="0">
                <a:solidFill>
                  <a:schemeClr val="bg1"/>
                </a:solidFill>
                <a:latin typeface="+mn-lt"/>
              </a:rPr>
              <a:t>of chrominance</a:t>
            </a:r>
            <a:r>
              <a:rPr lang="en-US" altLang="zh-TW" dirty="0">
                <a:solidFill>
                  <a:schemeClr val="bg1"/>
                </a:solidFill>
                <a:latin typeface="+mn-lt"/>
              </a:rPr>
              <a:t/>
            </a:r>
            <a:br>
              <a:rPr lang="en-US" altLang="zh-TW" dirty="0">
                <a:solidFill>
                  <a:schemeClr val="bg1"/>
                </a:solidFill>
                <a:latin typeface="+mn-lt"/>
              </a:rPr>
            </a:br>
            <a:r>
              <a:rPr lang="en-US" altLang="zh-TW" dirty="0">
                <a:solidFill>
                  <a:schemeClr val="bg1"/>
                </a:solidFill>
                <a:latin typeface="+mn-lt"/>
              </a:rPr>
              <a:t>Numbers colored in </a:t>
            </a:r>
            <a:r>
              <a:rPr lang="en-US" altLang="zh-TW" dirty="0" smtClean="0">
                <a:solidFill>
                  <a:srgbClr val="FF0000"/>
                </a:solidFill>
                <a:latin typeface="+mn-lt"/>
              </a:rPr>
              <a:t>red</a:t>
            </a:r>
            <a:r>
              <a:rPr lang="en-US" altLang="zh-TW" dirty="0" smtClean="0">
                <a:solidFill>
                  <a:schemeClr val="bg1"/>
                </a:solidFill>
                <a:latin typeface="+mn-lt"/>
              </a:rPr>
              <a:t> present bi-prediction</a:t>
            </a:r>
            <a:endParaRPr lang="zh-TW" altLang="en-US" dirty="0">
              <a:solidFill>
                <a:schemeClr val="bg1"/>
              </a:solidFill>
              <a:latin typeface="+mn-lt"/>
            </a:endParaRPr>
          </a:p>
        </p:txBody>
      </p:sp>
    </p:spTree>
    <p:extLst>
      <p:ext uri="{BB962C8B-B14F-4D97-AF65-F5344CB8AC3E}">
        <p14:creationId xmlns:p14="http://schemas.microsoft.com/office/powerpoint/2010/main" val="247279864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佈景主題1">
  <a:themeElements>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Sir's slide">
      <a:majorFont>
        <a:latin typeface="Book Antiqua"/>
        <a:ea typeface="微軟正黑體"/>
        <a:cs typeface=""/>
      </a:majorFont>
      <a:minorFont>
        <a:latin typeface="Arial"/>
        <a:ea typeface="微軟正黑體"/>
        <a:cs typeface=""/>
      </a:minorFont>
    </a:fontScheme>
    <a:fmtScheme name="流線">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1_佈景主題1">
  <a:themeElements>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流線">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線">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2.xml><?xml version="1.0" encoding="utf-8"?>
<a:themeOverride xmlns:a="http://schemas.openxmlformats.org/drawingml/2006/main">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3.xml><?xml version="1.0" encoding="utf-8"?>
<a:themeOverride xmlns:a="http://schemas.openxmlformats.org/drawingml/2006/main">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4.xml><?xml version="1.0" encoding="utf-8"?>
<a:themeOverride xmlns:a="http://schemas.openxmlformats.org/drawingml/2006/main">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佈景主題1</Template>
  <TotalTime>1954</TotalTime>
  <Words>1788</Words>
  <Application>Microsoft Office PowerPoint</Application>
  <PresentationFormat>如螢幕大小 (4:3)</PresentationFormat>
  <Paragraphs>504</Paragraphs>
  <Slides>17</Slides>
  <Notes>5</Notes>
  <HiddenSlides>0</HiddenSlides>
  <MMClips>0</MMClips>
  <ScaleCrop>false</ScaleCrop>
  <HeadingPairs>
    <vt:vector size="8" baseType="variant">
      <vt:variant>
        <vt:lpstr>使用字型</vt:lpstr>
      </vt:variant>
      <vt:variant>
        <vt:i4>13</vt:i4>
      </vt:variant>
      <vt:variant>
        <vt:lpstr>佈景主題</vt:lpstr>
      </vt:variant>
      <vt:variant>
        <vt:i4>2</vt:i4>
      </vt:variant>
      <vt:variant>
        <vt:lpstr>內嵌 OLE 伺服程式</vt:lpstr>
      </vt:variant>
      <vt:variant>
        <vt:i4>1</vt:i4>
      </vt:variant>
      <vt:variant>
        <vt:lpstr>投影片標題</vt:lpstr>
      </vt:variant>
      <vt:variant>
        <vt:i4>17</vt:i4>
      </vt:variant>
    </vt:vector>
  </HeadingPairs>
  <TitlesOfParts>
    <vt:vector size="33" baseType="lpstr">
      <vt:lpstr>Arial Unicode MS</vt:lpstr>
      <vt:lpstr>微軟正黑體</vt:lpstr>
      <vt:lpstr>新細明體</vt:lpstr>
      <vt:lpstr>Arial</vt:lpstr>
      <vt:lpstr>Book Antiqua</vt:lpstr>
      <vt:lpstr>Calibri</vt:lpstr>
      <vt:lpstr>Cambria Math</vt:lpstr>
      <vt:lpstr>Constantia</vt:lpstr>
      <vt:lpstr>Monotype Corsiva</vt:lpstr>
      <vt:lpstr>Symbol</vt:lpstr>
      <vt:lpstr>Times New Roman</vt:lpstr>
      <vt:lpstr>Wingdings</vt:lpstr>
      <vt:lpstr>Wingdings 2</vt:lpstr>
      <vt:lpstr>佈景主題1</vt:lpstr>
      <vt:lpstr>1_佈景主題1</vt:lpstr>
      <vt:lpstr>Equation</vt:lpstr>
      <vt:lpstr>JCT3V-G0114 AHG 10: Complexity Assessment on Illumination Compensation (IC)</vt:lpstr>
      <vt:lpstr>Abstract</vt:lpstr>
      <vt:lpstr>Outline</vt:lpstr>
      <vt:lpstr>Introduction to IC</vt:lpstr>
      <vt:lpstr>Introduction to IC</vt:lpstr>
      <vt:lpstr>Number of operations (1/4)</vt:lpstr>
      <vt:lpstr>Number of operations (2/4)</vt:lpstr>
      <vt:lpstr>Number of operations (3/4)</vt:lpstr>
      <vt:lpstr>Number of operations (4/4)</vt:lpstr>
      <vt:lpstr>Data storage requirement (1/2)</vt:lpstr>
      <vt:lpstr>Data storage requirement (2/2)</vt:lpstr>
      <vt:lpstr>Data transfer rate (1/2)</vt:lpstr>
      <vt:lpstr>Data transfer rate (2/2)</vt:lpstr>
      <vt:lpstr>Complexity at 6464 block level with various PU sizes</vt:lpstr>
      <vt:lpstr>Overall complexity of IC at 6464 block</vt:lpstr>
      <vt:lpstr>Coding results without IC</vt:lpstr>
      <vt:lpstr>Conclusion</vt:lpstr>
    </vt:vector>
  </TitlesOfParts>
  <Company>Deitel &amp; Associates,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 Introduction to Computers and C++ Programming</dc:title>
  <dc:creator>jason</dc:creator>
  <cp:lastModifiedBy>Chun-Fu Chen</cp:lastModifiedBy>
  <cp:revision>622</cp:revision>
  <dcterms:created xsi:type="dcterms:W3CDTF">2000-06-22T17:02:59Z</dcterms:created>
  <dcterms:modified xsi:type="dcterms:W3CDTF">2014-01-09T14:21:41Z</dcterms:modified>
</cp:coreProperties>
</file>