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4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406" r:id="rId2"/>
    <p:sldId id="435" r:id="rId3"/>
    <p:sldId id="436" r:id="rId4"/>
    <p:sldId id="446" r:id="rId5"/>
    <p:sldId id="447" r:id="rId6"/>
    <p:sldId id="448" r:id="rId7"/>
    <p:sldId id="439" r:id="rId8"/>
    <p:sldId id="449" r:id="rId9"/>
    <p:sldId id="444" r:id="rId10"/>
    <p:sldId id="434" r:id="rId11"/>
  </p:sldIdLst>
  <p:sldSz cx="9144000" cy="6858000" type="screen4x3"/>
  <p:notesSz cx="9926638" cy="6797675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D6D00"/>
    <a:srgbClr val="CCECFF"/>
    <a:srgbClr val="FFFF99"/>
    <a:srgbClr val="CCFF99"/>
    <a:srgbClr val="66CCFF"/>
    <a:srgbClr val="FFCCFF"/>
    <a:srgbClr val="205885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中等深淺樣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84E427A-3D55-4303-BF80-6455036E1DE7}" styleName="佈景主題樣式 1 - 輔色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0A1B5D5-9B99-4C35-A422-299274C87663}" styleName="中等深淺樣式 1 - 輔色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D27102A9-8310-4765-A935-A1911B00CA55}" styleName="淺色樣式 1 - 輔色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66" autoAdjust="0"/>
    <p:restoredTop sz="89601" autoAdjust="0"/>
  </p:normalViewPr>
  <p:slideViewPr>
    <p:cSldViewPr snapToObjects="1">
      <p:cViewPr varScale="1">
        <p:scale>
          <a:sx n="112" d="100"/>
          <a:sy n="112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52" d="100"/>
          <a:sy n="52" d="100"/>
        </p:scale>
        <p:origin x="-1950" y="-96"/>
      </p:cViewPr>
      <p:guideLst>
        <p:guide orient="horz" pos="2141"/>
        <p:guide pos="312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25096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25096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fld id="{150A652D-AB22-4B75-AD19-05C63CB70D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5096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3900" y="509588"/>
            <a:ext cx="3398838" cy="2549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23552" y="3228896"/>
            <a:ext cx="7279535" cy="3058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5096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fld id="{F2F46781-0322-43BD-9B75-18D8508F3C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2CE0F-CF44-4C7E-B53A-DDBC65E5FEB9}" type="slidenum">
              <a:rPr lang="en-US" smtClean="0"/>
              <a:pPr/>
              <a:t>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1" descr="cover_bac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74850"/>
            <a:ext cx="916305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6" descr="bar_white_bot"/>
          <p:cNvPicPr>
            <a:picLocks noChangeAspect="1" noChangeArrowheads="1"/>
          </p:cNvPicPr>
          <p:nvPr/>
        </p:nvPicPr>
        <p:blipFill>
          <a:blip r:embed="rId3" cstate="print"/>
          <a:srcRect b="1707"/>
          <a:stretch>
            <a:fillRect/>
          </a:stretch>
        </p:blipFill>
        <p:spPr bwMode="auto">
          <a:xfrm>
            <a:off x="0" y="5303838"/>
            <a:ext cx="91440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8" descr="bar_white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4" descr="bar_white_2"/>
          <p:cNvPicPr>
            <a:picLocks noChangeAspect="1" noChangeArrowheads="1"/>
          </p:cNvPicPr>
          <p:nvPr/>
        </p:nvPicPr>
        <p:blipFill>
          <a:blip r:embed="rId4" cstate="print"/>
          <a:srcRect l="47466" r="4236"/>
          <a:stretch>
            <a:fillRect/>
          </a:stretch>
        </p:blipFill>
        <p:spPr bwMode="auto">
          <a:xfrm>
            <a:off x="4178300" y="0"/>
            <a:ext cx="44164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9" descr="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60500" y="817563"/>
            <a:ext cx="37830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5"/>
          <p:cNvSpPr>
            <a:spLocks noChangeArrowheads="1"/>
          </p:cNvSpPr>
          <p:nvPr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TW" sz="1400" b="1" dirty="0" smtClean="0">
                <a:solidFill>
                  <a:srgbClr val="E86C1F"/>
                </a:solidFill>
                <a:ea typeface="SimHei" pitchFamily="2" charset="-122"/>
                <a:cs typeface="+mn-cs"/>
              </a:rPr>
              <a:t>JCT3V-E0181</a:t>
            </a:r>
            <a:endParaRPr lang="zh-TW" altLang="en-US" sz="1400" b="1" dirty="0">
              <a:solidFill>
                <a:srgbClr val="E86C1F"/>
              </a:solidFill>
              <a:ea typeface="新細明體" charset="-120"/>
              <a:cs typeface="+mn-cs"/>
            </a:endParaRPr>
          </a:p>
        </p:txBody>
      </p:sp>
      <p:pic>
        <p:nvPicPr>
          <p:cNvPr id="10" name="Picture 37" descr="bar_white_bot"/>
          <p:cNvPicPr>
            <a:picLocks noChangeAspect="1" noChangeArrowheads="1"/>
          </p:cNvPicPr>
          <p:nvPr/>
        </p:nvPicPr>
        <p:blipFill>
          <a:blip r:embed="rId3" cstate="print"/>
          <a:srcRect l="36562" r="27742" b="1707"/>
          <a:stretch>
            <a:fillRect/>
          </a:stretch>
        </p:blipFill>
        <p:spPr bwMode="auto">
          <a:xfrm>
            <a:off x="3151188" y="5303838"/>
            <a:ext cx="32639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8" descr="bar_white_bot"/>
          <p:cNvPicPr>
            <a:picLocks noChangeAspect="1" noChangeArrowheads="1"/>
          </p:cNvPicPr>
          <p:nvPr/>
        </p:nvPicPr>
        <p:blipFill>
          <a:blip r:embed="rId3" cstate="print"/>
          <a:srcRect t="95583"/>
          <a:stretch>
            <a:fillRect/>
          </a:stretch>
        </p:blipFill>
        <p:spPr bwMode="auto">
          <a:xfrm>
            <a:off x="0" y="6770688"/>
            <a:ext cx="9144000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6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9563" y="2420938"/>
            <a:ext cx="8524875" cy="144145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altLang="zh-TW"/>
              <a:t>Title: Arial Bold 32pt</a:t>
            </a:r>
            <a:endParaRPr lang="zh-TW" altLang="en-US"/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9563" y="4079875"/>
            <a:ext cx="8524875" cy="1223963"/>
          </a:xfrm>
        </p:spPr>
        <p:txBody>
          <a:bodyPr/>
          <a:lstStyle>
            <a:lvl1pPr marL="0" indent="0" algn="ctr">
              <a:buFont typeface="Arial" charset="0"/>
              <a:buNone/>
              <a:defRPr/>
            </a:lvl1pPr>
          </a:lstStyle>
          <a:p>
            <a:r>
              <a:rPr lang="en-US" altLang="zh-TW"/>
              <a:t>Subtitle: Arial 24pt</a:t>
            </a:r>
          </a:p>
        </p:txBody>
      </p:sp>
      <p:sp>
        <p:nvSpPr>
          <p:cNvPr id="13" name="Text Box 13"/>
          <p:cNvSpPr txBox="1">
            <a:spLocks noChangeArrowheads="1"/>
          </p:cNvSpPr>
          <p:nvPr userDrawn="1"/>
        </p:nvSpPr>
        <p:spPr bwMode="auto">
          <a:xfrm>
            <a:off x="4800601" y="5621338"/>
            <a:ext cx="4033838" cy="56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ctr">
              <a:spcBef>
                <a:spcPct val="20000"/>
              </a:spcBef>
            </a:pPr>
            <a:r>
              <a:rPr lang="en-US" altLang="zh-TW" sz="1400" dirty="0" smtClean="0">
                <a:ea typeface="SimHei" pitchFamily="2" charset="-122"/>
              </a:rPr>
              <a:t>5</a:t>
            </a:r>
            <a:r>
              <a:rPr lang="en-US" altLang="zh-TW" sz="1400" baseline="30000" dirty="0" smtClean="0">
                <a:ea typeface="SimHei" pitchFamily="2" charset="-122"/>
              </a:rPr>
              <a:t>th</a:t>
            </a:r>
            <a:r>
              <a:rPr lang="en-US" altLang="zh-TW" sz="1400" dirty="0" smtClean="0">
                <a:ea typeface="SimHei" pitchFamily="2" charset="-122"/>
              </a:rPr>
              <a:t>  JCT3V Meeting </a:t>
            </a:r>
            <a:r>
              <a:rPr kumimoji="1" lang="en-US" altLang="zh-TW" sz="1400" kern="1200" dirty="0" smtClean="0">
                <a:solidFill>
                  <a:schemeClr val="tx1"/>
                </a:solidFill>
                <a:latin typeface="Arial" charset="0"/>
                <a:ea typeface="SimHei" pitchFamily="2" charset="-122"/>
                <a:cs typeface="Arial" charset="0"/>
              </a:rPr>
              <a:t>in </a:t>
            </a:r>
            <a:r>
              <a:rPr kumimoji="1" lang="en-CA" altLang="zh-TW" sz="1400" kern="1200" dirty="0" smtClean="0">
                <a:solidFill>
                  <a:schemeClr val="tx1"/>
                </a:solidFill>
                <a:latin typeface="Arial" charset="0"/>
                <a:ea typeface="SimHei" pitchFamily="2" charset="-122"/>
                <a:cs typeface="Arial" charset="0"/>
              </a:rPr>
              <a:t>Vienna</a:t>
            </a:r>
            <a:endParaRPr kumimoji="1" lang="en-US" altLang="zh-TW" sz="1400" kern="1200" dirty="0" smtClean="0">
              <a:solidFill>
                <a:schemeClr val="tx1"/>
              </a:solidFill>
              <a:latin typeface="Arial" charset="0"/>
              <a:ea typeface="SimHei" pitchFamily="2" charset="-122"/>
              <a:cs typeface="Arial" charset="0"/>
            </a:endParaRPr>
          </a:p>
          <a:p>
            <a:pPr algn="r" fontAlgn="ctr">
              <a:spcBef>
                <a:spcPct val="20000"/>
              </a:spcBef>
            </a:pPr>
            <a:r>
              <a:rPr kumimoji="1" lang="en-CA" sz="1400" kern="12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27</a:t>
            </a:r>
            <a:r>
              <a:rPr kumimoji="1" lang="en-CA" sz="1400" kern="1200" baseline="300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th</a:t>
            </a:r>
            <a:r>
              <a:rPr kumimoji="1" lang="en-CA" sz="1400" kern="12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 Jul – 2</a:t>
            </a:r>
            <a:r>
              <a:rPr kumimoji="1" lang="en-CA" sz="1400" kern="1200" baseline="300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nd</a:t>
            </a:r>
            <a:r>
              <a:rPr kumimoji="1" lang="en-CA" sz="1400" kern="12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 Aug. 2013</a:t>
            </a:r>
            <a:endParaRPr lang="en-US" altLang="zh-TW" sz="1000" dirty="0">
              <a:ea typeface="SimHei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645018-0976-42E3-9BAE-1051E5FC0B3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67500" y="384175"/>
            <a:ext cx="2014538" cy="569436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22300" y="384175"/>
            <a:ext cx="5892800" cy="569436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16B327-6ECF-4638-AF55-1F616ABA456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2300" y="384175"/>
            <a:ext cx="8059738" cy="65881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01746F-F0E7-4298-B3A3-1A8C8228A02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8EEF4E-5E98-4FE8-8110-5B6887B07F4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8CCA7C-D523-4022-B4E2-912C76C8447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0C89C3-C8B5-45B1-8BC9-2820BED3FAB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60174-70CD-4599-9C65-362A50E26FA6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A078AB-0404-4CE7-B3B2-C3B004FD531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7A521-FE53-4BCE-B70E-0091FEB56AE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2BD4CB-C660-4DB9-9C2F-200B6C3F3C3F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0554F8-3353-452C-A753-334CFA90DDE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9" descr="bar_logoc"/>
          <p:cNvPicPr>
            <a:picLocks noChangeAspect="1" noChangeArrowheads="1"/>
          </p:cNvPicPr>
          <p:nvPr/>
        </p:nvPicPr>
        <p:blipFill>
          <a:blip r:embed="rId14" cstate="print"/>
          <a:srcRect l="6937"/>
          <a:stretch>
            <a:fillRect/>
          </a:stretch>
        </p:blipFill>
        <p:spPr bwMode="auto">
          <a:xfrm>
            <a:off x="-20638" y="6237288"/>
            <a:ext cx="8913813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384175"/>
            <a:ext cx="8059738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Page Title: 32</a:t>
            </a:r>
            <a:r>
              <a:rPr lang="zh-TW" altLang="zh-TW" smtClean="0"/>
              <a:t> pt Arial</a:t>
            </a:r>
            <a:endParaRPr lang="en-US" altLang="ja-JP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7063" y="1123950"/>
            <a:ext cx="8054975" cy="495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Please use the following font and colors for your presentation.</a:t>
            </a:r>
          </a:p>
          <a:p>
            <a:pPr lvl="1"/>
            <a:r>
              <a:rPr lang="en-US" altLang="zh-TW" smtClean="0"/>
              <a:t>It is strongly recommended to use Arial for all areas of content. </a:t>
            </a:r>
          </a:p>
          <a:p>
            <a:pPr lvl="1"/>
            <a:r>
              <a:rPr lang="en-US" altLang="zh-TW" smtClean="0"/>
              <a:t>The following colors are recommended for various areas.</a:t>
            </a:r>
          </a:p>
          <a:p>
            <a:pPr lvl="2"/>
            <a:r>
              <a:rPr lang="en-US" altLang="zh-TW" smtClean="0"/>
              <a:t>Titles, subtitles and content: bold black.</a:t>
            </a:r>
          </a:p>
          <a:p>
            <a:pPr lvl="2"/>
            <a:r>
              <a:rPr lang="en-US" altLang="zh-TW" smtClean="0"/>
              <a:t>Support text: black, gray, blue and orange.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38638" y="6232525"/>
            <a:ext cx="463550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E3A18AE-C5A5-4229-8CCC-CCA56E09B2F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7567613" y="165100"/>
            <a:ext cx="140493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kumimoji="1" lang="en-US" altLang="zh-TW" sz="1400" b="1" kern="1200" dirty="0" smtClean="0">
                <a:solidFill>
                  <a:srgbClr val="E86C1F"/>
                </a:solidFill>
                <a:latin typeface="Arial" charset="0"/>
                <a:ea typeface="SimHei" pitchFamily="2" charset="-122"/>
                <a:cs typeface="Arial" charset="0"/>
              </a:rPr>
              <a:t>JCT3V-E0181</a:t>
            </a:r>
            <a:endParaRPr kumimoji="1" lang="zh-TW" altLang="en-US" sz="1400" b="1" kern="1200" dirty="0">
              <a:solidFill>
                <a:srgbClr val="E86C1F"/>
              </a:solidFill>
              <a:latin typeface="Arial" charset="0"/>
              <a:ea typeface="新細明體" charset="-120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3" r:id="rId1"/>
    <p:sldLayoutId id="2147484182" r:id="rId2"/>
    <p:sldLayoutId id="2147484183" r:id="rId3"/>
    <p:sldLayoutId id="2147484184" r:id="rId4"/>
    <p:sldLayoutId id="2147484185" r:id="rId5"/>
    <p:sldLayoutId id="2147484186" r:id="rId6"/>
    <p:sldLayoutId id="2147484187" r:id="rId7"/>
    <p:sldLayoutId id="2147484188" r:id="rId8"/>
    <p:sldLayoutId id="2147484189" r:id="rId9"/>
    <p:sldLayoutId id="2147484190" r:id="rId10"/>
    <p:sldLayoutId id="2147484191" r:id="rId11"/>
    <p:sldLayoutId id="2147484192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9pPr>
    </p:titleStyle>
    <p:bodyStyle>
      <a:lvl1pPr marL="342900" indent="-342900" algn="l" rtl="0" eaLnBrk="0" fontAlgn="base" hangingPunct="0">
        <a:spcBef>
          <a:spcPct val="5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ED6D00"/>
        </a:buClr>
        <a:buSzPct val="95000"/>
        <a:buFont typeface="Arial" charset="0"/>
        <a:buChar char="•"/>
        <a:defRPr kumimoji="1">
          <a:solidFill>
            <a:schemeClr val="tx1"/>
          </a:solidFill>
          <a:latin typeface="+mn-lt"/>
          <a:ea typeface="+mn-ea"/>
          <a:cs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  <a:cs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9563" y="2673350"/>
            <a:ext cx="8524875" cy="1441450"/>
          </a:xfrm>
        </p:spPr>
        <p:txBody>
          <a:bodyPr/>
          <a:lstStyle/>
          <a:p>
            <a:r>
              <a:rPr lang="en-CA" dirty="0" smtClean="0"/>
              <a:t>JCT3V-E0181</a:t>
            </a:r>
            <a:br>
              <a:rPr lang="en-CA" dirty="0" smtClean="0"/>
            </a:br>
            <a:r>
              <a:rPr lang="en-CA" dirty="0" smtClean="0"/>
              <a:t>3D-CE6.h</a:t>
            </a:r>
            <a:r>
              <a:rPr lang="en-CA" dirty="0" smtClean="0"/>
              <a:t>: Results on direct simplified depth coding in 3D-HEVC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4233446"/>
            <a:ext cx="78438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Kai Zhang, Jicheng An, </a:t>
            </a:r>
            <a:r>
              <a:rPr lang="en-US" sz="2000" dirty="0" err="1" smtClean="0"/>
              <a:t>Jian</a:t>
            </a:r>
            <a:r>
              <a:rPr lang="en-US" sz="2000" dirty="0" smtClean="0"/>
              <a:t>-Liang Lin, Yi-Wen Chen, Shawmin Lei</a:t>
            </a:r>
            <a:endParaRPr lang="en-US" sz="2000" baseline="30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9563" y="2673350"/>
            <a:ext cx="8524875" cy="1441450"/>
          </a:xfrm>
        </p:spPr>
        <p:txBody>
          <a:bodyPr/>
          <a:lstStyle/>
          <a:p>
            <a:r>
              <a:rPr lang="en-US" dirty="0" smtClean="0"/>
              <a:t>Thank you for your attention!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Overall Summary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23950"/>
            <a:ext cx="8496945" cy="4954588"/>
          </a:xfrm>
        </p:spPr>
        <p:txBody>
          <a:bodyPr/>
          <a:lstStyle/>
          <a:p>
            <a:r>
              <a:rPr lang="en-US" dirty="0" smtClean="0"/>
              <a:t>The Problem</a:t>
            </a:r>
          </a:p>
          <a:p>
            <a:pPr lvl="1"/>
            <a:r>
              <a:rPr lang="en-US" dirty="0" smtClean="0"/>
              <a:t>A two-step ( intra prediction and averaging ) approach is applied to obtain the prediction values in SDC segments</a:t>
            </a:r>
          </a:p>
          <a:p>
            <a:pPr lvl="2"/>
            <a:r>
              <a:rPr lang="en-US" dirty="0" smtClean="0"/>
              <a:t>The two-step method introduces a high complexity </a:t>
            </a:r>
          </a:p>
          <a:p>
            <a:r>
              <a:rPr lang="en-US" dirty="0" smtClean="0"/>
              <a:t>Proposed</a:t>
            </a:r>
          </a:p>
          <a:p>
            <a:pPr lvl="1"/>
            <a:r>
              <a:rPr lang="en-CA" dirty="0" smtClean="0"/>
              <a:t>Remove the two-step method</a:t>
            </a:r>
          </a:p>
          <a:p>
            <a:pPr lvl="1"/>
            <a:r>
              <a:rPr lang="en-CA" dirty="0" smtClean="0"/>
              <a:t>Instead, the prediction values are calculated from the neighbouring reconstructed samples directly by a simple rule</a:t>
            </a:r>
          </a:p>
          <a:p>
            <a:r>
              <a:rPr lang="en-US" dirty="0" smtClean="0"/>
              <a:t>Results</a:t>
            </a:r>
          </a:p>
          <a:p>
            <a:pPr lvl="1"/>
            <a:r>
              <a:rPr lang="en-US" dirty="0" smtClean="0"/>
              <a:t>0.1% BD-rate saving for the synthesized view in CTC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1</a:t>
            </a:fld>
            <a:endParaRPr lang="en-US" altLang="ja-JP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3930" y="1042988"/>
            <a:ext cx="8508108" cy="4954588"/>
          </a:xfrm>
        </p:spPr>
        <p:txBody>
          <a:bodyPr/>
          <a:lstStyle/>
          <a:p>
            <a:r>
              <a:rPr lang="en-US" sz="2000" dirty="0" smtClean="0"/>
              <a:t>There is a prediction value for each SDC segment</a:t>
            </a:r>
          </a:p>
          <a:p>
            <a:r>
              <a:rPr lang="en-US" sz="2000" dirty="0" smtClean="0"/>
              <a:t>A two-step approach is applied to obtain the prediction values</a:t>
            </a:r>
          </a:p>
          <a:p>
            <a:pPr lvl="1"/>
            <a:r>
              <a:rPr lang="en-US" sz="1800" dirty="0" smtClean="0"/>
              <a:t>First, the normal intra-prediction procedure using neighboring reconstructed samples is invoked to get all the prediction samples in the coded block. DC, Planar and DMM-1 are possible prediction modes.</a:t>
            </a:r>
          </a:p>
          <a:p>
            <a:pPr lvl="1"/>
            <a:r>
              <a:rPr lang="en-US" sz="1800" dirty="0" smtClean="0"/>
              <a:t>Second, the average value of the prediction samples in a segment is calculated as the prediction value for this segment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GB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2</a:t>
            </a:fld>
            <a:endParaRPr lang="en-US" altLang="ja-JP"/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2496954" y="3356992"/>
          <a:ext cx="4235286" cy="3456384"/>
        </p:xfrm>
        <a:graphic>
          <a:graphicData uri="http://schemas.openxmlformats.org/presentationml/2006/ole">
            <p:oleObj spid="_x0000_s10244" name="Visio" r:id="rId4" imgW="6586680" imgH="5386959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042988"/>
            <a:ext cx="8892480" cy="5035550"/>
          </a:xfrm>
        </p:spPr>
        <p:txBody>
          <a:bodyPr/>
          <a:lstStyle/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r>
              <a:rPr lang="en-US" sz="2400" kern="1200" dirty="0" smtClean="0">
                <a:solidFill>
                  <a:srgbClr val="000000"/>
                </a:solidFill>
                <a:latin typeface="Arial" charset="0"/>
                <a:ea typeface="SimHei" pitchFamily="2" charset="-122"/>
                <a:cs typeface="+mn-cs"/>
              </a:rPr>
              <a:t>What we really want is the final SDC prediction value</a:t>
            </a:r>
          </a:p>
          <a:p>
            <a:pPr marL="742950" lvl="2" indent="-342900">
              <a:spcBef>
                <a:spcPct val="50000"/>
              </a:spcBef>
              <a:buFont typeface="Arial" charset="0"/>
              <a:buChar char="▪"/>
            </a:pPr>
            <a:r>
              <a:rPr lang="en-US" sz="2000" kern="1200" dirty="0" smtClean="0">
                <a:solidFill>
                  <a:srgbClr val="000000"/>
                </a:solidFill>
                <a:latin typeface="Arial" charset="0"/>
                <a:ea typeface="SimHei" pitchFamily="2" charset="-122"/>
                <a:cs typeface="+mn-cs"/>
              </a:rPr>
              <a:t>The prediction-averaging process is not necessary</a:t>
            </a:r>
            <a:endParaRPr lang="en-CA" sz="2000" dirty="0" smtClean="0"/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r>
              <a:rPr lang="en-CA" sz="2400" dirty="0" smtClean="0"/>
              <a:t>Direct SDC (</a:t>
            </a:r>
            <a:r>
              <a:rPr lang="en-CA" sz="2400" dirty="0" err="1" smtClean="0"/>
              <a:t>dSDC</a:t>
            </a:r>
            <a:r>
              <a:rPr lang="en-CA" sz="2400" dirty="0" smtClean="0"/>
              <a:t>) is proposed to simplify SDC prediction</a:t>
            </a:r>
          </a:p>
          <a:p>
            <a:pPr marL="742950" lvl="2" indent="-342900">
              <a:spcBef>
                <a:spcPct val="50000"/>
              </a:spcBef>
              <a:buFont typeface="Arial" charset="0"/>
              <a:buChar char="▪"/>
            </a:pPr>
            <a:r>
              <a:rPr lang="en-CA" sz="2000" dirty="0" smtClean="0"/>
              <a:t>The prediction values are calculated from the neighbouring reconstructed samples directly</a:t>
            </a:r>
          </a:p>
          <a:p>
            <a:pPr marL="742950" lvl="2" indent="-342900">
              <a:spcBef>
                <a:spcPct val="50000"/>
              </a:spcBef>
              <a:buFont typeface="Arial" charset="0"/>
              <a:buChar char="▪"/>
            </a:pPr>
            <a:endParaRPr lang="en-US" sz="2200" dirty="0" smtClean="0">
              <a:solidFill>
                <a:srgbClr val="000000"/>
              </a:solidFill>
              <a:cs typeface="+mn-cs"/>
            </a:endParaRPr>
          </a:p>
          <a:p>
            <a:pPr marL="342900" lvl="1" indent="-342900">
              <a:spcBef>
                <a:spcPct val="50000"/>
              </a:spcBef>
              <a:buFont typeface="Arial" charset="0"/>
              <a:buChar char="▪"/>
            </a:pPr>
            <a:endParaRPr lang="en-US" kern="1200" dirty="0" smtClean="0">
              <a:latin typeface="Arial" charset="0"/>
              <a:ea typeface="SimHei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3</a:t>
            </a:fld>
            <a:endParaRPr lang="en-US" altLang="ja-JP"/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1985" name="Object 1"/>
          <p:cNvGraphicFramePr>
            <a:graphicFrameLocks noChangeAspect="1"/>
          </p:cNvGraphicFramePr>
          <p:nvPr/>
        </p:nvGraphicFramePr>
        <p:xfrm>
          <a:off x="925143" y="3356992"/>
          <a:ext cx="6239145" cy="2448272"/>
        </p:xfrm>
        <a:graphic>
          <a:graphicData uri="http://schemas.openxmlformats.org/presentationml/2006/ole">
            <p:oleObj spid="_x0000_s41985" name="Visio" r:id="rId4" imgW="5389531" imgH="2108835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(Cont.)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dirty="0" smtClean="0"/>
              <a:t>Initialize: neighbouring reconstructed samples are initialized as before the normal intra-prediction</a:t>
            </a:r>
            <a:endParaRPr lang="en-US" dirty="0" smtClean="0"/>
          </a:p>
          <a:p>
            <a:pPr lvl="0"/>
            <a:r>
              <a:rPr lang="en-US" dirty="0" smtClean="0"/>
              <a:t>For mode DMM-1.</a:t>
            </a:r>
          </a:p>
          <a:p>
            <a:pPr lvl="1"/>
            <a:r>
              <a:rPr lang="en-US" sz="1800" dirty="0" smtClean="0"/>
              <a:t>P0 and P1 are derived following the same method in DMM-1. </a:t>
            </a:r>
          </a:p>
          <a:p>
            <a:pPr lvl="1"/>
            <a:r>
              <a:rPr lang="en-US" sz="1800" dirty="0" smtClean="0"/>
              <a:t>P0 and P1 are treated as the final prediction values directly, without filling each prediction samples and calculating the average values</a:t>
            </a:r>
          </a:p>
          <a:p>
            <a:pPr lvl="0"/>
            <a:r>
              <a:rPr lang="en-US" dirty="0" smtClean="0"/>
              <a:t>For mode DC.</a:t>
            </a:r>
          </a:p>
          <a:p>
            <a:pPr lvl="1"/>
            <a:r>
              <a:rPr lang="en-US" sz="1600" dirty="0" smtClean="0"/>
              <a:t>P=(A+B+1)&gt;&gt;1</a:t>
            </a:r>
          </a:p>
          <a:p>
            <a:pPr lvl="0"/>
            <a:r>
              <a:rPr lang="en-US" sz="2000" dirty="0" smtClean="0"/>
              <a:t>For mode Planar.</a:t>
            </a:r>
          </a:p>
          <a:p>
            <a:pPr lvl="1"/>
            <a:r>
              <a:rPr lang="en-US" sz="1600" dirty="0" smtClean="0"/>
              <a:t>P= (X+Y+1) &gt;&gt; 1.</a:t>
            </a:r>
          </a:p>
          <a:p>
            <a:endParaRPr lang="en-CA" sz="18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4</a:t>
            </a:fld>
            <a:endParaRPr lang="en-US" altLang="ja-JP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2188" y="3413206"/>
            <a:ext cx="3407940" cy="3444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3" y="1123950"/>
            <a:ext cx="8502526" cy="4954588"/>
          </a:xfrm>
        </p:spPr>
        <p:txBody>
          <a:bodyPr/>
          <a:lstStyle/>
          <a:p>
            <a:r>
              <a:rPr lang="en-US" dirty="0" err="1" smtClean="0"/>
              <a:t>dSDC</a:t>
            </a:r>
            <a:r>
              <a:rPr lang="en-US" dirty="0" smtClean="0"/>
              <a:t> simplifies the SDC prediction procedure without changing the reconstruction procedure</a:t>
            </a:r>
          </a:p>
          <a:p>
            <a:r>
              <a:rPr lang="en-US" dirty="0" smtClean="0"/>
              <a:t>The table shows the numbers of operations for an </a:t>
            </a:r>
            <a:r>
              <a:rPr lang="en-US" dirty="0" err="1" smtClean="0"/>
              <a:t>NxN</a:t>
            </a:r>
            <a:r>
              <a:rPr lang="en-US" dirty="0" smtClean="0"/>
              <a:t> SDC block in the prediction procedure at decoder. </a:t>
            </a:r>
          </a:p>
          <a:p>
            <a:pPr lvl="1"/>
            <a:r>
              <a:rPr lang="en-US" dirty="0" smtClean="0"/>
              <a:t>The number of additions are reduced from </a:t>
            </a:r>
            <a:r>
              <a:rPr lang="en-US" i="1" dirty="0" smtClean="0"/>
              <a:t>O</a:t>
            </a:r>
            <a:r>
              <a:rPr lang="en-US" dirty="0" smtClean="0"/>
              <a:t>(N</a:t>
            </a:r>
            <a:r>
              <a:rPr lang="en-US" baseline="30000" dirty="0" smtClean="0"/>
              <a:t>2</a:t>
            </a:r>
            <a:r>
              <a:rPr lang="en-US" dirty="0" smtClean="0"/>
              <a:t>) to only 1 or 2, and all division operations are removed.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5</a:t>
            </a:fld>
            <a:endParaRPr lang="en-US" altLang="ja-JP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115613" y="3717031"/>
          <a:ext cx="6700329" cy="2095940"/>
        </p:xfrm>
        <a:graphic>
          <a:graphicData uri="http://schemas.openxmlformats.org/drawingml/2006/table">
            <a:tbl>
              <a:tblPr/>
              <a:tblGrid>
                <a:gridCol w="1339053"/>
                <a:gridCol w="1340319"/>
                <a:gridCol w="1340319"/>
                <a:gridCol w="1340319"/>
                <a:gridCol w="1340319"/>
              </a:tblGrid>
              <a:tr h="419188">
                <a:tc>
                  <a:txBody>
                    <a:bodyPr/>
                    <a:lstStyle/>
                    <a:p>
                      <a:endParaRPr lang="en-US" sz="16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Times New Roman"/>
                          <a:ea typeface="宋体"/>
                          <a:cs typeface="Times New Roman"/>
                        </a:rPr>
                        <a:t>Anchor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Times New Roman"/>
                          <a:ea typeface="宋体"/>
                          <a:cs typeface="Times New Roman"/>
                        </a:rPr>
                        <a:t>dSDC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9188">
                <a:tc>
                  <a:txBody>
                    <a:bodyPr/>
                    <a:lstStyle/>
                    <a:p>
                      <a:endParaRPr lang="en-US" sz="16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Times New Roman"/>
                          <a:ea typeface="宋体"/>
                          <a:cs typeface="Times New Roman"/>
                        </a:rPr>
                        <a:t>Addition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Times New Roman"/>
                          <a:ea typeface="宋体"/>
                          <a:cs typeface="Times New Roman"/>
                        </a:rPr>
                        <a:t>Division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Times New Roman"/>
                          <a:ea typeface="宋体"/>
                          <a:cs typeface="Times New Roman"/>
                        </a:rPr>
                        <a:t>Addition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Times New Roman"/>
                          <a:ea typeface="宋体"/>
                          <a:cs typeface="Times New Roman"/>
                        </a:rPr>
                        <a:t>Division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18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Times New Roman"/>
                          <a:ea typeface="宋体"/>
                          <a:cs typeface="Times New Roman"/>
                        </a:rPr>
                        <a:t>DC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i="1">
                          <a:latin typeface="Times New Roman"/>
                          <a:ea typeface="宋体"/>
                          <a:cs typeface="Times New Roman"/>
                        </a:rPr>
                        <a:t>O</a:t>
                      </a:r>
                      <a:r>
                        <a:rPr lang="en-US" sz="1600">
                          <a:latin typeface="Times New Roman"/>
                          <a:ea typeface="宋体"/>
                          <a:cs typeface="Times New Roman"/>
                        </a:rPr>
                        <a:t>(N</a:t>
                      </a:r>
                      <a:r>
                        <a:rPr lang="en-US" sz="1600" baseline="3000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160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18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Times New Roman"/>
                          <a:ea typeface="宋体"/>
                          <a:cs typeface="Times New Roman"/>
                        </a:rPr>
                        <a:t>DMM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i="1">
                          <a:latin typeface="Times New Roman"/>
                          <a:ea typeface="宋体"/>
                          <a:cs typeface="Times New Roman"/>
                        </a:rPr>
                        <a:t>O</a:t>
                      </a:r>
                      <a:r>
                        <a:rPr lang="en-US" sz="1600">
                          <a:latin typeface="Times New Roman"/>
                          <a:ea typeface="宋体"/>
                          <a:cs typeface="Times New Roman"/>
                        </a:rPr>
                        <a:t>(N</a:t>
                      </a:r>
                      <a:r>
                        <a:rPr lang="en-US" sz="1600" baseline="3000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160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18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Times New Roman"/>
                          <a:ea typeface="宋体"/>
                          <a:cs typeface="Times New Roman"/>
                        </a:rPr>
                        <a:t>Planar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i="1">
                          <a:latin typeface="Times New Roman"/>
                          <a:ea typeface="宋体"/>
                          <a:cs typeface="Times New Roman"/>
                        </a:rPr>
                        <a:t>O</a:t>
                      </a:r>
                      <a:r>
                        <a:rPr lang="en-US" sz="1600">
                          <a:latin typeface="Times New Roman"/>
                          <a:ea typeface="宋体"/>
                          <a:cs typeface="Times New Roman"/>
                        </a:rPr>
                        <a:t>(N</a:t>
                      </a:r>
                      <a:r>
                        <a:rPr lang="en-US" sz="1600" baseline="3000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160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smtClean="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en-US" sz="16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177899"/>
            <a:ext cx="8059738" cy="658813"/>
          </a:xfrm>
        </p:spPr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1922" y="908720"/>
            <a:ext cx="8934575" cy="5035550"/>
          </a:xfrm>
        </p:spPr>
        <p:txBody>
          <a:bodyPr/>
          <a:lstStyle/>
          <a:p>
            <a:r>
              <a:rPr lang="en-US" dirty="0" smtClean="0"/>
              <a:t>The simplification does not cause a BD-rate loss.</a:t>
            </a:r>
          </a:p>
          <a:p>
            <a:pPr lvl="1"/>
            <a:r>
              <a:rPr lang="en-US" dirty="0" smtClean="0"/>
              <a:t>Even achieve 0.1% BD-rate saving for the synthesized view in CTC</a:t>
            </a:r>
          </a:p>
          <a:p>
            <a:r>
              <a:rPr lang="en-US" dirty="0" smtClean="0"/>
              <a:t>Cross-checked by JCT3V-Exxxx </a:t>
            </a:r>
            <a:r>
              <a:rPr lang="en-US" smtClean="0"/>
              <a:t>(Thank Hisilicon</a:t>
            </a:r>
            <a:r>
              <a:rPr lang="en-US" dirty="0" smtClean="0"/>
              <a:t>)</a:t>
            </a:r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6</a:t>
            </a:fld>
            <a:endParaRPr lang="en-US" altLang="ja-JP"/>
          </a:p>
        </p:txBody>
      </p:sp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308" y="3140968"/>
            <a:ext cx="8651180" cy="2802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67544" y="2607295"/>
            <a:ext cx="16454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CTC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(Cont.)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AI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7</a:t>
            </a:fld>
            <a:endParaRPr lang="en-US" altLang="ja-JP"/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322" y="1988840"/>
            <a:ext cx="8206631" cy="2658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23950"/>
            <a:ext cx="8640959" cy="4954588"/>
          </a:xfrm>
        </p:spPr>
        <p:txBody>
          <a:bodyPr/>
          <a:lstStyle/>
          <a:p>
            <a:r>
              <a:rPr lang="en-US" dirty="0" smtClean="0"/>
              <a:t>Propose to </a:t>
            </a:r>
            <a:r>
              <a:rPr lang="en-CA" dirty="0" smtClean="0"/>
              <a:t>calculate prediction values from the neighbouring samples directly by a simple rule</a:t>
            </a:r>
          </a:p>
          <a:p>
            <a:pPr lvl="1"/>
            <a:r>
              <a:rPr lang="en-CA" dirty="0" smtClean="0"/>
              <a:t> </a:t>
            </a:r>
            <a:r>
              <a:rPr lang="en-US" dirty="0" smtClean="0"/>
              <a:t>Reduce the complexity of SDC prediction process</a:t>
            </a:r>
            <a:endParaRPr lang="en-CA" dirty="0" smtClean="0"/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r>
              <a:rPr lang="en-US" sz="2400" dirty="0" smtClean="0">
                <a:solidFill>
                  <a:srgbClr val="000000"/>
                </a:solidFill>
                <a:cs typeface="+mn-cs"/>
              </a:rPr>
              <a:t>0.1% BD-rate saving for the synthesized view in CTC</a:t>
            </a:r>
          </a:p>
          <a:p>
            <a:r>
              <a:rPr lang="en-US" dirty="0" smtClean="0"/>
              <a:t>Suggest to be adopted</a:t>
            </a:r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8</a:t>
            </a:fld>
            <a:endParaRPr lang="en-US" altLang="ja-JP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orporate ppt templatel_Confidential A">
  <a:themeElements>
    <a:clrScheme name="Corporate ppt templatel_Confidential 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rporate ppt templatel_Confidential A">
      <a:majorFont>
        <a:latin typeface="Arial"/>
        <a:ea typeface="標楷體"/>
        <a:cs typeface=""/>
      </a:majorFont>
      <a:minorFont>
        <a:latin typeface="Arial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orporate ppt templatel_Confidential 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16591</TotalTime>
  <Words>437</Words>
  <Application>Microsoft Office PowerPoint</Application>
  <PresentationFormat>如螢幕大小 (4:3)</PresentationFormat>
  <Paragraphs>85</Paragraphs>
  <Slides>10</Slides>
  <Notes>7</Notes>
  <HiddenSlides>0</HiddenSlides>
  <MMClips>0</MMClips>
  <ScaleCrop>false</ScaleCrop>
  <HeadingPairs>
    <vt:vector size="6" baseType="variant"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10</vt:i4>
      </vt:variant>
    </vt:vector>
  </HeadingPairs>
  <TitlesOfParts>
    <vt:vector size="12" baseType="lpstr">
      <vt:lpstr>Corporate ppt templatel_Confidential A</vt:lpstr>
      <vt:lpstr>Visio</vt:lpstr>
      <vt:lpstr>JCT3V-E0181 3D-CE6.h: Results on direct simplified depth coding in 3D-HEVC</vt:lpstr>
      <vt:lpstr>Overall Summary</vt:lpstr>
      <vt:lpstr>The problem</vt:lpstr>
      <vt:lpstr>Proposed</vt:lpstr>
      <vt:lpstr>Proposed (Cont.)</vt:lpstr>
      <vt:lpstr>Benefits</vt:lpstr>
      <vt:lpstr>Results</vt:lpstr>
      <vt:lpstr>Results (Cont.)</vt:lpstr>
      <vt:lpstr>Conclusion</vt:lpstr>
      <vt:lpstr>Thank you for your attention!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Title: Arial Bold 32pt</dc:title>
  <dc:creator>Chih-Wei Hsu (MediaTek)</dc:creator>
  <cp:keywords>Confidential A</cp:keywords>
  <dc:description>Confidential A</dc:description>
  <cp:lastModifiedBy>Yulin Chang</cp:lastModifiedBy>
  <cp:revision>1915</cp:revision>
  <dcterms:created xsi:type="dcterms:W3CDTF">2008-02-20T09:40:59Z</dcterms:created>
  <dcterms:modified xsi:type="dcterms:W3CDTF">2013-07-19T16:50:58Z</dcterms:modified>
  <cp:category>Confidential A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-2064365103</vt:i4>
  </property>
  <property fmtid="{D5CDD505-2E9C-101B-9397-08002B2CF9AE}" pid="3" name="_NewReviewCycle">
    <vt:lpwstr/>
  </property>
  <property fmtid="{D5CDD505-2E9C-101B-9397-08002B2CF9AE}" pid="4" name="_EmailSubject">
    <vt:lpwstr>JCT3V-C0137.pptx (CE3 texture merging candidate)</vt:lpwstr>
  </property>
  <property fmtid="{D5CDD505-2E9C-101B-9397-08002B2CF9AE}" pid="5" name="_AuthorEmail">
    <vt:lpwstr>yiwen.chen@mediatek.com</vt:lpwstr>
  </property>
  <property fmtid="{D5CDD505-2E9C-101B-9397-08002B2CF9AE}" pid="6" name="_AuthorEmailDisplayName">
    <vt:lpwstr>YiWen Chen (陳渏紋)</vt:lpwstr>
  </property>
  <property fmtid="{D5CDD505-2E9C-101B-9397-08002B2CF9AE}" pid="7" name="_PreviousAdHocReviewCycleID">
    <vt:i4>-1063369428</vt:i4>
  </property>
</Properties>
</file>