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06" r:id="rId2"/>
    <p:sldId id="446" r:id="rId3"/>
    <p:sldId id="447" r:id="rId4"/>
    <p:sldId id="448" r:id="rId5"/>
    <p:sldId id="450" r:id="rId6"/>
    <p:sldId id="449" r:id="rId7"/>
    <p:sldId id="451" r:id="rId8"/>
    <p:sldId id="439" r:id="rId9"/>
    <p:sldId id="444" r:id="rId10"/>
    <p:sldId id="434" r:id="rId11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66" autoAdjust="0"/>
    <p:restoredTop sz="89601" autoAdjust="0"/>
  </p:normalViewPr>
  <p:slideViewPr>
    <p:cSldViewPr snapToObjects="1">
      <p:cViewPr varScale="1">
        <p:scale>
          <a:sx n="90" d="100"/>
          <a:sy n="90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JCT3V-E0176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JCT3V-E0176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603" y="2673350"/>
            <a:ext cx="7070749" cy="1441450"/>
          </a:xfrm>
        </p:spPr>
        <p:txBody>
          <a:bodyPr/>
          <a:lstStyle/>
          <a:p>
            <a:r>
              <a:rPr lang="en-CA" dirty="0" smtClean="0"/>
              <a:t>JCT3V-E0176</a:t>
            </a:r>
            <a:br>
              <a:rPr lang="en-CA" dirty="0" smtClean="0"/>
            </a:br>
            <a:r>
              <a:rPr lang="en-CA" dirty="0" smtClean="0"/>
              <a:t>An efficient coding method for DLT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4233446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Fabian Jäger, Jicheng An, Shawmin Lei</a:t>
            </a:r>
            <a:endParaRPr lang="en-US" sz="2000" baseline="30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69603" y="4869160"/>
            <a:ext cx="7718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joint proposal by 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 Inc. and RWTH Aachen University </a:t>
            </a:r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Depth lookup table (DLT) is coded in Exp-</a:t>
            </a:r>
            <a:r>
              <a:rPr lang="en-US" dirty="0" err="1" smtClean="0"/>
              <a:t>Golomb</a:t>
            </a:r>
            <a:r>
              <a:rPr lang="en-US" dirty="0" smtClean="0"/>
              <a:t> code in SPS</a:t>
            </a:r>
          </a:p>
          <a:p>
            <a:pPr lvl="1"/>
            <a:r>
              <a:rPr lang="en-US" dirty="0" smtClean="0"/>
              <a:t>It is inefficient so the size of SPS becomes very large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An enhanced range constrained bit map (ERCBM) to code DLT</a:t>
            </a:r>
          </a:p>
          <a:p>
            <a:pPr lvl="2"/>
            <a:r>
              <a:rPr lang="en-US" dirty="0" smtClean="0"/>
              <a:t>The DLT is represented by a range constrained bit-map (RCBM) as proposed in JCT3V-C0142 and JCT3V-D0151. </a:t>
            </a:r>
          </a:p>
          <a:p>
            <a:pPr lvl="2"/>
            <a:r>
              <a:rPr lang="en-US" dirty="0" smtClean="0"/>
              <a:t>Differential run-length coding is utilized.</a:t>
            </a:r>
          </a:p>
          <a:p>
            <a:pPr lvl="2"/>
            <a:r>
              <a:rPr lang="en-US" dirty="0" smtClean="0"/>
              <a:t>The delta-DLT approach proposed in JCT3V-D0054 is applied on dependent views.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Reduce more than 90% of the original DLT size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3950"/>
            <a:ext cx="8358510" cy="4954588"/>
          </a:xfrm>
        </p:spPr>
        <p:txBody>
          <a:bodyPr/>
          <a:lstStyle/>
          <a:p>
            <a:r>
              <a:rPr lang="en-US" dirty="0" smtClean="0"/>
              <a:t>DLT is coded in Exp-</a:t>
            </a:r>
            <a:r>
              <a:rPr lang="en-US" dirty="0" err="1" smtClean="0"/>
              <a:t>Golomb</a:t>
            </a:r>
            <a:r>
              <a:rPr lang="en-US" dirty="0" smtClean="0"/>
              <a:t> code in SPS</a:t>
            </a:r>
          </a:p>
          <a:p>
            <a:r>
              <a:rPr lang="en-US" dirty="0" smtClean="0"/>
              <a:t>DLT requires a large amount of bits</a:t>
            </a:r>
          </a:p>
          <a:p>
            <a:pPr lvl="1"/>
            <a:r>
              <a:rPr lang="en-US" dirty="0" smtClean="0"/>
              <a:t>Statistics on the four sequences turning on DLT, average DLT size is 557.33 bits, and accounts for more than 65% bits in SPS</a:t>
            </a:r>
          </a:p>
          <a:p>
            <a:r>
              <a:rPr lang="en-US" dirty="0" smtClean="0"/>
              <a:t>The worst case of DLT coding</a:t>
            </a:r>
          </a:p>
          <a:p>
            <a:pPr lvl="1"/>
            <a:r>
              <a:rPr lang="en-US" dirty="0" smtClean="0"/>
              <a:t>If values from 128 to 255 are in DLT, DLT requires 1937 bits</a:t>
            </a:r>
          </a:p>
          <a:p>
            <a:pPr lvl="1"/>
            <a:r>
              <a:rPr lang="en-US" dirty="0" smtClean="0"/>
              <a:t>If values from 0 to 255 are all in DLT, DLT requires 3365 bits</a:t>
            </a:r>
          </a:p>
          <a:p>
            <a:r>
              <a:rPr lang="en-US" dirty="0" smtClean="0"/>
              <a:t>The size in the worst case determines the buffer size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4954588"/>
          </a:xfrm>
        </p:spPr>
        <p:txBody>
          <a:bodyPr/>
          <a:lstStyle/>
          <a:p>
            <a:r>
              <a:rPr lang="en-US" dirty="0" smtClean="0"/>
              <a:t>An enhanced range constrained bit-map (ERCBM) method</a:t>
            </a:r>
          </a:p>
          <a:p>
            <a:pPr lvl="1"/>
            <a:r>
              <a:rPr lang="en-US" dirty="0" smtClean="0"/>
              <a:t>DLT is represented by a range constrained bit-map as proposed in JCT3V-C0142 and JCT3V-D0151</a:t>
            </a:r>
          </a:p>
          <a:p>
            <a:pPr lvl="2"/>
            <a:r>
              <a:rPr lang="en-US" dirty="0" smtClean="0"/>
              <a:t>The value range [</a:t>
            </a:r>
            <a:r>
              <a:rPr lang="en-US" i="1" dirty="0" err="1" smtClean="0"/>
              <a:t>MinDltValue</a:t>
            </a:r>
            <a:r>
              <a:rPr lang="en-US" dirty="0" smtClean="0"/>
              <a:t>, </a:t>
            </a:r>
            <a:r>
              <a:rPr lang="en-US" i="1" dirty="0" err="1" smtClean="0"/>
              <a:t>MaxDltValue</a:t>
            </a:r>
            <a:r>
              <a:rPr lang="en-US" dirty="0" smtClean="0"/>
              <a:t>] of DLT is signaled</a:t>
            </a:r>
          </a:p>
          <a:p>
            <a:pPr lvl="2"/>
            <a:r>
              <a:rPr lang="en-US" dirty="0" smtClean="0"/>
              <a:t>Values in DLT between (</a:t>
            </a:r>
            <a:r>
              <a:rPr lang="en-US" i="1" dirty="0" err="1" smtClean="0"/>
              <a:t>MinDltValue</a:t>
            </a:r>
            <a:r>
              <a:rPr lang="en-US" dirty="0" smtClean="0"/>
              <a:t>, </a:t>
            </a:r>
            <a:r>
              <a:rPr lang="en-US" i="1" dirty="0" err="1" smtClean="0"/>
              <a:t>MaxDltValue</a:t>
            </a:r>
            <a:r>
              <a:rPr lang="en-US" dirty="0" smtClean="0"/>
              <a:t>) can be represented by a bit-map </a:t>
            </a:r>
            <a:r>
              <a:rPr lang="en-US" i="1" dirty="0" smtClean="0"/>
              <a:t>BM</a:t>
            </a:r>
            <a:r>
              <a:rPr lang="en-US" dirty="0" smtClean="0"/>
              <a:t>[</a:t>
            </a:r>
            <a:r>
              <a:rPr lang="en-US" i="1" dirty="0" err="1" smtClean="0"/>
              <a:t>i</a:t>
            </a:r>
            <a:r>
              <a:rPr lang="en-US" dirty="0" smtClean="0"/>
              <a:t>]. If </a:t>
            </a:r>
            <a:r>
              <a:rPr lang="en-US" i="1" dirty="0" smtClean="0"/>
              <a:t>BM</a:t>
            </a:r>
            <a:r>
              <a:rPr lang="en-US" dirty="0" smtClean="0"/>
              <a:t>[</a:t>
            </a:r>
            <a:r>
              <a:rPr lang="en-US" i="1" dirty="0" err="1" smtClean="0"/>
              <a:t>i</a:t>
            </a:r>
            <a:r>
              <a:rPr lang="en-US" dirty="0" smtClean="0"/>
              <a:t>] = 1, the value (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+ </a:t>
            </a:r>
            <a:r>
              <a:rPr lang="en-US" i="1" dirty="0" err="1" smtClean="0"/>
              <a:t>MinDltValue</a:t>
            </a:r>
            <a:r>
              <a:rPr lang="en-US" i="1" dirty="0" smtClean="0"/>
              <a:t> </a:t>
            </a:r>
            <a:r>
              <a:rPr lang="en-US" dirty="0" smtClean="0"/>
              <a:t>+ 1) is in DLT.</a:t>
            </a:r>
          </a:p>
          <a:p>
            <a:pPr lvl="1"/>
            <a:r>
              <a:rPr lang="en-US" dirty="0" smtClean="0"/>
              <a:t>A differential run-length coding approach to code the bit-map</a:t>
            </a:r>
          </a:p>
          <a:p>
            <a:pPr lvl="2"/>
            <a:r>
              <a:rPr lang="en-US" dirty="0" smtClean="0"/>
              <a:t>A minimum 0-run-length is coded firstly</a:t>
            </a:r>
          </a:p>
          <a:p>
            <a:pPr lvl="2"/>
            <a:r>
              <a:rPr lang="en-US" dirty="0" smtClean="0"/>
              <a:t>Differences between 0-run-lengths and the minimum 0-run-length are coded sequentially</a:t>
            </a:r>
          </a:p>
          <a:p>
            <a:pPr lvl="2"/>
            <a:r>
              <a:rPr lang="en-US" dirty="0" smtClean="0"/>
              <a:t>For example: The minimum 0-run-length 2 is coded first. Then 1, 0, 0, and 1 are coded in order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1506871" y="4931290"/>
          <a:ext cx="5729425" cy="1926709"/>
        </p:xfrm>
        <a:graphic>
          <a:graphicData uri="http://schemas.openxmlformats.org/presentationml/2006/ole">
            <p:oleObj spid="_x0000_s29698" name="Visio" r:id="rId4" imgW="4882896" imgH="165492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3950"/>
            <a:ext cx="8568951" cy="4954588"/>
          </a:xfrm>
        </p:spPr>
        <p:txBody>
          <a:bodyPr/>
          <a:lstStyle/>
          <a:p>
            <a:r>
              <a:rPr lang="en-US" dirty="0" smtClean="0"/>
              <a:t>The encoder can choose to code the RCBM directly.</a:t>
            </a:r>
          </a:p>
          <a:p>
            <a:pPr lvl="1"/>
            <a:r>
              <a:rPr lang="en-US" dirty="0" smtClean="0"/>
              <a:t>Guarantee an acceptable bits number in the worst case</a:t>
            </a:r>
          </a:p>
          <a:p>
            <a:pPr lvl="1"/>
            <a:r>
              <a:rPr lang="en-US" dirty="0" smtClean="0"/>
              <a:t>A DLT is coded with 265 bits in the worst case for 8-bit samples.</a:t>
            </a:r>
          </a:p>
          <a:p>
            <a:pPr lvl="1"/>
            <a:r>
              <a:rPr lang="en-US" dirty="0" smtClean="0"/>
              <a:t>A conformable encoder never codes a DLT with more than 265 bits.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75656" y="2740936"/>
          <a:ext cx="6264696" cy="4000432"/>
        </p:xfrm>
        <a:graphic>
          <a:graphicData uri="http://schemas.openxmlformats.org/drawingml/2006/table">
            <a:tbl>
              <a:tblPr/>
              <a:tblGrid>
                <a:gridCol w="5397626"/>
                <a:gridCol w="867070"/>
              </a:tblGrid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diff_max_dlt_value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min_dlt_value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run_length_coding_flag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u(1)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if(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run_length_coding_flag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]){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min_run_length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u(3)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run_length_bits_minus1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 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u(3)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for(j = 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MinDltV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]+1; j&lt; 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MaxDltV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];  j+=Run[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][j]+1){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if(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][j]==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RunBoundary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run_length_diff_rem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(v)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</a:t>
                      </a: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	      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else{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for(j = MinDltV[layerId]+1; j&lt; MaxDltV[layerId]; j++)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</a:t>
                      </a:r>
                      <a:r>
                        <a:rPr lang="en-GB" sz="12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bit_map_flag</a:t>
                      </a: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[layerId][j]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u(1)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23950"/>
            <a:ext cx="8286502" cy="4954588"/>
          </a:xfrm>
        </p:spPr>
        <p:txBody>
          <a:bodyPr/>
          <a:lstStyle/>
          <a:p>
            <a:r>
              <a:rPr lang="en-US" sz="2000" dirty="0" smtClean="0"/>
              <a:t>The delta-DLT method proposed in JCT3V-D0054 is adopted on the dependent view</a:t>
            </a:r>
          </a:p>
          <a:p>
            <a:pPr lvl="1"/>
            <a:r>
              <a:rPr lang="en-US" sz="1800" dirty="0" smtClean="0"/>
              <a:t>DLT0 and DLT1 are DLTs on the base view and on the dependent view respectively, represented in a full bit-map form</a:t>
            </a:r>
          </a:p>
          <a:p>
            <a:pPr lvl="1"/>
            <a:r>
              <a:rPr lang="en-US" sz="1800" dirty="0" smtClean="0"/>
              <a:t>A delta-DLT DLT1’ is calculated as DLT1’ = DLT0</a:t>
            </a:r>
            <a:r>
              <a:rPr lang="ko-KR" altLang="en-US" sz="1800" dirty="0" smtClean="0"/>
              <a:t>⊕</a:t>
            </a:r>
            <a:r>
              <a:rPr lang="en-US" sz="1800" dirty="0" smtClean="0"/>
              <a:t>DLT1</a:t>
            </a:r>
          </a:p>
          <a:p>
            <a:pPr lvl="1"/>
            <a:r>
              <a:rPr lang="en-US" sz="1800" dirty="0" smtClean="0"/>
              <a:t>DLT1’ instead of DLT1 is passed to the DLT coder.</a:t>
            </a:r>
          </a:p>
          <a:p>
            <a:pPr lvl="1"/>
            <a:r>
              <a:rPr lang="en-US" sz="1800" dirty="0" smtClean="0"/>
              <a:t>After DLT1’ is decoded, DLT1 = DLT0</a:t>
            </a:r>
            <a:r>
              <a:rPr lang="ko-KR" altLang="en-US" sz="1800" dirty="0" smtClean="0"/>
              <a:t>⊕</a:t>
            </a:r>
            <a:r>
              <a:rPr lang="en-US" sz="1800" dirty="0" smtClean="0"/>
              <a:t>DLT1’</a:t>
            </a:r>
          </a:p>
          <a:p>
            <a:r>
              <a:rPr lang="en-US" sz="2000" dirty="0" smtClean="0"/>
              <a:t>No parsing dependency issue in the delta-DLT approach</a:t>
            </a:r>
          </a:p>
          <a:p>
            <a:pPr lvl="1"/>
            <a:r>
              <a:rPr lang="en-US" sz="1800" dirty="0" smtClean="0"/>
              <a:t>Inter-view information is only utilized at the reconstruction step</a:t>
            </a:r>
          </a:p>
          <a:p>
            <a:pPr lvl="1"/>
            <a:r>
              <a:rPr lang="en-US" sz="1800" dirty="0" smtClean="0"/>
              <a:t>No matter DLTs are coded in VPS, SPS, PPS, or slice header.</a:t>
            </a:r>
            <a:endParaRPr 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1691680" y="4557539"/>
          <a:ext cx="5574101" cy="2255837"/>
        </p:xfrm>
        <a:graphic>
          <a:graphicData uri="http://schemas.openxmlformats.org/presentationml/2006/ole">
            <p:oleObj spid="_x0000_s30721" name="Visio" r:id="rId3" imgW="3634740" imgH="147447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6632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764704"/>
            <a:ext cx="8054975" cy="4954588"/>
          </a:xfrm>
        </p:spPr>
        <p:txBody>
          <a:bodyPr/>
          <a:lstStyle/>
          <a:p>
            <a:r>
              <a:rPr lang="en-US" dirty="0" smtClean="0"/>
              <a:t>The DLT sizes are compared. </a:t>
            </a:r>
          </a:p>
          <a:p>
            <a:pPr lvl="1"/>
            <a:r>
              <a:rPr lang="en-US" dirty="0" smtClean="0"/>
              <a:t>On average, the proposed method generates only 9.4% bits of the anchor to code DLT.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35696" y="1988840"/>
          <a:ext cx="5400600" cy="4509120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  <a:gridCol w="1080120"/>
                <a:gridCol w="1080120"/>
                <a:gridCol w="1080120"/>
              </a:tblGrid>
              <a:tr h="3006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DLT Size (bits)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06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Anchor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Proposed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P/A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Balloons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12.61%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6.24%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6.16%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Kendo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13.40%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7.85%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7.86%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Newspapercc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101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16.67%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2.58%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4.45%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PoznanHall2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19.05%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10.53%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5.51%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grid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Average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557.33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50.25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9.41%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coding performance is similar to the anchor</a:t>
            </a:r>
          </a:p>
          <a:p>
            <a:pPr lvl="1"/>
            <a:r>
              <a:rPr lang="en-US" dirty="0" smtClean="0"/>
              <a:t>Crosschecked by </a:t>
            </a:r>
            <a:r>
              <a:rPr lang="en-US" dirty="0" err="1" smtClean="0"/>
              <a:t>Exxxx</a:t>
            </a:r>
            <a:r>
              <a:rPr lang="en-US" dirty="0" smtClean="0"/>
              <a:t> </a:t>
            </a:r>
            <a:r>
              <a:rPr lang="en-US" smtClean="0"/>
              <a:t>(Thank ZTE</a:t>
            </a:r>
            <a:r>
              <a:rPr lang="en-US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251520" y="1959223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02" y="2492896"/>
            <a:ext cx="8426536" cy="273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An efficient coding method for the depth lookup table (DLT) is proposed</a:t>
            </a:r>
          </a:p>
          <a:p>
            <a:pPr lvl="1"/>
            <a:r>
              <a:rPr lang="en-US" dirty="0" smtClean="0"/>
              <a:t>Reduce more than 90% of the original DLT size</a:t>
            </a:r>
          </a:p>
          <a:p>
            <a:pPr lvl="1"/>
            <a:r>
              <a:rPr lang="en-US" dirty="0" smtClean="0"/>
              <a:t>Guarantee an acceptable bits number in the worst case</a:t>
            </a:r>
          </a:p>
          <a:p>
            <a:pPr lvl="1"/>
            <a:r>
              <a:rPr lang="en-US" dirty="0" smtClean="0"/>
              <a:t>No Parsing dependency issue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16802</TotalTime>
  <Words>756</Words>
  <Application>Microsoft Office PowerPoint</Application>
  <PresentationFormat>全屏显示(4:3)</PresentationFormat>
  <Paragraphs>155</Paragraphs>
  <Slides>10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Corporate ppt templatel_Confidential A</vt:lpstr>
      <vt:lpstr>Visio</vt:lpstr>
      <vt:lpstr>JCT3V-E0176 An efficient coding method for DLT in 3D-HEVC</vt:lpstr>
      <vt:lpstr>Overall Summary</vt:lpstr>
      <vt:lpstr>The problem</vt:lpstr>
      <vt:lpstr>Proposed</vt:lpstr>
      <vt:lpstr>Proposed (Cont.)</vt:lpstr>
      <vt:lpstr>Proposed (Cont.)</vt:lpstr>
      <vt:lpstr>Results</vt:lpstr>
      <vt:lpstr>Results (Cont.)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Kai Zhang</cp:lastModifiedBy>
  <cp:revision>1943</cp:revision>
  <dcterms:created xsi:type="dcterms:W3CDTF">2008-02-20T09:40:59Z</dcterms:created>
  <dcterms:modified xsi:type="dcterms:W3CDTF">2013-07-19T11:21:22Z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