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864" r:id="rId1"/>
  </p:sldMasterIdLst>
  <p:notesMasterIdLst>
    <p:notesMasterId r:id="rId9"/>
  </p:notesMasterIdLst>
  <p:sldIdLst>
    <p:sldId id="279" r:id="rId2"/>
    <p:sldId id="262" r:id="rId3"/>
    <p:sldId id="285" r:id="rId4"/>
    <p:sldId id="270" r:id="rId5"/>
    <p:sldId id="287" r:id="rId6"/>
    <p:sldId id="288" r:id="rId7"/>
    <p:sldId id="271" r:id="rId8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99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75888" autoAdjust="0"/>
  </p:normalViewPr>
  <p:slideViewPr>
    <p:cSldViewPr>
      <p:cViewPr varScale="1">
        <p:scale>
          <a:sx n="97" d="100"/>
          <a:sy n="97" d="100"/>
        </p:scale>
        <p:origin x="-102" y="-29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-360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94D85-0362-44BA-8149-E3EEE625996A}" type="datetimeFigureOut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79CF4-D85D-46EF-B710-D0F94BF225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79CF4-D85D-46EF-B710-D0F94BF22524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A88EE3-3604-46F6-ADE5-8EAA77156455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116029-BD5C-46DE-A818-01B1ECCE864D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C600E4-6222-4875-8E00-0D78384193C2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E83BB-9C82-4A7A-AE7B-DA68D69578AF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3F959-E06F-47A3-8ED0-56E3F2E635FA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CCF906-D6EA-4553-A1AC-806AC93B9037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C42CB-714B-41DB-8F00-B3C20FB72F0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85489-6BF4-4421-90CF-E7FE3DC85BA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0DE98-BC66-4D87-B009-F330F595D11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911802-E7AC-410D-BCEC-AB9514F70CB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734CF-6CBB-4BA1-A98C-E5403FFA497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3DE1F8-0B79-479A-AE7D-41D5AD0976E8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8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0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0D609-A66F-4ED8-932B-1A90A06E2BCE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51D15C-D818-4074-8D51-95E514989966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92AC-7CA7-4380-9D32-8736311D2E5C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26BEC-E77B-44A3-8D02-E83A51E87111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1E13CF-1124-4943-953A-82ABEA3D1D7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9BD2C-1B55-4805-B90D-13ECD7512209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4"/>
          <p:cNvSpPr>
            <a:spLocks noChangeShapeType="1"/>
          </p:cNvSpPr>
          <p:nvPr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Line 21"/>
          <p:cNvSpPr>
            <a:spLocks noChangeShapeType="1"/>
          </p:cNvSpPr>
          <p:nvPr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5" name="Picture 2" descr="D:\●2012\업무계획수립\과제별\슬로건 변경안\신규 Visual파일들\LGE Slogan 2012_Text_PPT용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8143875" y="6500813"/>
            <a:ext cx="714375" cy="35718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F697E1-B44B-45A9-9EC8-592CC0A74805}" type="slidenum">
              <a:rPr lang="ko-KR" altLang="en-US" i="0" smtClean="0">
                <a:ea typeface="宋体" pitchFamily="2" charset="-122"/>
                <a:cs typeface="Times New Roman" pitchFamily="18" charset="0"/>
              </a:rPr>
              <a:pPr>
                <a:defRPr/>
              </a:pPr>
              <a:t>‹#›</a:t>
            </a:fld>
            <a:endParaRPr lang="en-US" i="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0FAB527-E5D1-4F05-A833-76833911D387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D86A1-89B8-44EE-BB73-E021961C9A25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A1630B-B95B-4F99-BCB9-3135BD21F75F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C1BAA-80CF-476B-99AB-E367BCE3935C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6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367713" y="349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21"/>
          <p:cNvSpPr>
            <a:spLocks noChangeShapeType="1"/>
          </p:cNvSpPr>
          <p:nvPr userDrawn="1"/>
        </p:nvSpPr>
        <p:spPr bwMode="auto">
          <a:xfrm>
            <a:off x="0" y="64531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9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2413" y="66008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Line 14"/>
          <p:cNvSpPr>
            <a:spLocks noChangeShapeType="1"/>
          </p:cNvSpPr>
          <p:nvPr userDrawn="1"/>
        </p:nvSpPr>
        <p:spPr bwMode="auto">
          <a:xfrm>
            <a:off x="152400" y="6873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1" name="Picture 9"/>
          <p:cNvPicPr>
            <a:picLocks noChangeAspect="1" noChangeArrowheads="1"/>
          </p:cNvPicPr>
          <p:nvPr userDrawn="1"/>
        </p:nvPicPr>
        <p:blipFill>
          <a:blip r:embed="rId2"/>
          <a:srcRect b="6294"/>
          <a:stretch>
            <a:fillRect/>
          </a:stretch>
        </p:blipFill>
        <p:spPr bwMode="auto">
          <a:xfrm>
            <a:off x="8520113" y="187325"/>
            <a:ext cx="703262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Line 21"/>
          <p:cNvSpPr>
            <a:spLocks noChangeShapeType="1"/>
          </p:cNvSpPr>
          <p:nvPr userDrawn="1"/>
        </p:nvSpPr>
        <p:spPr bwMode="auto">
          <a:xfrm>
            <a:off x="152400" y="66055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pic>
        <p:nvPicPr>
          <p:cNvPr id="13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404813" y="6753225"/>
            <a:ext cx="265747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7C93B9-29D0-4AF8-B9B1-79820035863C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0957EA-A751-46C8-950B-E99D66A1415E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E9A46A-73DD-4D7F-ABAE-DD9CD31ADF18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ko-KR" altLang="en-US" dirty="0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24E0696F-A176-4873-A8BE-9596FB1C1DD1}" type="datetime1">
              <a:rPr lang="ko-KR" altLang="en-US" smtClean="0"/>
              <a:pPr/>
              <a:t>2013-07-19</a:t>
            </a:fld>
            <a:endParaRPr lang="ko-KR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endParaRPr lang="ko-KR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宋体" pitchFamily="2" charset="-122"/>
              </a:defRPr>
            </a:lvl1pPr>
          </a:lstStyle>
          <a:p>
            <a:fld id="{6C6BDA0D-7177-4653-8269-3CEBA318000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  <p:sldLayoutId id="2147483882" r:id="rId18"/>
    <p:sldLayoutId id="2147483883" r:id="rId19"/>
    <p:sldLayoutId id="2147483884" r:id="rId20"/>
    <p:sldLayoutId id="2147483885" r:id="rId21"/>
    <p:sldLayoutId id="2147483886" r:id="rId22"/>
    <p:sldLayoutId id="2147483887" r:id="rId23"/>
    <p:sldLayoutId id="2147483888" r:id="rId24"/>
    <p:sldLayoutId id="2147483889" r:id="rId25"/>
    <p:sldLayoutId id="2147483890" r:id="rId26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28596" y="1000108"/>
            <a:ext cx="8286808" cy="928694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altLang="en-US" sz="28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5" name="Rectangle 7"/>
          <p:cNvSpPr>
            <a:spLocks noChangeArrowheads="1"/>
          </p:cNvSpPr>
          <p:nvPr/>
        </p:nvSpPr>
        <p:spPr bwMode="auto">
          <a:xfrm>
            <a:off x="2832590" y="2941639"/>
            <a:ext cx="3424603" cy="1855787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91417" tIns="45709" rIns="91417" bIns="45709" anchor="ctr"/>
          <a:lstStyle/>
          <a:p>
            <a:pPr marL="446088" indent="-263525">
              <a:lnSpc>
                <a:spcPct val="130000"/>
              </a:lnSpc>
            </a:pPr>
            <a:r>
              <a:rPr lang="en-US" altLang="ko-KR" sz="1400" b="1" dirty="0">
                <a:latin typeface="Arial" charset="0"/>
                <a:ea typeface="Dotum" pitchFamily="34" charset="-127"/>
              </a:rPr>
              <a:t>   1. </a:t>
            </a: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Summary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2. Proposed Method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3. Experimental Results</a:t>
            </a:r>
          </a:p>
          <a:p>
            <a:pPr marL="446088" indent="-263525">
              <a:lnSpc>
                <a:spcPct val="130000"/>
              </a:lnSpc>
            </a:pPr>
            <a:r>
              <a:rPr lang="en-US" altLang="ko-KR" sz="1400" b="1" dirty="0" smtClean="0">
                <a:latin typeface="Arial" charset="0"/>
                <a:ea typeface="Dotum" pitchFamily="34" charset="-127"/>
              </a:rPr>
              <a:t>   4. Conclusion</a:t>
            </a:r>
            <a:endParaRPr lang="en-US" altLang="ko-KR" sz="14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2828193" y="2603500"/>
            <a:ext cx="3433397" cy="368300"/>
          </a:xfrm>
          <a:prstGeom prst="rect">
            <a:avLst/>
          </a:prstGeom>
          <a:solidFill>
            <a:srgbClr val="DDDDDD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89978" tIns="45709" rIns="89978" bIns="45709" anchor="ctr"/>
          <a:lstStyle/>
          <a:p>
            <a:pPr algn="ctr"/>
            <a:r>
              <a:rPr lang="en-US" altLang="ko-KR" b="1" dirty="0" smtClean="0">
                <a:latin typeface="Arial" charset="0"/>
                <a:ea typeface="Dotum" pitchFamily="34" charset="-127"/>
              </a:rPr>
              <a:t>Contents</a:t>
            </a:r>
            <a:endParaRPr lang="ko-KR" altLang="en-US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7" name="Rectangle 13"/>
          <p:cNvSpPr>
            <a:spLocks noChangeArrowheads="1"/>
          </p:cNvSpPr>
          <p:nvPr/>
        </p:nvSpPr>
        <p:spPr bwMode="auto">
          <a:xfrm>
            <a:off x="571472" y="974107"/>
            <a:ext cx="7929618" cy="9546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2017" tIns="46011" rIns="92017" bIns="46011" anchor="ctr">
            <a:spAutoFit/>
          </a:bodyPr>
          <a:lstStyle/>
          <a:p>
            <a:pPr algn="ctr" defTabSz="762000" eaLnBrk="0" latinLnBrk="0" hangingPunct="0"/>
            <a:r>
              <a:rPr lang="en-CA" sz="2800" b="1" dirty="0" smtClean="0"/>
              <a:t>CE 6 related: Applying Depth Look-up Table to Intra Modes of Depth Map (</a:t>
            </a:r>
            <a:r>
              <a:rPr lang="en-CA" sz="2800" b="1" dirty="0" smtClean="0"/>
              <a:t>JCT3V-E0157)</a:t>
            </a:r>
            <a:endParaRPr kumimoji="0" lang="ko-KR" altLang="en-US" sz="2800" b="1" dirty="0">
              <a:latin typeface="Arial" charset="0"/>
              <a:ea typeface="Dotum" pitchFamily="34" charset="-127"/>
            </a:endParaRPr>
          </a:p>
        </p:txBody>
      </p:sp>
      <p:sp>
        <p:nvSpPr>
          <p:cNvPr id="3079" name="Text Box 22"/>
          <p:cNvSpPr txBox="1">
            <a:spLocks noChangeArrowheads="1"/>
          </p:cNvSpPr>
          <p:nvPr/>
        </p:nvSpPr>
        <p:spPr bwMode="auto">
          <a:xfrm>
            <a:off x="2214546" y="5286388"/>
            <a:ext cx="4714908" cy="1200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China TV Lab. / Media Part</a:t>
            </a:r>
          </a:p>
          <a:p>
            <a:pPr algn="ctr">
              <a:spcBef>
                <a:spcPct val="50000"/>
              </a:spcBef>
            </a:pPr>
            <a:r>
              <a:rPr lang="en-US" altLang="ko-KR" b="1" dirty="0" err="1" smtClean="0">
                <a:latin typeface="Arial" charset="0"/>
                <a:ea typeface="Dotum" pitchFamily="34" charset="-127"/>
                <a:cs typeface="Arial" charset="0"/>
              </a:rPr>
              <a:t>Hongbin</a:t>
            </a: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 Liu, </a:t>
            </a:r>
            <a:r>
              <a:rPr lang="en-US" altLang="ko-KR" b="1" dirty="0" err="1" smtClean="0">
                <a:latin typeface="Arial" charset="0"/>
                <a:ea typeface="Dotum" pitchFamily="34" charset="-127"/>
                <a:cs typeface="Arial" charset="0"/>
              </a:rPr>
              <a:t>Jie</a:t>
            </a: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 </a:t>
            </a:r>
            <a:r>
              <a:rPr lang="en-US" altLang="ko-KR" b="1" dirty="0" err="1" smtClean="0">
                <a:latin typeface="Arial" charset="0"/>
                <a:ea typeface="Dotum" pitchFamily="34" charset="-127"/>
                <a:cs typeface="Arial" charset="0"/>
              </a:rPr>
              <a:t>Jia</a:t>
            </a:r>
            <a:endParaRPr lang="en-US" altLang="ko-KR" b="1" dirty="0" smtClean="0">
              <a:latin typeface="Arial" charset="0"/>
              <a:ea typeface="Dotum" pitchFamily="34" charset="-127"/>
              <a:cs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ko-KR" b="1" dirty="0" smtClean="0">
                <a:latin typeface="Arial" charset="0"/>
                <a:ea typeface="Dotum" pitchFamily="34" charset="-127"/>
                <a:cs typeface="Arial" charset="0"/>
              </a:rPr>
              <a:t>(LG Electronics)</a:t>
            </a:r>
            <a:endParaRPr lang="ko-KR" altLang="en-US" b="1" dirty="0">
              <a:latin typeface="Arial" charset="0"/>
              <a:ea typeface="Dotum" pitchFamily="34" charset="-127"/>
              <a:cs typeface="Arial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3431" y="134938"/>
            <a:ext cx="2142392" cy="450850"/>
            <a:chOff x="36" y="73"/>
            <a:chExt cx="1462" cy="284"/>
          </a:xfrm>
        </p:grpSpPr>
        <p:pic>
          <p:nvPicPr>
            <p:cNvPr id="3082" name="Picture 9" descr="반드시일등합시다_일반서체_LG Red"/>
            <p:cNvPicPr>
              <a:picLocks noChangeAspect="1" noChangeArrowheads="1"/>
            </p:cNvPicPr>
            <p:nvPr/>
          </p:nvPicPr>
          <p:blipFill>
            <a:blip r:embed="rId2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83" name="Oval 10"/>
            <p:cNvSpPr>
              <a:spLocks noChangeArrowheads="1"/>
            </p:cNvSpPr>
            <p:nvPr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4" name="Oval 11"/>
            <p:cNvSpPr>
              <a:spLocks noChangeArrowheads="1"/>
            </p:cNvSpPr>
            <p:nvPr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3081" name="그림 5" descr="백색바탕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43092" y="6011863"/>
            <a:ext cx="119135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6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Summary</a:t>
            </a:r>
            <a:endParaRPr lang="ko-KR" altLang="en-US" sz="3600" b="1" dirty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5804" y="857232"/>
            <a:ext cx="8229600" cy="5429288"/>
          </a:xfrm>
        </p:spPr>
        <p:txBody>
          <a:bodyPr>
            <a:normAutofit/>
          </a:bodyPr>
          <a:lstStyle/>
          <a:p>
            <a:r>
              <a:rPr lang="en-US" altLang="ko-KR" sz="2400" b="1" dirty="0" smtClean="0">
                <a:latin typeface="Times New Roman" pitchFamily="18" charset="0"/>
                <a:ea typeface="Arial Unicode MS" pitchFamily="50" charset="-127"/>
                <a:cs typeface="Times New Roman" pitchFamily="18" charset="0"/>
              </a:rPr>
              <a:t>Proposed Method</a:t>
            </a:r>
          </a:p>
          <a:p>
            <a:pPr lvl="1"/>
            <a:r>
              <a:rPr lang="en-GB" sz="2000" dirty="0" smtClean="0"/>
              <a:t>Apply DLT to all intra modes of depth map. </a:t>
            </a:r>
          </a:p>
          <a:p>
            <a:pPr lvl="1">
              <a:buNone/>
            </a:pPr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lvl="0"/>
            <a:r>
              <a:rPr lang="en-US" altLang="ko-KR" sz="24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Performance</a:t>
            </a:r>
          </a:p>
          <a:p>
            <a:pPr lvl="1"/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CTC: </a:t>
            </a:r>
            <a:r>
              <a:rPr lang="en-US" altLang="ko-KR" sz="20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-0.29% </a:t>
            </a:r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coding gain for synthesized view, and -0.50% coding gain for sequences using DLT. </a:t>
            </a:r>
          </a:p>
          <a:p>
            <a:pPr lvl="1"/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AI:     </a:t>
            </a:r>
            <a:r>
              <a:rPr lang="en-US" altLang="ko-KR" sz="20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-0.54% </a:t>
            </a:r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coding gain for synthesized view, and -0.94% coding gain for sequences using DLT.</a:t>
            </a:r>
            <a:endParaRPr lang="en-US" altLang="ko-KR" sz="1400" dirty="0" smtClean="0">
              <a:latin typeface="Times New Roman" pitchFamily="18" charset="0"/>
              <a:ea typeface="Arial Unicode MS" pitchFamily="50" charset="-127"/>
              <a:cs typeface="Times New Roman" pitchFamily="18" charset="0"/>
              <a:sym typeface="Wingdings" pitchFamily="2" charset="2"/>
            </a:endParaRPr>
          </a:p>
          <a:p>
            <a:pPr lvl="1"/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When combined with JCT3V-Exxxx, </a:t>
            </a:r>
            <a:r>
              <a:rPr lang="en-US" altLang="ko-KR" sz="20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-0.94% </a:t>
            </a:r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coding gain for synthesized view</a:t>
            </a:r>
          </a:p>
          <a:p>
            <a:pPr lvl="1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  <a:p>
            <a:pPr lvl="0"/>
            <a:r>
              <a:rPr lang="en-US" altLang="ko-KR" sz="24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Crosscheck</a:t>
            </a:r>
          </a:p>
          <a:p>
            <a:pPr lvl="1"/>
            <a:r>
              <a:rPr lang="en-US" altLang="ko-KR" sz="2000" b="1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JCT3V-Exxxx (by Qualcomm)</a:t>
            </a:r>
          </a:p>
          <a:p>
            <a:pPr lvl="1"/>
            <a:endParaRPr lang="en-US" altLang="ko-KR" sz="2000" b="1" dirty="0" smtClean="0">
              <a:solidFill>
                <a:prstClr val="black"/>
              </a:solidFill>
              <a:ea typeface="Arial Unicode MS" pitchFamily="50" charset="-127"/>
              <a:sym typeface="Wingdings" pitchFamily="2" charset="2"/>
            </a:endParaRPr>
          </a:p>
          <a:p>
            <a:pPr lvl="1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50" charset="-127"/>
              <a:cs typeface="Times New Roman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2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/7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JCT3V-E0157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000" b="1" dirty="0" smtClean="0">
                <a:latin typeface="Times New Roman" pitchFamily="18" charset="0"/>
                <a:cs typeface="Times New Roman" pitchFamily="18" charset="0"/>
              </a:rPr>
              <a:t>Proposed Method</a:t>
            </a:r>
            <a:endParaRPr lang="zh-CN" altLang="en-US" sz="3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660399"/>
            <a:ext cx="8572560" cy="5626121"/>
          </a:xfrm>
        </p:spPr>
        <p:txBody>
          <a:bodyPr>
            <a:normAutofit/>
          </a:bodyPr>
          <a:lstStyle/>
          <a:p>
            <a:r>
              <a:rPr lang="en-US" altLang="zh-CN" sz="2400" b="1" dirty="0" smtClean="0"/>
              <a:t>Basic idea</a:t>
            </a:r>
          </a:p>
          <a:p>
            <a:pPr lvl="1"/>
            <a:r>
              <a:rPr lang="en-GB" sz="2000" dirty="0" smtClean="0"/>
              <a:t>Generate residual as the difference of DLT index of original pixel value and prediction pixel value.</a:t>
            </a:r>
          </a:p>
          <a:p>
            <a:pPr lvl="1"/>
            <a:endParaRPr lang="en-GB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b="1" dirty="0" smtClean="0"/>
              <a:t>Encoder</a:t>
            </a:r>
          </a:p>
          <a:p>
            <a:pPr lvl="1"/>
            <a:r>
              <a:rPr lang="en-GB" sz="2000" i="1" dirty="0" err="1" smtClean="0"/>
              <a:t>resi</a:t>
            </a:r>
            <a:r>
              <a:rPr lang="en-GB" sz="2000" dirty="0" smtClean="0"/>
              <a:t>[</a:t>
            </a:r>
            <a:r>
              <a:rPr lang="en-GB" sz="2000" i="1" dirty="0" smtClean="0"/>
              <a:t>x</a:t>
            </a:r>
            <a:r>
              <a:rPr lang="en-GB" sz="2000" dirty="0" smtClean="0"/>
              <a:t>] = </a:t>
            </a:r>
            <a:r>
              <a:rPr lang="en-GB" sz="2000" i="1" dirty="0" smtClean="0"/>
              <a:t>DepthValue2Idx </a:t>
            </a:r>
            <a:r>
              <a:rPr lang="en-GB" sz="2000" dirty="0" smtClean="0"/>
              <a:t>[</a:t>
            </a:r>
            <a:r>
              <a:rPr lang="en-GB" sz="2000" i="1" dirty="0" smtClean="0"/>
              <a:t>org</a:t>
            </a:r>
            <a:r>
              <a:rPr lang="en-GB" sz="2000" dirty="0" smtClean="0"/>
              <a:t>[</a:t>
            </a:r>
            <a:r>
              <a:rPr lang="en-GB" sz="2000" i="1" dirty="0" smtClean="0"/>
              <a:t>x</a:t>
            </a:r>
            <a:r>
              <a:rPr lang="en-GB" sz="2000" dirty="0" smtClean="0"/>
              <a:t>]] – </a:t>
            </a:r>
            <a:r>
              <a:rPr lang="en-GB" sz="2000" i="1" dirty="0" smtClean="0"/>
              <a:t>DepthValue2Idx</a:t>
            </a:r>
            <a:r>
              <a:rPr lang="en-GB" sz="2000" dirty="0" smtClean="0"/>
              <a:t>[</a:t>
            </a:r>
            <a:r>
              <a:rPr lang="en-GB" sz="2000" i="1" dirty="0" err="1" smtClean="0"/>
              <a:t>pred</a:t>
            </a:r>
            <a:r>
              <a:rPr lang="en-GB" sz="2000" dirty="0" smtClean="0"/>
              <a:t>[</a:t>
            </a:r>
            <a:r>
              <a:rPr lang="en-GB" sz="2000" i="1" dirty="0" smtClean="0"/>
              <a:t>x</a:t>
            </a:r>
            <a:r>
              <a:rPr lang="en-GB" sz="2000" dirty="0" smtClean="0"/>
              <a:t>]]                       (1)</a:t>
            </a:r>
            <a:endParaRPr lang="zh-CN" altLang="en-US" sz="2000" dirty="0" smtClean="0"/>
          </a:p>
          <a:p>
            <a:pPr lvl="1" algn="just">
              <a:buNone/>
            </a:pPr>
            <a:r>
              <a:rPr lang="en-GB" sz="2000" dirty="0" smtClean="0"/>
              <a:t>     Rate distortion optimized selection between proposed method and method in 3D-HEVC is performed, and 1 flag is encoded for each intra coded (excluding SDC) depth CU to indicate which method is used.</a:t>
            </a:r>
          </a:p>
          <a:p>
            <a:pPr lvl="1" algn="just">
              <a:buNone/>
            </a:pPr>
            <a:endParaRPr lang="en-GB" sz="2000" dirty="0" smtClean="0"/>
          </a:p>
          <a:p>
            <a:pPr marL="342900" lvl="1" indent="-342900">
              <a:buFont typeface="Arial" charset="0"/>
              <a:buChar char="•"/>
            </a:pPr>
            <a:r>
              <a:rPr lang="en-US" altLang="zh-CN" sz="2400" b="1" dirty="0" smtClean="0">
                <a:solidFill>
                  <a:prstClr val="black"/>
                </a:solidFill>
              </a:rPr>
              <a:t>Decoder</a:t>
            </a:r>
          </a:p>
          <a:p>
            <a:pPr lvl="1"/>
            <a:r>
              <a:rPr lang="en-GB" sz="2000" i="1" dirty="0" err="1" smtClean="0"/>
              <a:t>rec</a:t>
            </a:r>
            <a:r>
              <a:rPr lang="en-GB" sz="2000" dirty="0" smtClean="0"/>
              <a:t>[</a:t>
            </a:r>
            <a:r>
              <a:rPr lang="en-GB" sz="2000" i="1" dirty="0" smtClean="0"/>
              <a:t>x</a:t>
            </a:r>
            <a:r>
              <a:rPr lang="en-GB" sz="2000" dirty="0" smtClean="0"/>
              <a:t>] = </a:t>
            </a:r>
            <a:r>
              <a:rPr lang="en-GB" sz="2000" i="1" dirty="0" smtClean="0">
                <a:solidFill>
                  <a:srgbClr val="FF0000"/>
                </a:solidFill>
              </a:rPr>
              <a:t>Idx2DepthValue</a:t>
            </a:r>
            <a:r>
              <a:rPr lang="en-GB" sz="2000" i="1" dirty="0" smtClean="0"/>
              <a:t> </a:t>
            </a:r>
            <a:r>
              <a:rPr lang="en-GB" sz="2000" dirty="0" smtClean="0"/>
              <a:t>[</a:t>
            </a:r>
            <a:r>
              <a:rPr lang="en-GB" sz="2000" i="1" dirty="0" smtClean="0">
                <a:solidFill>
                  <a:srgbClr val="FF0000"/>
                </a:solidFill>
              </a:rPr>
              <a:t>DepthValue2Idx</a:t>
            </a:r>
            <a:r>
              <a:rPr lang="en-GB" sz="2000" dirty="0" smtClean="0"/>
              <a:t>[</a:t>
            </a:r>
            <a:r>
              <a:rPr lang="en-GB" sz="2000" i="1" dirty="0" err="1" smtClean="0"/>
              <a:t>pred</a:t>
            </a:r>
            <a:r>
              <a:rPr lang="en-GB" sz="2000" dirty="0" smtClean="0"/>
              <a:t>[</a:t>
            </a:r>
            <a:r>
              <a:rPr lang="en-GB" sz="2000" i="1" dirty="0" smtClean="0"/>
              <a:t>x</a:t>
            </a:r>
            <a:r>
              <a:rPr lang="en-GB" sz="2000" dirty="0" smtClean="0"/>
              <a:t>]] + </a:t>
            </a:r>
            <a:r>
              <a:rPr lang="en-GB" sz="2000" i="1" dirty="0" err="1" smtClean="0"/>
              <a:t>resi</a:t>
            </a:r>
            <a:r>
              <a:rPr lang="en-GB" sz="2000" dirty="0" smtClean="0"/>
              <a:t>[</a:t>
            </a:r>
            <a:r>
              <a:rPr lang="en-GB" sz="2000" i="1" dirty="0" smtClean="0"/>
              <a:t>x</a:t>
            </a:r>
            <a:r>
              <a:rPr lang="en-GB" sz="2000" dirty="0" smtClean="0"/>
              <a:t>] ]                    (2)</a:t>
            </a:r>
            <a:endParaRPr lang="zh-CN" altLang="en-US" sz="2000" dirty="0" smtClean="0"/>
          </a:p>
          <a:p>
            <a:pPr lvl="1"/>
            <a:r>
              <a:rPr lang="en-GB" sz="2000" dirty="0" smtClean="0"/>
              <a:t>Complexity increase: 2 look up table operation for each pixel.</a:t>
            </a:r>
          </a:p>
        </p:txBody>
      </p:sp>
      <p:sp>
        <p:nvSpPr>
          <p:cNvPr id="2560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5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19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1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623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3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/7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JCT3V-E0157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143000"/>
          </a:xfrm>
        </p:spPr>
        <p:txBody>
          <a:bodyPr>
            <a:normAutofit/>
          </a:bodyPr>
          <a:lstStyle/>
          <a:p>
            <a:pPr lvl="1"/>
            <a:r>
              <a:rPr lang="en-GB" altLang="zh-CN" sz="2400" b="1" dirty="0" smtClean="0"/>
              <a:t>Compare </a:t>
            </a:r>
            <a:r>
              <a:rPr lang="en-GB" altLang="zh-CN" sz="2400" b="1" dirty="0" smtClean="0"/>
              <a:t>with HTM-7.0r1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(CTC)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4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/7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85720" y="1567459"/>
          <a:ext cx="8572559" cy="4004681"/>
        </p:xfrm>
        <a:graphic>
          <a:graphicData uri="http://schemas.openxmlformats.org/drawingml/2006/table">
            <a:tbl>
              <a:tblPr/>
              <a:tblGrid>
                <a:gridCol w="1259278"/>
                <a:gridCol w="942601"/>
                <a:gridCol w="941672"/>
                <a:gridCol w="941672"/>
                <a:gridCol w="941672"/>
                <a:gridCol w="941672"/>
                <a:gridCol w="941672"/>
                <a:gridCol w="831160"/>
                <a:gridCol w="831160"/>
              </a:tblGrid>
              <a:tr h="8623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0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1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2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PSNR / video </a:t>
                      </a: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bitrate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PSNR / total bitrate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synth PSNR / total bitrate 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enc time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dec time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Balloons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87.5%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Kendo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-0.50%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-0.61%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108.0%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Newspaper_CC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-0.70%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-0.93%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90.1%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99.1%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GT_Fly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107.7%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Poznan_Hall2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0.21%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88.5%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Poznan_Street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86.7%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38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Undo_Dancer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107.7%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1024x768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-0.51%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-0.61%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95.2%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99.0%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338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1920x1088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97.6%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average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0.03%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-0.24%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-0.29%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96.6%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98.8%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JCT3V-E0157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143000"/>
          </a:xfrm>
        </p:spPr>
        <p:txBody>
          <a:bodyPr>
            <a:normAutofit/>
          </a:bodyPr>
          <a:lstStyle/>
          <a:p>
            <a:pPr lvl="1"/>
            <a:r>
              <a:rPr lang="en-GB" altLang="zh-CN" sz="2400" b="1" dirty="0" smtClean="0"/>
              <a:t>Compare </a:t>
            </a:r>
            <a:r>
              <a:rPr lang="en-GB" altLang="zh-CN" sz="2400" b="1" dirty="0" smtClean="0"/>
              <a:t>with HTM-7.0r1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(AI)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5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/7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85720" y="1567459"/>
          <a:ext cx="8572559" cy="4004681"/>
        </p:xfrm>
        <a:graphic>
          <a:graphicData uri="http://schemas.openxmlformats.org/drawingml/2006/table">
            <a:tbl>
              <a:tblPr/>
              <a:tblGrid>
                <a:gridCol w="1259278"/>
                <a:gridCol w="942601"/>
                <a:gridCol w="941672"/>
                <a:gridCol w="941672"/>
                <a:gridCol w="941672"/>
                <a:gridCol w="941672"/>
                <a:gridCol w="941672"/>
                <a:gridCol w="831160"/>
                <a:gridCol w="831160"/>
              </a:tblGrid>
              <a:tr h="8623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0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1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2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PSNR / video </a:t>
                      </a: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bitrate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PSNR / total bitrate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synth PSNR / total bitrate 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enc time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dec time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Balloons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-0.79%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-0.96%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185.0%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106.7%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Kendo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-0.92%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-1.07%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189.7%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105.9%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Newspaper_CC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-0.94%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-1.15%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180.2%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110.0%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GT_Fly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100.2%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99.6%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Poznan_Hall2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-0.61%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190.9%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104.0%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Poznan_Street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102.6%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99.6%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38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Undo_Dancer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100.4%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99.9%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1024x768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-0.88%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-1.06%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185.0%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107.6%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338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1920x1088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123.5%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100.8%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average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-0.43%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-0.54%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149.9%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103.7%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JCT3V-E0157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1143000"/>
          </a:xfrm>
        </p:spPr>
        <p:txBody>
          <a:bodyPr>
            <a:normAutofit/>
          </a:bodyPr>
          <a:lstStyle/>
          <a:p>
            <a:pPr lvl="1"/>
            <a:r>
              <a:rPr lang="en-GB" altLang="zh-CN" sz="2400" b="1" dirty="0" smtClean="0"/>
              <a:t>Compare JCT3V-E0157 + JCT3V-E0156 with HTM-7.0r1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(CTC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6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/7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85720" y="1567459"/>
          <a:ext cx="8572559" cy="4004681"/>
        </p:xfrm>
        <a:graphic>
          <a:graphicData uri="http://schemas.openxmlformats.org/drawingml/2006/table">
            <a:tbl>
              <a:tblPr/>
              <a:tblGrid>
                <a:gridCol w="1259278"/>
                <a:gridCol w="942601"/>
                <a:gridCol w="941672"/>
                <a:gridCol w="941672"/>
                <a:gridCol w="941672"/>
                <a:gridCol w="941672"/>
                <a:gridCol w="941672"/>
                <a:gridCol w="831160"/>
                <a:gridCol w="831160"/>
              </a:tblGrid>
              <a:tr h="86230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　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0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1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2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PSNR / video </a:t>
                      </a:r>
                      <a:r>
                        <a:rPr lang="en-US" sz="1400" kern="100" dirty="0" err="1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bitrate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video PSNR / total bitrate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synth PSNR / total bitrate 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enc time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dec time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DE8"/>
                    </a:solidFill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Balloons</a:t>
                      </a:r>
                      <a:endParaRPr lang="zh-CN" sz="14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-0.71%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86.9%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Kendo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-1.16%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115.1%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100.9%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Newspaper_CC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-1.33%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87.0%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GT_Fly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-0.98%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-1.06%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-1.10%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105.4%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102.1%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Poznan_Hall2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0.20%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-1.14%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89.8%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Poznan_Street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88.1%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102.0%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338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Undo_Dancer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-0.42%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-0.40%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-0.86%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105.1%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101.8%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1024x768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-1.07%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96.3%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338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1920x1088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-0.45%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-0.33%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-0.10%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0.12%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-0.84%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97.1%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101.9%</a:t>
                      </a:r>
                      <a:endParaRPr lang="zh-CN" sz="1400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1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average</a:t>
                      </a:r>
                      <a:endParaRPr lang="zh-CN" sz="14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0.00%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-0.24%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-0.24%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-0.07%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-0.07%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-0.94%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96.7%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101.7%</a:t>
                      </a:r>
                      <a:endParaRPr lang="zh-CN" sz="1400" b="1" kern="10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JCT3V-E0157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3572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ko-KR" sz="3000" b="1" dirty="0" smtClean="0">
                <a:latin typeface="Times New Roman" pitchFamily="18" charset="0"/>
                <a:cs typeface="Times New Roman" pitchFamily="18" charset="0"/>
              </a:rPr>
              <a:t>Conclusion</a:t>
            </a:r>
            <a:endParaRPr lang="ko-KR" alt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29288"/>
          </a:xfrm>
        </p:spPr>
        <p:txBody>
          <a:bodyPr/>
          <a:lstStyle/>
          <a:p>
            <a:pPr algn="just"/>
            <a:r>
              <a:rPr lang="en-US" altLang="ko-KR" sz="2400" b="1" dirty="0" smtClean="0">
                <a:ea typeface="Arial Unicode MS" pitchFamily="34" charset="-122"/>
              </a:rPr>
              <a:t>Propose</a:t>
            </a:r>
            <a:r>
              <a:rPr lang="en-US" altLang="ko-KR" sz="2400" b="1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 method</a:t>
            </a:r>
          </a:p>
          <a:p>
            <a:pPr lvl="1"/>
            <a:r>
              <a:rPr lang="en-GB" sz="2000" dirty="0" smtClean="0"/>
              <a:t>Apply DLT to all intra modes of depth map. </a:t>
            </a:r>
          </a:p>
          <a:p>
            <a:pPr lvl="1"/>
            <a:endParaRPr lang="en-US" altLang="ko-KR" sz="2000" dirty="0" smtClean="0">
              <a:ea typeface="Arial Unicode MS" pitchFamily="50" charset="-127"/>
              <a:sym typeface="Wingdings" pitchFamily="2" charset="2"/>
            </a:endParaRPr>
          </a:p>
          <a:p>
            <a:pPr lvl="0" algn="just"/>
            <a:r>
              <a:rPr lang="en-US" altLang="ko-KR" sz="2400" b="1" dirty="0" smtClean="0">
                <a:solidFill>
                  <a:prstClr val="black"/>
                </a:solidFill>
                <a:ea typeface="Arial Unicode MS" pitchFamily="34" charset="-122"/>
              </a:rPr>
              <a:t>Performance</a:t>
            </a:r>
          </a:p>
          <a:p>
            <a:pPr lvl="1" algn="just"/>
            <a:r>
              <a:rPr lang="en-US" altLang="ko-KR" sz="2000" dirty="0" smtClean="0">
                <a:solidFill>
                  <a:prstClr val="black"/>
                </a:solidFill>
                <a:ea typeface="Arial Unicode MS" pitchFamily="34" charset="-122"/>
              </a:rPr>
              <a:t>-0.29% coding gain for synthesized view</a:t>
            </a:r>
          </a:p>
          <a:p>
            <a:pPr lvl="1" algn="just"/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When combined with </a:t>
            </a:r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JCT3V-E0156, </a:t>
            </a:r>
            <a:r>
              <a:rPr lang="en-US" altLang="ko-KR" sz="2000" dirty="0" smtClean="0">
                <a:solidFill>
                  <a:prstClr val="black"/>
                </a:solidFill>
                <a:ea typeface="Arial Unicode MS" pitchFamily="50" charset="-127"/>
                <a:sym typeface="Wingdings" pitchFamily="2" charset="2"/>
              </a:rPr>
              <a:t>-0.94% </a:t>
            </a:r>
            <a:r>
              <a:rPr lang="en-US" altLang="ko-KR" sz="2000" dirty="0" smtClean="0">
                <a:solidFill>
                  <a:prstClr val="black"/>
                </a:solidFill>
                <a:ea typeface="Arial Unicode MS" pitchFamily="34" charset="-122"/>
              </a:rPr>
              <a:t>coding gain for synthesized view</a:t>
            </a:r>
          </a:p>
          <a:p>
            <a:pPr lvl="1" algn="just"/>
            <a:endParaRPr lang="en-US" altLang="ko-KR" sz="2000" dirty="0" smtClean="0">
              <a:ea typeface="Arial Unicode MS" pitchFamily="50" charset="-127"/>
            </a:endParaRPr>
          </a:p>
          <a:p>
            <a:pPr marL="495300" indent="-49530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/>
          </a:p>
          <a:p>
            <a:pPr marL="495300" indent="-4953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It is recommended to adopt proposed method into 3D-HEVC</a:t>
            </a:r>
            <a:endParaRPr lang="en-US" altLang="zh-CN" sz="2400" dirty="0" smtClean="0"/>
          </a:p>
          <a:p>
            <a:pPr lvl="1" algn="just">
              <a:buNone/>
            </a:pPr>
            <a:endParaRPr lang="en-US" altLang="ko-KR" sz="20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492899"/>
            <a:ext cx="2133600" cy="365125"/>
          </a:xfrm>
        </p:spPr>
        <p:txBody>
          <a:bodyPr/>
          <a:lstStyle/>
          <a:p>
            <a:fld id="{6C6BDA0D-7177-4653-8269-3CEBA318000B}" type="slidenum">
              <a:rPr lang="ko-KR" altLang="en-US" sz="1400" b="1" smtClean="0">
                <a:solidFill>
                  <a:schemeClr val="tx1"/>
                </a:solidFill>
              </a:rPr>
              <a:pPr/>
              <a:t>7</a:t>
            </a:fld>
            <a:r>
              <a:rPr lang="en-US" altLang="ko-KR" sz="1400" b="1" dirty="0" smtClean="0">
                <a:solidFill>
                  <a:schemeClr val="tx1"/>
                </a:solidFill>
              </a:rPr>
              <a:t>/7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  <p:sp>
        <p:nvSpPr>
          <p:cNvPr id="6" name="灯片编号占位符 4"/>
          <p:cNvSpPr txBox="1">
            <a:spLocks/>
          </p:cNvSpPr>
          <p:nvPr/>
        </p:nvSpPr>
        <p:spPr>
          <a:xfrm>
            <a:off x="385762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JCT3V-E0157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CTVC-I0036-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JCTVC-I0036-v1</Template>
  <TotalTime>9529</TotalTime>
  <Words>974</Words>
  <Application>Microsoft Office PowerPoint</Application>
  <PresentationFormat>全屏显示(4:3)</PresentationFormat>
  <Paragraphs>359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JCTVC-I0036-v1</vt:lpstr>
      <vt:lpstr>幻灯片 1</vt:lpstr>
      <vt:lpstr>Summary</vt:lpstr>
      <vt:lpstr>Proposed Method</vt:lpstr>
      <vt:lpstr>Compare with HTM-7.0r1 (CTC)</vt:lpstr>
      <vt:lpstr>Compare with HTM-7.0r1 (AI)</vt:lpstr>
      <vt:lpstr>Compare JCT3V-E0157 + JCT3V-E0156 with HTM-7.0r1 (CTC)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Improvements on median motion vectors of AMVP</dc:title>
  <dc:creator>Joonyoung Park</dc:creator>
  <cp:lastModifiedBy>Administrator</cp:lastModifiedBy>
  <cp:revision>911</cp:revision>
  <dcterms:created xsi:type="dcterms:W3CDTF">2011-01-17T01:44:45Z</dcterms:created>
  <dcterms:modified xsi:type="dcterms:W3CDTF">2013-07-19T06:16:06Z</dcterms:modified>
</cp:coreProperties>
</file>