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2" r:id="rId2"/>
  </p:sldMasterIdLst>
  <p:notesMasterIdLst>
    <p:notesMasterId r:id="rId9"/>
  </p:notesMasterIdLst>
  <p:handoutMasterIdLst>
    <p:handoutMasterId r:id="rId10"/>
  </p:handoutMasterIdLst>
  <p:sldIdLst>
    <p:sldId id="584" r:id="rId3"/>
    <p:sldId id="530" r:id="rId4"/>
    <p:sldId id="588" r:id="rId5"/>
    <p:sldId id="589" r:id="rId6"/>
    <p:sldId id="590" r:id="rId7"/>
    <p:sldId id="591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0000"/>
    <a:srgbClr val="0000CC"/>
    <a:srgbClr val="DDDDDD"/>
    <a:srgbClr val="FFFFCC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711" autoAdjust="0"/>
    <p:restoredTop sz="93695" autoAdjust="0"/>
  </p:normalViewPr>
  <p:slideViewPr>
    <p:cSldViewPr>
      <p:cViewPr>
        <p:scale>
          <a:sx n="80" d="100"/>
          <a:sy n="80" d="100"/>
        </p:scale>
        <p:origin x="-714" y="-78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652" y="-90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990" cy="496427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689" y="1"/>
            <a:ext cx="2949990" cy="496427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pPr>
              <a:defRPr/>
            </a:pPr>
            <a:fld id="{BBDF2193-FFBA-44D7-9E07-A50904CF3146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1369"/>
            <a:ext cx="2949990" cy="49642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689" y="9441369"/>
            <a:ext cx="2949990" cy="49642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pPr>
              <a:defRPr/>
            </a:pPr>
            <a:fld id="{DB43B2BD-9E8E-4860-A437-A0EEE488EB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9990" cy="49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689" y="1"/>
            <a:ext cx="2949990" cy="49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416" y="4720684"/>
            <a:ext cx="5446369" cy="447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369"/>
            <a:ext cx="2949990" cy="49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689" y="9441369"/>
            <a:ext cx="2949990" cy="49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BE50CC2-F739-4527-AD66-E224EB1B7CC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F5A63-2D3E-4810-A23D-0950E9DFAD20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65D4A-0E81-4EC9-A329-293FB541297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DBFA-9390-48F5-AF53-82E5059DB3DA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52845-6401-4084-B432-8A9B8CC9D94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9B634-2277-4F74-B8C5-2057FE924524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A8019-E0E8-4C8E-AA4B-45596EA8AF7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418058"/>
          </a:xfrm>
          <a:prstGeom prst="rect">
            <a:avLst/>
          </a:prstGeom>
        </p:spPr>
        <p:txBody>
          <a:bodyPr/>
          <a:lstStyle>
            <a:lvl1pPr algn="l">
              <a:defRPr sz="20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 sz="1600">
                <a:latin typeface="Arial" pitchFamily="34" charset="0"/>
                <a:cs typeface="Arial" pitchFamily="34" charset="0"/>
              </a:defRPr>
            </a:lvl1pPr>
            <a:lvl2pPr>
              <a:buFont typeface="Wingdings" pitchFamily="2" charset="2"/>
              <a:buChar char="Ø"/>
              <a:defRPr sz="1400">
                <a:latin typeface="Arial" pitchFamily="34" charset="0"/>
                <a:cs typeface="Arial" pitchFamily="34" charset="0"/>
              </a:defRPr>
            </a:lvl2pPr>
            <a:lvl3pPr>
              <a:buFont typeface="Wingdings" pitchFamily="2" charset="2"/>
              <a:buChar char="Ø"/>
              <a:defRPr sz="1200">
                <a:latin typeface="Arial" pitchFamily="34" charset="0"/>
                <a:cs typeface="Arial" pitchFamily="34" charset="0"/>
              </a:defRPr>
            </a:lvl3pPr>
            <a:lvl4pPr>
              <a:buFont typeface="Wingdings" pitchFamily="2" charset="2"/>
              <a:buChar char="Ø"/>
              <a:defRPr sz="1100">
                <a:latin typeface="Arial" pitchFamily="34" charset="0"/>
                <a:cs typeface="Arial" pitchFamily="34" charset="0"/>
              </a:defRPr>
            </a:lvl4pPr>
            <a:lvl5pPr>
              <a:buFont typeface="Wingdings" pitchFamily="2" charset="2"/>
              <a:buChar char="Ø"/>
              <a:defRPr sz="11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FEB54F97-7CD4-493A-8904-636C1C9C960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DC3E3-E2EF-4400-B974-091E01C30BD4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F91DD-3C19-4085-A7B1-BB48AF03314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CEE3B-031B-45C1-9DC7-7D041F8992D8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52EC-5B76-4894-B939-39EC12C04CE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15F94-1742-459A-A2C2-A30427DB9DC8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F53B6-27CC-4C39-A1FF-343A2C286FA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90E77-0CC9-4A3C-B014-01BD962AFBC8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1C1BC-C471-4C47-A9C3-06AC18221E7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F5567-8B46-4D51-AD71-4AAA0512B2F4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35804-4F48-40B6-8742-AAF5CAA17BC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22F80-5F9B-4B3C-8435-193BD24AEC0A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AE096-EC70-4C65-B422-8437D0946D7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964E-FC95-420E-AB5E-2CF8D94BD01D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2D0A1-D5FA-4B2E-950D-A23E2ED460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4099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4101" name="Picture 9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58" r:id="rId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5123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CC561C-11DA-4D28-AE94-5A4BAD1C450C}" type="datetimeFigureOut">
              <a:rPr lang="ko-KR" altLang="en-US"/>
              <a:pPr>
                <a:defRPr/>
              </a:pPr>
              <a:t>2012-10-12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6481446-A508-4974-ACBE-4129B76FBB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그림 1" descr="백색바탕.pn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21663" y="5478463"/>
            <a:ext cx="129063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393700" y="1490658"/>
            <a:ext cx="8640763" cy="1295400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ko-KR" sz="2400" b="1" dirty="0" smtClean="0">
                <a:latin typeface="Arial" pitchFamily="34" charset="0"/>
                <a:ea typeface="돋움" pitchFamily="50" charset="-127"/>
              </a:rPr>
              <a:t>3D-CE5.h Modified disparity vector derivation process </a:t>
            </a:r>
          </a:p>
          <a:p>
            <a:pPr algn="ctr"/>
            <a:r>
              <a:rPr lang="en-US" altLang="ko-KR" sz="2400" b="1" dirty="0" smtClean="0">
                <a:latin typeface="Arial" pitchFamily="34" charset="0"/>
                <a:ea typeface="돋움" pitchFamily="50" charset="-127"/>
              </a:rPr>
              <a:t>for memory reduction</a:t>
            </a:r>
          </a:p>
          <a:p>
            <a:pPr algn="ctr"/>
            <a:r>
              <a:rPr lang="en-US" altLang="ko-KR" sz="2400" b="1" dirty="0" smtClean="0">
                <a:latin typeface="Arial" pitchFamily="34" charset="0"/>
                <a:ea typeface="돋움" pitchFamily="50" charset="-127"/>
              </a:rPr>
              <a:t>(JCT2-B0135)</a:t>
            </a:r>
          </a:p>
        </p:txBody>
      </p:sp>
      <p:sp>
        <p:nvSpPr>
          <p:cNvPr id="7173" name="Text Box 36"/>
          <p:cNvSpPr txBox="1">
            <a:spLocks noChangeArrowheads="1"/>
          </p:cNvSpPr>
          <p:nvPr/>
        </p:nvSpPr>
        <p:spPr bwMode="auto">
          <a:xfrm>
            <a:off x="3809992" y="5500702"/>
            <a:ext cx="1962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LG Electronics</a:t>
            </a:r>
          </a:p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Convergence Lab.</a:t>
            </a: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2595546" y="4643446"/>
            <a:ext cx="42027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err="1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Jaewon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 Sung,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Moonmo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 Koo,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Sehoon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pitchFamily="34" charset="0"/>
                <a:ea typeface="돋움" pitchFamily="50" charset="-127"/>
              </a:rPr>
              <a:t> Yea</a:t>
            </a:r>
            <a:endParaRPr lang="en-US" altLang="ko-KR" sz="1600" b="1" dirty="0">
              <a:solidFill>
                <a:srgbClr val="000000"/>
              </a:solidFill>
              <a:latin typeface="Arial" pitchFamily="34" charset="0"/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DV-MCP Block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9251412" cy="950354"/>
          </a:xfrm>
        </p:spPr>
        <p:txBody>
          <a:bodyPr/>
          <a:lstStyle/>
          <a:p>
            <a:r>
              <a:rPr lang="en-US" sz="1400" dirty="0" smtClean="0"/>
              <a:t>Motion compensated prediction block whose MV is predicted by inter-view predicted temporal motion</a:t>
            </a:r>
          </a:p>
          <a:p>
            <a:r>
              <a:rPr lang="en-US" sz="1400" dirty="0" smtClean="0"/>
              <a:t>To indicate it’s a DVMCP block, </a:t>
            </a:r>
          </a:p>
          <a:p>
            <a:pPr lvl="1"/>
            <a:r>
              <a:rPr lang="en-US" dirty="0" smtClean="0"/>
              <a:t>a flag is set to true, </a:t>
            </a:r>
          </a:p>
          <a:p>
            <a:pPr lvl="1"/>
            <a:r>
              <a:rPr lang="en-US" dirty="0" smtClean="0"/>
              <a:t>the correspondence vector is saved.. </a:t>
            </a:r>
          </a:p>
        </p:txBody>
      </p:sp>
      <p:pic>
        <p:nvPicPr>
          <p:cNvPr id="1027" name="Picture 3" descr="D:\3DV\Cfp_data\_Scaled\Poznan_Street_480x272\frame000151_3.bm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453066" y="2143116"/>
            <a:ext cx="3655945" cy="2071702"/>
          </a:xfrm>
          <a:prstGeom prst="rect">
            <a:avLst/>
          </a:prstGeom>
          <a:noFill/>
        </p:spPr>
      </p:pic>
      <p:pic>
        <p:nvPicPr>
          <p:cNvPr id="1028" name="Picture 4" descr="D:\3DV\Cfp_data\_Scaled\Poznan_Street_480x272\frame000151_4.bmp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95348" y="2143116"/>
            <a:ext cx="3655945" cy="2071702"/>
          </a:xfrm>
          <a:prstGeom prst="rect">
            <a:avLst/>
          </a:prstGeom>
          <a:noFill/>
        </p:spPr>
      </p:pic>
      <p:pic>
        <p:nvPicPr>
          <p:cNvPr id="1029" name="Picture 5" descr="D:\3DV\Cfp_data\_Scaled\Poznan_Street_480x272\frame000157_4.bmp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95348" y="4379719"/>
            <a:ext cx="3643338" cy="2064558"/>
          </a:xfrm>
          <a:prstGeom prst="rect">
            <a:avLst/>
          </a:prstGeom>
          <a:noFill/>
        </p:spPr>
      </p:pic>
      <p:pic>
        <p:nvPicPr>
          <p:cNvPr id="1030" name="Picture 6" descr="D:\3DV\Cfp_data\_Scaled\Poznan_Street_480x272\frame000157_3.bmp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53066" y="4379719"/>
            <a:ext cx="3655945" cy="2071702"/>
          </a:xfrm>
          <a:prstGeom prst="rect">
            <a:avLst/>
          </a:prstGeom>
          <a:noFill/>
        </p:spPr>
      </p:pic>
      <p:sp>
        <p:nvSpPr>
          <p:cNvPr id="5" name="직사각형 4"/>
          <p:cNvSpPr/>
          <p:nvPr/>
        </p:nvSpPr>
        <p:spPr>
          <a:xfrm>
            <a:off x="6953264" y="5665603"/>
            <a:ext cx="285752" cy="2857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7227865" y="3466985"/>
            <a:ext cx="285752" cy="2857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직선 화살표 연결선 10"/>
          <p:cNvCxnSpPr>
            <a:stCxn id="5" idx="0"/>
            <a:endCxn id="9" idx="2"/>
          </p:cNvCxnSpPr>
          <p:nvPr/>
        </p:nvCxnSpPr>
        <p:spPr>
          <a:xfrm flipV="1">
            <a:off x="7096140" y="3752737"/>
            <a:ext cx="274601" cy="19128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11"/>
          <p:cNvSpPr/>
          <p:nvPr/>
        </p:nvSpPr>
        <p:spPr>
          <a:xfrm>
            <a:off x="2666984" y="5665603"/>
            <a:ext cx="285752" cy="2857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41585" y="3466985"/>
            <a:ext cx="285752" cy="28575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직선 화살표 연결선 13"/>
          <p:cNvCxnSpPr>
            <a:stCxn id="12" idx="0"/>
            <a:endCxn id="13" idx="2"/>
          </p:cNvCxnSpPr>
          <p:nvPr/>
        </p:nvCxnSpPr>
        <p:spPr>
          <a:xfrm flipV="1">
            <a:off x="2809860" y="3752737"/>
            <a:ext cx="274601" cy="191286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81298" y="1835339"/>
            <a:ext cx="633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VID 0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96140" y="1835339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VID1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96140" y="6000768"/>
            <a:ext cx="1857388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DvMcpFlag</a:t>
            </a:r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CorrespondenceVector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38092" y="2357430"/>
            <a:ext cx="571504" cy="285752"/>
          </a:xfrm>
          <a:prstGeom prst="rect">
            <a:avLst/>
          </a:prstGeom>
          <a:noFill/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POC</a:t>
            </a:r>
            <a:endParaRPr 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523844" y="2857496"/>
            <a:ext cx="0" cy="23574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 flipH="1">
            <a:off x="2809860" y="5786454"/>
            <a:ext cx="4286280" cy="0"/>
          </a:xfrm>
          <a:prstGeom prst="straightConnector1">
            <a:avLst/>
          </a:prstGeom>
          <a:ln w="19050">
            <a:solidFill>
              <a:srgbClr val="FFCC99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167578" y="4857760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MCP</a:t>
            </a:r>
            <a:endParaRPr 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Shape 35"/>
          <p:cNvCxnSpPr>
            <a:endCxn id="37" idx="0"/>
          </p:cNvCxnSpPr>
          <p:nvPr/>
        </p:nvCxnSpPr>
        <p:spPr>
          <a:xfrm>
            <a:off x="7102491" y="5864241"/>
            <a:ext cx="922343" cy="136527"/>
          </a:xfrm>
          <a:prstGeom prst="curvedConnector2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167182" y="5786454"/>
            <a:ext cx="1857388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Correspondence Vector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increase by using the DV-MCP blocks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2164799"/>
          </a:xfrm>
        </p:spPr>
        <p:txBody>
          <a:bodyPr/>
          <a:lstStyle/>
          <a:p>
            <a:r>
              <a:rPr lang="en-US" dirty="0" smtClean="0"/>
              <a:t>Disparity derivation process, </a:t>
            </a:r>
          </a:p>
          <a:p>
            <a:pPr lvl="1"/>
            <a:r>
              <a:rPr lang="en-US" dirty="0" smtClean="0"/>
              <a:t>step1) Search DCP blocks in the neighbor blocks, if not found </a:t>
            </a:r>
            <a:r>
              <a:rPr lang="en-US" dirty="0" err="1" smtClean="0"/>
              <a:t>goto</a:t>
            </a:r>
            <a:r>
              <a:rPr lang="en-US" dirty="0" smtClean="0"/>
              <a:t> step 2). Otherwise stop.</a:t>
            </a:r>
          </a:p>
          <a:p>
            <a:pPr lvl="1"/>
            <a:r>
              <a:rPr lang="en-US" dirty="0" smtClean="0"/>
              <a:t>step2) Search DV-MCP blocks in the neighbor blocks until one with </a:t>
            </a:r>
            <a:r>
              <a:rPr lang="en-US" dirty="0" err="1" smtClean="0"/>
              <a:t>DvMcpFlag</a:t>
            </a:r>
            <a:r>
              <a:rPr lang="en-US" dirty="0" smtClean="0"/>
              <a:t> =1 is found.</a:t>
            </a:r>
          </a:p>
          <a:p>
            <a:pPr lvl="1"/>
            <a:endParaRPr lang="en-US" dirty="0" smtClean="0"/>
          </a:p>
          <a:p>
            <a:pPr>
              <a:buFont typeface="Wingdings" pitchFamily="2" charset="2"/>
              <a:buChar char="l"/>
            </a:pPr>
            <a:r>
              <a:rPr lang="en-US" u="sng" dirty="0" smtClean="0"/>
              <a:t>For step2), additional DV-MCP information is saved for each 4x4 partition</a:t>
            </a:r>
          </a:p>
          <a:p>
            <a:pPr lvl="1">
              <a:buNone/>
            </a:pPr>
            <a:r>
              <a:rPr lang="en-US" dirty="0" smtClean="0"/>
              <a:t>- motion vector, reference index, ... +  (</a:t>
            </a:r>
            <a:r>
              <a:rPr lang="en-US" dirty="0" err="1" smtClean="0"/>
              <a:t>DvMcpFlag</a:t>
            </a:r>
            <a:r>
              <a:rPr lang="en-US" dirty="0" smtClean="0"/>
              <a:t>,  </a:t>
            </a:r>
            <a:r>
              <a:rPr lang="en-US" dirty="0" err="1" smtClean="0"/>
              <a:t>CorrespondenceVector</a:t>
            </a:r>
            <a:r>
              <a:rPr lang="en-US" dirty="0" smtClean="0"/>
              <a:t>)</a:t>
            </a:r>
            <a:endParaRPr lang="en-US" altLang="ko-KR" dirty="0" smtClean="0"/>
          </a:p>
          <a:p>
            <a:endParaRPr lang="en-US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2166918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B2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24108" y="4467533"/>
            <a:ext cx="642942" cy="64294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Current</a:t>
            </a: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809860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B1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67050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B0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166918" y="5110475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A0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166918" y="4753285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A1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881166" y="4467533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881166" y="3181649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167050" y="3181649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8158" y="3253087"/>
            <a:ext cx="1857388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DvMcpFlag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CorrespondenceVector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Shape 19"/>
          <p:cNvCxnSpPr>
            <a:endCxn id="19" idx="2"/>
          </p:cNvCxnSpPr>
          <p:nvPr/>
        </p:nvCxnSpPr>
        <p:spPr>
          <a:xfrm rot="10800000">
            <a:off x="1666852" y="3714753"/>
            <a:ext cx="857258" cy="181277"/>
          </a:xfrm>
          <a:prstGeom prst="curvedConnector2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809992" y="3253087"/>
            <a:ext cx="1857388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DvMcpFlag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CorrespondenceVector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hape 19"/>
          <p:cNvCxnSpPr>
            <a:endCxn id="26" idx="2"/>
          </p:cNvCxnSpPr>
          <p:nvPr/>
        </p:nvCxnSpPr>
        <p:spPr>
          <a:xfrm flipV="1">
            <a:off x="3595680" y="3714752"/>
            <a:ext cx="1143006" cy="252715"/>
          </a:xfrm>
          <a:prstGeom prst="curvedConnector2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52406" y="5896293"/>
            <a:ext cx="1857388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DvMcpFlag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CorrespondenceVector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Shape 19"/>
          <p:cNvCxnSpPr>
            <a:endCxn id="33" idx="0"/>
          </p:cNvCxnSpPr>
          <p:nvPr/>
        </p:nvCxnSpPr>
        <p:spPr>
          <a:xfrm rot="5400000">
            <a:off x="1381100" y="5253351"/>
            <a:ext cx="642943" cy="642941"/>
          </a:xfrm>
          <a:prstGeom prst="curvedConnector3">
            <a:avLst>
              <a:gd name="adj1" fmla="val 50000"/>
            </a:avLst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>
            <a:endCxn id="10" idx="2"/>
          </p:cNvCxnSpPr>
          <p:nvPr/>
        </p:nvCxnSpPr>
        <p:spPr>
          <a:xfrm>
            <a:off x="2524108" y="5110475"/>
            <a:ext cx="0" cy="64294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 flipH="1">
            <a:off x="1881166" y="5110475"/>
            <a:ext cx="64294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flipV="1">
            <a:off x="2381232" y="4929199"/>
            <a:ext cx="0" cy="2857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 flipV="1">
            <a:off x="2452670" y="4357694"/>
            <a:ext cx="857256" cy="5000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 flipH="1">
            <a:off x="2381232" y="4286256"/>
            <a:ext cx="857256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algorithm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1664733"/>
          </a:xfrm>
        </p:spPr>
        <p:txBody>
          <a:bodyPr/>
          <a:lstStyle/>
          <a:p>
            <a:r>
              <a:rPr lang="en-US" dirty="0" smtClean="0"/>
              <a:t>Disparity derivation process, </a:t>
            </a:r>
          </a:p>
          <a:p>
            <a:pPr lvl="1"/>
            <a:r>
              <a:rPr lang="en-US" dirty="0" smtClean="0"/>
              <a:t>step1) Search DCP blocks in the neighbor blocks, if not found </a:t>
            </a:r>
            <a:r>
              <a:rPr lang="en-US" dirty="0" err="1" smtClean="0"/>
              <a:t>goto</a:t>
            </a:r>
            <a:r>
              <a:rPr lang="en-US" dirty="0" smtClean="0"/>
              <a:t> step 2). Otherwise stop.</a:t>
            </a:r>
          </a:p>
          <a:p>
            <a:pPr lvl="1"/>
            <a:r>
              <a:rPr lang="en-US" dirty="0" smtClean="0"/>
              <a:t>step2) </a:t>
            </a:r>
          </a:p>
          <a:p>
            <a:pPr lvl="2"/>
            <a:r>
              <a:rPr lang="en-US" sz="1400" dirty="0" smtClean="0"/>
              <a:t>if above blocks (B0, B1, B2) belong to different LCU,</a:t>
            </a:r>
          </a:p>
          <a:p>
            <a:pPr lvl="3"/>
            <a:r>
              <a:rPr lang="en-US" sz="1400" dirty="0" smtClean="0"/>
              <a:t>Search DV-MCP blocks in the neighbor blocks except for the above blocks</a:t>
            </a:r>
          </a:p>
          <a:p>
            <a:pPr lvl="2"/>
            <a:r>
              <a:rPr lang="en-US" sz="1400" dirty="0" smtClean="0"/>
              <a:t>Else,</a:t>
            </a:r>
          </a:p>
          <a:p>
            <a:pPr lvl="3"/>
            <a:r>
              <a:rPr lang="en-US" sz="1400" dirty="0" smtClean="0"/>
              <a:t>Search DV-MCP blocks in the neighbor blocks</a:t>
            </a:r>
          </a:p>
          <a:p>
            <a:pPr>
              <a:buFont typeface="Wingdings" pitchFamily="2" charset="2"/>
              <a:buChar char="l"/>
            </a:pPr>
            <a:r>
              <a:rPr lang="en-US" u="sng" dirty="0" smtClean="0"/>
              <a:t>No additional information need to be saved for the above LCUs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2166918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B2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524108" y="4467533"/>
            <a:ext cx="642942" cy="64294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Current</a:t>
            </a: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PU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809860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B1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167050" y="4110343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B0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66918" y="5110475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A0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166918" y="4753285"/>
            <a:ext cx="357190" cy="35719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A1</a:t>
            </a:r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881166" y="4467533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직선 연결선 29"/>
          <p:cNvCxnSpPr/>
          <p:nvPr/>
        </p:nvCxnSpPr>
        <p:spPr>
          <a:xfrm>
            <a:off x="881034" y="4467533"/>
            <a:ext cx="38576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1881166" y="3181649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167050" y="3181649"/>
            <a:ext cx="1285884" cy="128588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52406" y="5896293"/>
            <a:ext cx="1857388" cy="46166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DvMcpFlag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CorrespondenceVector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Shape 19"/>
          <p:cNvCxnSpPr>
            <a:endCxn id="35" idx="0"/>
          </p:cNvCxnSpPr>
          <p:nvPr/>
        </p:nvCxnSpPr>
        <p:spPr>
          <a:xfrm rot="5400000">
            <a:off x="1381100" y="5253351"/>
            <a:ext cx="642943" cy="64294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>
            <a:endCxn id="29" idx="2"/>
          </p:cNvCxnSpPr>
          <p:nvPr/>
        </p:nvCxnSpPr>
        <p:spPr>
          <a:xfrm>
            <a:off x="2524108" y="5110475"/>
            <a:ext cx="0" cy="64294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/>
        </p:nvCxnSpPr>
        <p:spPr>
          <a:xfrm flipH="1">
            <a:off x="1881166" y="5110475"/>
            <a:ext cx="642942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그룹 40"/>
          <p:cNvGrpSpPr/>
          <p:nvPr/>
        </p:nvGrpSpPr>
        <p:grpSpPr>
          <a:xfrm>
            <a:off x="2166918" y="4038905"/>
            <a:ext cx="285752" cy="285752"/>
            <a:chOff x="4595810" y="2214554"/>
            <a:chExt cx="928694" cy="1500198"/>
          </a:xfrm>
        </p:grpSpPr>
        <p:cxnSp>
          <p:nvCxnSpPr>
            <p:cNvPr id="42" name="직선 연결선 41"/>
            <p:cNvCxnSpPr/>
            <p:nvPr/>
          </p:nvCxnSpPr>
          <p:spPr>
            <a:xfrm flipH="1">
              <a:off x="4595810" y="2214554"/>
              <a:ext cx="928694" cy="14287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>
              <a:off x="4667248" y="2214554"/>
              <a:ext cx="785818" cy="150019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그룹 43"/>
          <p:cNvGrpSpPr/>
          <p:nvPr/>
        </p:nvGrpSpPr>
        <p:grpSpPr>
          <a:xfrm>
            <a:off x="2809860" y="4110343"/>
            <a:ext cx="285752" cy="285752"/>
            <a:chOff x="4595810" y="2214554"/>
            <a:chExt cx="928694" cy="1500198"/>
          </a:xfrm>
        </p:grpSpPr>
        <p:cxnSp>
          <p:nvCxnSpPr>
            <p:cNvPr id="45" name="직선 연결선 44"/>
            <p:cNvCxnSpPr/>
            <p:nvPr/>
          </p:nvCxnSpPr>
          <p:spPr>
            <a:xfrm flipH="1">
              <a:off x="4595810" y="2214554"/>
              <a:ext cx="928694" cy="14287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4667248" y="2214554"/>
              <a:ext cx="785818" cy="150019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그룹 46"/>
          <p:cNvGrpSpPr/>
          <p:nvPr/>
        </p:nvGrpSpPr>
        <p:grpSpPr>
          <a:xfrm>
            <a:off x="3238488" y="4110343"/>
            <a:ext cx="285752" cy="285752"/>
            <a:chOff x="4595810" y="2214554"/>
            <a:chExt cx="928694" cy="1500198"/>
          </a:xfrm>
        </p:grpSpPr>
        <p:cxnSp>
          <p:nvCxnSpPr>
            <p:cNvPr id="48" name="직선 연결선 47"/>
            <p:cNvCxnSpPr/>
            <p:nvPr/>
          </p:nvCxnSpPr>
          <p:spPr>
            <a:xfrm flipH="1">
              <a:off x="4595810" y="2214554"/>
              <a:ext cx="928694" cy="14287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4667248" y="2214554"/>
              <a:ext cx="785818" cy="150019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직선 화살표 연결선 54"/>
          <p:cNvCxnSpPr/>
          <p:nvPr/>
        </p:nvCxnSpPr>
        <p:spPr>
          <a:xfrm flipV="1">
            <a:off x="2381232" y="4929199"/>
            <a:ext cx="0" cy="28575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1093229"/>
          </a:xfrm>
        </p:spPr>
        <p:txBody>
          <a:bodyPr/>
          <a:lstStyle/>
          <a:p>
            <a:r>
              <a:rPr lang="en-US" dirty="0" smtClean="0"/>
              <a:t>Anchor: HTM 4.0.1 with CTC</a:t>
            </a:r>
          </a:p>
          <a:p>
            <a:r>
              <a:rPr lang="en-US" dirty="0" smtClean="0"/>
              <a:t>Performance of the proposed algorithm: </a:t>
            </a:r>
          </a:p>
          <a:p>
            <a:pPr lvl="1"/>
            <a:r>
              <a:rPr lang="en-US" dirty="0" smtClean="0"/>
              <a:t>For V1 and V2, 0.0%, 0.2% BD rate losses, respectively. </a:t>
            </a:r>
          </a:p>
          <a:p>
            <a:pPr lvl="1"/>
            <a:r>
              <a:rPr lang="en-US" dirty="0" smtClean="0"/>
              <a:t>Did not affect the overall coding gains for video only, synthesize, and coded &amp; synthesized.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graphicFrame>
        <p:nvGraphicFramePr>
          <p:cNvPr id="27" name="내용 개체 틀 26"/>
          <p:cNvGraphicFramePr>
            <a:graphicFrameLocks/>
          </p:cNvGraphicFramePr>
          <p:nvPr/>
        </p:nvGraphicFramePr>
        <p:xfrm>
          <a:off x="309530" y="2115949"/>
          <a:ext cx="8858312" cy="4066007"/>
        </p:xfrm>
        <a:graphic>
          <a:graphicData uri="http://schemas.openxmlformats.org/drawingml/2006/table">
            <a:tbl>
              <a:tblPr/>
              <a:tblGrid>
                <a:gridCol w="1181168"/>
                <a:gridCol w="889264"/>
                <a:gridCol w="718462"/>
                <a:gridCol w="718462"/>
                <a:gridCol w="718462"/>
                <a:gridCol w="961562"/>
                <a:gridCol w="1224549"/>
                <a:gridCol w="834137"/>
                <a:gridCol w="806123"/>
                <a:gridCol w="806123"/>
              </a:tblGrid>
              <a:tr h="48845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video 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video 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video 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video 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only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synthesized only 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coded &amp; synthesized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Enc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</a:t>
                      </a: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en 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Balloons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Kendo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Newspapercc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GhostTownFly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110.9%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PoznanHall2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PoznanStreet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674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UndoDancer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02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1024x768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674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1920x1088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742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average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99.1%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7"/>
            <a:ext cx="8994204" cy="2307675"/>
          </a:xfrm>
        </p:spPr>
        <p:txBody>
          <a:bodyPr/>
          <a:lstStyle/>
          <a:p>
            <a:r>
              <a:rPr lang="en-US" dirty="0" smtClean="0"/>
              <a:t>Proposed algorithm reduced the amount of memory needed for DV-MCP</a:t>
            </a:r>
          </a:p>
          <a:p>
            <a:r>
              <a:rPr lang="en-US" dirty="0" smtClean="0"/>
              <a:t>BD-rate changes </a:t>
            </a:r>
          </a:p>
          <a:p>
            <a:pPr lvl="1">
              <a:buFontTx/>
              <a:buChar char="-"/>
            </a:pPr>
            <a:r>
              <a:rPr lang="en-US" dirty="0" smtClean="0"/>
              <a:t>0.0%, 0.2%, 0.0%, 0.0%, 0.0%  for V1, V2, video only, synthesize, coded &amp; synthesized</a:t>
            </a:r>
          </a:p>
          <a:p>
            <a:r>
              <a:rPr lang="en-US" dirty="0" smtClean="0"/>
              <a:t>We recommend to adopt the proposed simplification.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24468</TotalTime>
  <Words>544</Words>
  <Application>Microsoft Office PowerPoint</Application>
  <PresentationFormat>A4 용지(210x297mm)</PresentationFormat>
  <Paragraphs>183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1_기본 디자인</vt:lpstr>
      <vt:lpstr>디자인 사용자 지정</vt:lpstr>
      <vt:lpstr>슬라이드 1</vt:lpstr>
      <vt:lpstr>DV-MCP Block</vt:lpstr>
      <vt:lpstr>Memory increase by using the DV-MCP blocks</vt:lpstr>
      <vt:lpstr>Proposed algorithm</vt:lpstr>
      <vt:lpstr>Results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성재원/선임연구원/Convergence(연)ATS그룹(jw.sung@lge.com)</cp:lastModifiedBy>
  <cp:revision>1677</cp:revision>
  <dcterms:created xsi:type="dcterms:W3CDTF">2008-11-26T05:44:28Z</dcterms:created>
  <dcterms:modified xsi:type="dcterms:W3CDTF">2012-10-12T08:44:22Z</dcterms:modified>
</cp:coreProperties>
</file>