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69" r:id="rId6"/>
    <p:sldId id="270" r:id="rId7"/>
    <p:sldId id="271" r:id="rId8"/>
    <p:sldId id="272" r:id="rId9"/>
    <p:sldId id="260" r:id="rId10"/>
    <p:sldId id="264" r:id="rId11"/>
    <p:sldId id="266" r:id="rId12"/>
    <p:sldId id="261" r:id="rId13"/>
    <p:sldId id="262" r:id="rId14"/>
    <p:sldId id="263" r:id="rId1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53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2012-10-11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2012-10-11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2012-10-11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2012-10-11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7" name="그림 6" descr="백색바탕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6072206"/>
            <a:ext cx="1290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2012-10-11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2012-10-11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2012-10-11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2012-10-11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2012-10-11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2012-10-11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2012-10-11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8A0CBFB-9E2A-4C12-9977-DE8156E7F938}" type="datetimeFigureOut">
              <a:rPr lang="ko-KR" altLang="en-US" smtClean="0"/>
              <a:pPr/>
              <a:t>2012-10-11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l" defTabSz="914400" rtl="0" eaLnBrk="1" latinLnBrk="1" hangingPunct="1">
        <a:spcBef>
          <a:spcPct val="0"/>
        </a:spcBef>
        <a:buNone/>
        <a:defRPr sz="44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42976" y="1730372"/>
            <a:ext cx="6858048" cy="2270132"/>
          </a:xfrm>
          <a:solidFill>
            <a:schemeClr val="bg1">
              <a:lumMod val="8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돋움" pitchFamily="50" charset="-127"/>
              </a:rPr>
              <a:t>Inter-view SAO Process </a:t>
            </a:r>
            <a:br>
              <a:rPr lang="en-US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돋움" pitchFamily="50" charset="-127"/>
              </a:rPr>
            </a:br>
            <a:r>
              <a:rPr lang="en-US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돋움" pitchFamily="50" charset="-127"/>
              </a:rPr>
              <a:t>in 3DV Coding</a:t>
            </a:r>
            <a:br>
              <a:rPr lang="en-US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돋움" pitchFamily="50" charset="-127"/>
              </a:rPr>
            </a:br>
            <a:r>
              <a:rPr lang="en-US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돋움" pitchFamily="50" charset="-127"/>
              </a:rPr>
              <a:t>(JCT3V-B0130)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4533920"/>
            <a:ext cx="6400800" cy="1752600"/>
          </a:xfrm>
        </p:spPr>
        <p:txBody>
          <a:bodyPr>
            <a:normAutofit lnSpcReduction="10000"/>
          </a:bodyPr>
          <a:lstStyle/>
          <a:p>
            <a:endParaRPr lang="en-US" altLang="ko-KR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en-US" altLang="ko-KR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Taesup Kim, Jin </a:t>
            </a:r>
            <a:r>
              <a:rPr lang="en-US" altLang="ko-KR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Heo</a:t>
            </a:r>
            <a:r>
              <a:rPr lang="en-US" altLang="ko-KR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altLang="ko-KR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Moonmo</a:t>
            </a:r>
            <a:r>
              <a:rPr lang="en-US" altLang="ko-KR" sz="2000" dirty="0" smtClean="0">
                <a:solidFill>
                  <a:schemeClr val="tx1"/>
                </a:solidFill>
              </a:rPr>
              <a:t> Koo,</a:t>
            </a:r>
            <a:r>
              <a:rPr lang="en-US" altLang="ko-KR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Sehoon Yea</a:t>
            </a:r>
          </a:p>
          <a:p>
            <a:r>
              <a:rPr lang="en-US" altLang="ko-KR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LG Electronics</a:t>
            </a:r>
          </a:p>
          <a:p>
            <a:endParaRPr lang="en-US" altLang="ko-KR" sz="2000" dirty="0">
              <a:solidFill>
                <a:schemeClr val="tx1"/>
              </a:solidFill>
            </a:endParaRPr>
          </a:p>
          <a:p>
            <a:r>
              <a:rPr lang="en-US" altLang="ko-KR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Oct. 2012</a:t>
            </a:r>
            <a:endParaRPr lang="en-US" altLang="ko-KR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그림 5" descr="백색바탕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6072206"/>
            <a:ext cx="1290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2376108" y="4714884"/>
            <a:ext cx="2195892" cy="1643074"/>
          </a:xfrm>
          <a:prstGeom prst="rect">
            <a:avLst/>
          </a:prstGeom>
          <a:solidFill>
            <a:schemeClr val="bg1">
              <a:lumMod val="95000"/>
              <a:alpha val="62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1733166" y="2857496"/>
            <a:ext cx="2195892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2376108" y="2857496"/>
            <a:ext cx="2195892" cy="1643074"/>
          </a:xfrm>
          <a:prstGeom prst="rect">
            <a:avLst/>
          </a:prstGeom>
          <a:solidFill>
            <a:schemeClr val="bg1">
              <a:lumMod val="85000"/>
              <a:alpha val="62000"/>
            </a:schemeClr>
          </a:solidFill>
          <a:ln>
            <a:solidFill>
              <a:schemeClr val="tx1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8" name="직선 화살표 연결선 27"/>
          <p:cNvCxnSpPr/>
          <p:nvPr/>
        </p:nvCxnSpPr>
        <p:spPr>
          <a:xfrm flipV="1">
            <a:off x="3922918" y="3679033"/>
            <a:ext cx="642942" cy="0"/>
          </a:xfrm>
          <a:prstGeom prst="straightConnector1">
            <a:avLst/>
          </a:prstGeom>
          <a:ln w="2222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85"/>
          <p:cNvSpPr txBox="1"/>
          <p:nvPr/>
        </p:nvSpPr>
        <p:spPr>
          <a:xfrm>
            <a:off x="3786182" y="3381941"/>
            <a:ext cx="92255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100" b="1" dirty="0" smtClean="0">
                <a:latin typeface="Arial" pitchFamily="34" charset="0"/>
                <a:cs typeface="Arial" pitchFamily="34" charset="0"/>
              </a:rPr>
              <a:t>Global</a:t>
            </a:r>
          </a:p>
          <a:p>
            <a:pPr algn="ctr"/>
            <a:endParaRPr lang="en-US" altLang="ko-KR" sz="11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altLang="ko-KR" sz="1100" b="1" dirty="0" smtClean="0">
                <a:latin typeface="Arial" pitchFamily="34" charset="0"/>
                <a:cs typeface="Arial" pitchFamily="34" charset="0"/>
              </a:rPr>
              <a:t> Disparity</a:t>
            </a:r>
            <a:endParaRPr lang="ko-KR" altLang="en-US" sz="11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Interview SAO Process</a:t>
            </a:r>
          </a:p>
          <a:p>
            <a:pPr lvl="1"/>
            <a:r>
              <a:rPr lang="en-US" altLang="ko-KR" dirty="0" smtClean="0"/>
              <a:t>Dependent views</a:t>
            </a:r>
            <a:endParaRPr lang="ko-KR" altLang="en-US" dirty="0"/>
          </a:p>
        </p:txBody>
      </p:sp>
      <p:sp>
        <p:nvSpPr>
          <p:cNvPr id="7" name="TextBox 85"/>
          <p:cNvSpPr txBox="1"/>
          <p:nvPr/>
        </p:nvSpPr>
        <p:spPr>
          <a:xfrm>
            <a:off x="-214346" y="5336366"/>
            <a:ext cx="2214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Base View</a:t>
            </a:r>
            <a:endParaRPr lang="ko-KR" alt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85"/>
          <p:cNvSpPr txBox="1"/>
          <p:nvPr/>
        </p:nvSpPr>
        <p:spPr>
          <a:xfrm>
            <a:off x="-214346" y="3478978"/>
            <a:ext cx="2214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Dependent View</a:t>
            </a:r>
            <a:endParaRPr lang="ko-KR" alt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85"/>
          <p:cNvSpPr txBox="1"/>
          <p:nvPr/>
        </p:nvSpPr>
        <p:spPr>
          <a:xfrm>
            <a:off x="5072066" y="3682845"/>
            <a:ext cx="385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00" b="1" dirty="0" smtClean="0">
                <a:latin typeface="맑은 고딕"/>
                <a:ea typeface="맑은 고딕"/>
                <a:cs typeface="Arial" pitchFamily="34" charset="0"/>
              </a:rPr>
              <a:t>① </a:t>
            </a:r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Align dependent view to base view</a:t>
            </a:r>
            <a:endParaRPr lang="ko-KR" altLang="en-US" sz="16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6" name="직선 화살표 연결선 35"/>
          <p:cNvCxnSpPr>
            <a:stCxn id="33" idx="1"/>
          </p:cNvCxnSpPr>
          <p:nvPr/>
        </p:nvCxnSpPr>
        <p:spPr>
          <a:xfrm flipH="1" flipV="1">
            <a:off x="4643438" y="3071810"/>
            <a:ext cx="428628" cy="78031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143504" y="3214686"/>
            <a:ext cx="3500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For dependent views,</a:t>
            </a:r>
            <a:endParaRPr lang="ko-KR" altLang="en-US" sz="2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2376108" y="4714884"/>
            <a:ext cx="2195892" cy="1643074"/>
          </a:xfrm>
          <a:prstGeom prst="rect">
            <a:avLst/>
          </a:prstGeom>
          <a:solidFill>
            <a:schemeClr val="bg1">
              <a:lumMod val="95000"/>
              <a:alpha val="62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1733166" y="2857496"/>
            <a:ext cx="2195892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2376108" y="2857496"/>
            <a:ext cx="2195892" cy="1643074"/>
          </a:xfrm>
          <a:prstGeom prst="rect">
            <a:avLst/>
          </a:prstGeom>
          <a:solidFill>
            <a:schemeClr val="bg1">
              <a:lumMod val="85000"/>
              <a:alpha val="62000"/>
            </a:schemeClr>
          </a:solidFill>
          <a:ln>
            <a:solidFill>
              <a:schemeClr val="tx1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8" name="직선 화살표 연결선 27"/>
          <p:cNvCxnSpPr/>
          <p:nvPr/>
        </p:nvCxnSpPr>
        <p:spPr>
          <a:xfrm flipV="1">
            <a:off x="3922918" y="3679033"/>
            <a:ext cx="642942" cy="0"/>
          </a:xfrm>
          <a:prstGeom prst="straightConnector1">
            <a:avLst/>
          </a:prstGeom>
          <a:ln w="2222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85"/>
          <p:cNvSpPr txBox="1"/>
          <p:nvPr/>
        </p:nvSpPr>
        <p:spPr>
          <a:xfrm>
            <a:off x="3786182" y="3381941"/>
            <a:ext cx="92255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100" b="1" dirty="0" smtClean="0">
                <a:latin typeface="Arial" pitchFamily="34" charset="0"/>
                <a:cs typeface="Arial" pitchFamily="34" charset="0"/>
              </a:rPr>
              <a:t>Global</a:t>
            </a:r>
          </a:p>
          <a:p>
            <a:pPr algn="ctr"/>
            <a:endParaRPr lang="en-US" altLang="ko-KR" sz="11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altLang="ko-KR" sz="1100" b="1" dirty="0" smtClean="0">
                <a:latin typeface="Arial" pitchFamily="34" charset="0"/>
                <a:cs typeface="Arial" pitchFamily="34" charset="0"/>
              </a:rPr>
              <a:t> Disparity</a:t>
            </a:r>
            <a:endParaRPr lang="ko-KR" altLang="en-US" sz="11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Interview SAO Process</a:t>
            </a:r>
          </a:p>
          <a:p>
            <a:pPr lvl="1"/>
            <a:r>
              <a:rPr lang="en-US" altLang="ko-KR" dirty="0" smtClean="0"/>
              <a:t>Dependent views</a:t>
            </a:r>
            <a:endParaRPr lang="ko-KR" altLang="en-US" dirty="0"/>
          </a:p>
        </p:txBody>
      </p:sp>
      <p:sp>
        <p:nvSpPr>
          <p:cNvPr id="7" name="TextBox 85"/>
          <p:cNvSpPr txBox="1"/>
          <p:nvPr/>
        </p:nvSpPr>
        <p:spPr>
          <a:xfrm>
            <a:off x="-214346" y="5336366"/>
            <a:ext cx="2214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Base View</a:t>
            </a:r>
            <a:endParaRPr lang="ko-KR" alt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85"/>
          <p:cNvSpPr txBox="1"/>
          <p:nvPr/>
        </p:nvSpPr>
        <p:spPr>
          <a:xfrm>
            <a:off x="-214346" y="3478978"/>
            <a:ext cx="2214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Dependent View</a:t>
            </a:r>
            <a:endParaRPr lang="ko-KR" alt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아래쪽 화살표 12"/>
          <p:cNvSpPr/>
          <p:nvPr/>
        </p:nvSpPr>
        <p:spPr>
          <a:xfrm flipV="1">
            <a:off x="3022932" y="3714752"/>
            <a:ext cx="857256" cy="1500198"/>
          </a:xfrm>
          <a:prstGeom prst="downArrow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85"/>
          <p:cNvSpPr txBox="1"/>
          <p:nvPr/>
        </p:nvSpPr>
        <p:spPr>
          <a:xfrm>
            <a:off x="5072066" y="3682845"/>
            <a:ext cx="385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00" b="1" dirty="0" smtClean="0">
                <a:latin typeface="맑은 고딕"/>
                <a:ea typeface="맑은 고딕"/>
                <a:cs typeface="Arial" pitchFamily="34" charset="0"/>
              </a:rPr>
              <a:t>① </a:t>
            </a:r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Align dependent view to base view</a:t>
            </a:r>
            <a:endParaRPr lang="ko-KR" alt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85"/>
          <p:cNvSpPr txBox="1"/>
          <p:nvPr/>
        </p:nvSpPr>
        <p:spPr>
          <a:xfrm>
            <a:off x="5072066" y="4844489"/>
            <a:ext cx="40719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00" b="1" dirty="0" smtClean="0">
                <a:latin typeface="맑은 고딕"/>
                <a:ea typeface="맑은 고딕"/>
                <a:cs typeface="Arial" pitchFamily="34" charset="0"/>
              </a:rPr>
              <a:t>② </a:t>
            </a:r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Apply SAO process with base view’s       </a:t>
            </a:r>
            <a:r>
              <a:rPr lang="en-US" altLang="ko-KR" sz="1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ffff</a:t>
            </a:r>
            <a:r>
              <a:rPr lang="en-US" altLang="ko-KR" sz="1600" b="1" dirty="0" err="1" smtClean="0">
                <a:latin typeface="Arial" pitchFamily="34" charset="0"/>
                <a:cs typeface="Arial" pitchFamily="34" charset="0"/>
              </a:rPr>
              <a:t>SAO</a:t>
            </a:r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parameters</a:t>
            </a:r>
            <a:endParaRPr lang="en-US" altLang="ko-KR" sz="16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     (only over overlapped regions)</a:t>
            </a:r>
            <a:endParaRPr lang="ko-KR" altLang="en-US" sz="16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6" name="직선 화살표 연결선 35"/>
          <p:cNvCxnSpPr>
            <a:stCxn id="33" idx="1"/>
          </p:cNvCxnSpPr>
          <p:nvPr/>
        </p:nvCxnSpPr>
        <p:spPr>
          <a:xfrm flipH="1" flipV="1">
            <a:off x="4643438" y="3071810"/>
            <a:ext cx="428628" cy="78031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화살표 연결선 38"/>
          <p:cNvCxnSpPr/>
          <p:nvPr/>
        </p:nvCxnSpPr>
        <p:spPr>
          <a:xfrm flipH="1">
            <a:off x="3714744" y="5000638"/>
            <a:ext cx="1428760" cy="14287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143504" y="3214686"/>
            <a:ext cx="3500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For dependent views,</a:t>
            </a:r>
            <a:endParaRPr lang="ko-KR" altLang="en-US" sz="2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Simulation Results</a:t>
            </a:r>
            <a:endParaRPr lang="ko-KR" altLang="en-US" dirty="0"/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</p:nvPr>
        </p:nvGraphicFramePr>
        <p:xfrm>
          <a:off x="357157" y="2143116"/>
          <a:ext cx="8429686" cy="3440137"/>
        </p:xfrm>
        <a:graphic>
          <a:graphicData uri="http://schemas.openxmlformats.org/drawingml/2006/table">
            <a:tbl>
              <a:tblPr/>
              <a:tblGrid>
                <a:gridCol w="1201762"/>
                <a:gridCol w="988075"/>
                <a:gridCol w="988075"/>
                <a:gridCol w="988075"/>
                <a:gridCol w="1201762"/>
                <a:gridCol w="1366137"/>
                <a:gridCol w="1695800"/>
              </a:tblGrid>
              <a:tr h="368312">
                <a:tc>
                  <a:txBody>
                    <a:bodyPr/>
                    <a:lstStyle/>
                    <a:p>
                      <a:endParaRPr lang="ko-KR" sz="14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video 0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video 1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video 2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video only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synthesized only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coded &amp; synthesized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95843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Balloons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-1.5%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-1.4%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-0.4%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-0.4%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-0.4%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5843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Kendo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-1.7%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-1.3%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-0.5%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-0.5%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-0.4%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5843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Newspapercc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-1.3%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-0.9%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-0.2%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-0.3%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-0.2%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8312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GhostTownFly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-2.2%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-2.2%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-0.4%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-0.1%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5843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PoznanHall2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-1.8%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-2.6%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-0.7%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-0.7%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-0.7%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5843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PoznanStreet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-1.8%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-0.8%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-0.3%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-0.2%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9485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UndoDancer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-1.4%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-1.3%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-0.2%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-0.2%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-0.2%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8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1024x768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-1.5%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-1.2%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-0.4%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-0.4%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-0.3%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0948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1920x1088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-1.8%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-1.7%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-0.3%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-0.3%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-0.3%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48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average</a:t>
                      </a:r>
                      <a:endParaRPr lang="ko-KR" sz="1800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0.0%</a:t>
                      </a:r>
                      <a:endParaRPr lang="ko-KR" sz="200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-1.7%</a:t>
                      </a:r>
                      <a:endParaRPr lang="ko-KR" sz="200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-1.5%</a:t>
                      </a:r>
                      <a:endParaRPr lang="ko-KR" sz="200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-0.3%</a:t>
                      </a:r>
                      <a:endParaRPr lang="ko-KR" sz="200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-0.3%</a:t>
                      </a:r>
                      <a:endParaRPr lang="ko-KR" sz="200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-0.3%</a:t>
                      </a:r>
                      <a:endParaRPr lang="ko-KR" sz="200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500034" y="1500174"/>
            <a:ext cx="8143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Rate-distortion results on 3-view coding with depth</a:t>
            </a:r>
            <a:endParaRPr lang="ko-KR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Simulation Results</a:t>
            </a:r>
            <a:endParaRPr lang="ko-KR" altLang="en-US" dirty="0"/>
          </a:p>
        </p:txBody>
      </p:sp>
      <p:graphicFrame>
        <p:nvGraphicFramePr>
          <p:cNvPr id="7" name="내용 개체 틀 6"/>
          <p:cNvGraphicFramePr>
            <a:graphicFrameLocks noGrp="1"/>
          </p:cNvGraphicFramePr>
          <p:nvPr>
            <p:ph idx="1"/>
          </p:nvPr>
        </p:nvGraphicFramePr>
        <p:xfrm>
          <a:off x="1250133" y="2143116"/>
          <a:ext cx="6643734" cy="3441602"/>
        </p:xfrm>
        <a:graphic>
          <a:graphicData uri="http://schemas.openxmlformats.org/drawingml/2006/table">
            <a:tbl>
              <a:tblPr/>
              <a:tblGrid>
                <a:gridCol w="1393041"/>
                <a:gridCol w="1750231"/>
                <a:gridCol w="1750231"/>
                <a:gridCol w="1750231"/>
              </a:tblGrid>
              <a:tr h="340750">
                <a:tc>
                  <a:txBody>
                    <a:bodyPr/>
                    <a:lstStyle/>
                    <a:p>
                      <a:endParaRPr lang="ko-KR" sz="14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enc time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dec</a:t>
                      </a: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 time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ren</a:t>
                      </a: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 time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667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Balloons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101.4%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104.1%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103.7%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0667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Kendo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101.3%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104.1%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102.0%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667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Newspapercc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101.5%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97.1%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100.0%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667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GhostTownFly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101.8%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102.0%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109.0%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667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PoznanHall2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102.1%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105.9%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103.7%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667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PoznanStreet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102.1%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104.9%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98.7%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667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UndoDancer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102.1%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102.0%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106.8%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6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1024x768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101.4%</a:t>
                      </a:r>
                      <a:endParaRPr lang="ko-KR" sz="1800" b="1" kern="10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101.7%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101.9%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066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1920x1088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102.0%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103.7%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104.5%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7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average</a:t>
                      </a:r>
                      <a:endParaRPr lang="ko-KR" sz="1800" b="1" kern="1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101.8%</a:t>
                      </a:r>
                      <a:endParaRPr lang="ko-KR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102.8%</a:t>
                      </a:r>
                      <a:endParaRPr lang="ko-KR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103.4%</a:t>
                      </a:r>
                      <a:endParaRPr lang="ko-KR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500034" y="1500174"/>
            <a:ext cx="8143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Running time ratio</a:t>
            </a:r>
            <a:endParaRPr lang="ko-KR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115328" cy="4525963"/>
          </a:xfrm>
        </p:spPr>
        <p:txBody>
          <a:bodyPr/>
          <a:lstStyle/>
          <a:p>
            <a:r>
              <a:rPr lang="en-US" altLang="ko-KR" dirty="0" smtClean="0"/>
              <a:t>Report 1.7%, 1.5% gains on dependent views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ko-KR" dirty="0" smtClean="0"/>
              <a:t>Reduced redundancies on SAO process. </a:t>
            </a:r>
          </a:p>
          <a:p>
            <a:r>
              <a:rPr lang="en-US" altLang="ko-KR" dirty="0" smtClean="0"/>
              <a:t>Recommend that ‘inter-view SAO process’ be adopted into 3DV-HEVC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Sample Adaptive Offset (SAO) Process</a:t>
            </a:r>
          </a:p>
          <a:p>
            <a:pPr lvl="1"/>
            <a:r>
              <a:rPr lang="en-US" altLang="ko-KR" dirty="0" smtClean="0"/>
              <a:t>In-loop filter for reconstructed signal by using offset values </a:t>
            </a:r>
            <a:r>
              <a:rPr lang="en-US" altLang="ko-KR" sz="2000" dirty="0" smtClean="0"/>
              <a:t>(</a:t>
            </a:r>
            <a:r>
              <a:rPr lang="en-US" altLang="ko-KR" sz="2000" dirty="0" err="1" smtClean="0"/>
              <a:t>org</a:t>
            </a:r>
            <a:r>
              <a:rPr lang="en-US" altLang="ko-KR" sz="2000" dirty="0" err="1" smtClean="0">
                <a:latin typeface="맑은 고딕"/>
                <a:ea typeface="맑은 고딕"/>
              </a:rPr>
              <a:t>∽</a:t>
            </a:r>
            <a:r>
              <a:rPr lang="en-US" altLang="ko-KR" sz="2000" dirty="0" err="1" smtClean="0"/>
              <a:t>rec</a:t>
            </a:r>
            <a:r>
              <a:rPr lang="en-US" altLang="ko-KR" sz="2000" dirty="0" smtClean="0"/>
              <a:t>’=</a:t>
            </a:r>
            <a:r>
              <a:rPr lang="en-US" altLang="ko-KR" sz="2000" dirty="0" err="1" smtClean="0"/>
              <a:t>rec+offset</a:t>
            </a:r>
            <a:r>
              <a:rPr lang="en-US" altLang="ko-KR" sz="2000" dirty="0" smtClean="0"/>
              <a:t>)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SAO parameters : LCU-based merge flags, offset type and values</a:t>
            </a:r>
            <a:endParaRPr lang="ko-KR" altLang="en-US" dirty="0"/>
          </a:p>
        </p:txBody>
      </p:sp>
      <p:grpSp>
        <p:nvGrpSpPr>
          <p:cNvPr id="8" name="그룹 7"/>
          <p:cNvGrpSpPr/>
          <p:nvPr/>
        </p:nvGrpSpPr>
        <p:grpSpPr>
          <a:xfrm>
            <a:off x="2277438" y="4340156"/>
            <a:ext cx="2303554" cy="2303554"/>
            <a:chOff x="1563058" y="4277710"/>
            <a:chExt cx="2303554" cy="230355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직사각형 3"/>
            <p:cNvSpPr/>
            <p:nvPr/>
          </p:nvSpPr>
          <p:spPr>
            <a:xfrm>
              <a:off x="2714612" y="5429264"/>
              <a:ext cx="1152000" cy="1152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ko-KR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Current</a:t>
              </a:r>
            </a:p>
            <a:p>
              <a:pPr lvl="0"/>
              <a:endPara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lvl="0"/>
              <a:endPara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lvl="0" algn="r"/>
              <a:r>
                <a:rPr lang="en-US" altLang="ko-KR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LCU</a:t>
              </a:r>
              <a:endParaRPr lang="ko-KR" altLang="en-US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2714612" y="4277710"/>
              <a:ext cx="1152000" cy="11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ko-KR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Up</a:t>
              </a:r>
            </a:p>
            <a:p>
              <a:pPr lvl="0"/>
              <a:endPara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lvl="0"/>
              <a:endPara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lvl="0" algn="r"/>
              <a:r>
                <a:rPr lang="en-US" altLang="ko-KR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LCU</a:t>
              </a:r>
              <a:endParaRPr lang="ko-KR" altLang="en-US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1563058" y="5429264"/>
              <a:ext cx="1152000" cy="11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ko-KR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Left</a:t>
              </a:r>
            </a:p>
            <a:p>
              <a:pPr lvl="0"/>
              <a:endPara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lvl="0"/>
              <a:endPara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lvl="0" algn="r"/>
              <a:r>
                <a:rPr lang="en-US" altLang="ko-KR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LCU</a:t>
              </a:r>
              <a:endParaRPr lang="ko-KR" altLang="en-US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786314" y="4357695"/>
            <a:ext cx="27146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Merge Left Flag</a:t>
            </a:r>
          </a:p>
          <a:p>
            <a:pPr marL="342900" indent="-342900">
              <a:buAutoNum type="arabicParenR"/>
            </a:pPr>
            <a:endParaRPr lang="en-US" altLang="ko-KR" b="1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arenR"/>
            </a:pPr>
            <a:endParaRPr lang="en-US" altLang="ko-KR" b="1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arenR"/>
            </a:pPr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Merge Up Flag</a:t>
            </a:r>
          </a:p>
          <a:p>
            <a:pPr marL="342900" indent="-342900">
              <a:buAutoNum type="arabicParenR"/>
            </a:pPr>
            <a:endParaRPr lang="en-US" altLang="ko-KR" b="1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arenR"/>
            </a:pPr>
            <a:endParaRPr lang="en-US" altLang="ko-KR" b="1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arenR"/>
            </a:pPr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Offset Type,</a:t>
            </a:r>
          </a:p>
          <a:p>
            <a:pPr marL="342900" indent="-342900"/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      Offset Values</a:t>
            </a:r>
            <a:endParaRPr lang="ko-KR" alt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아래쪽 화살표 12"/>
          <p:cNvSpPr/>
          <p:nvPr/>
        </p:nvSpPr>
        <p:spPr>
          <a:xfrm>
            <a:off x="5723554" y="4749068"/>
            <a:ext cx="500066" cy="357190"/>
          </a:xfrm>
          <a:prstGeom prst="downArrow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아래쪽 화살표 13"/>
          <p:cNvSpPr/>
          <p:nvPr/>
        </p:nvSpPr>
        <p:spPr>
          <a:xfrm>
            <a:off x="5735170" y="5643578"/>
            <a:ext cx="500066" cy="357190"/>
          </a:xfrm>
          <a:prstGeom prst="downArrow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SAO Process in 3DV Coding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3321835" y="2285992"/>
            <a:ext cx="250033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View 0</a:t>
            </a:r>
            <a:endParaRPr lang="ko-KR" alt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위쪽/아래쪽 화살표 8"/>
          <p:cNvSpPr/>
          <p:nvPr/>
        </p:nvSpPr>
        <p:spPr>
          <a:xfrm>
            <a:off x="4143372" y="4000504"/>
            <a:ext cx="857256" cy="1214446"/>
          </a:xfrm>
          <a:prstGeom prst="upDownArrow">
            <a:avLst>
              <a:gd name="adj1" fmla="val 49999"/>
              <a:gd name="adj2" fmla="val 44019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3320300" y="5357826"/>
            <a:ext cx="2500330" cy="64294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SAO Parameters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460157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Derive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4790837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Codec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SAO Process in 3DV Coding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3321835" y="2285992"/>
            <a:ext cx="250033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View 0</a:t>
            </a:r>
            <a:endParaRPr lang="ko-KR" alt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00034" y="2285992"/>
            <a:ext cx="250033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View 1</a:t>
            </a:r>
            <a:endParaRPr lang="ko-KR" altLang="en-US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6143636" y="2285992"/>
            <a:ext cx="250033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View 2</a:t>
            </a:r>
            <a:endParaRPr lang="ko-KR" altLang="en-US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위쪽/아래쪽 화살표 7"/>
          <p:cNvSpPr/>
          <p:nvPr/>
        </p:nvSpPr>
        <p:spPr>
          <a:xfrm>
            <a:off x="1320036" y="4000504"/>
            <a:ext cx="857256" cy="1214446"/>
          </a:xfrm>
          <a:prstGeom prst="upDownArrow">
            <a:avLst>
              <a:gd name="adj1" fmla="val 49999"/>
              <a:gd name="adj2" fmla="val 44019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위쪽/아래쪽 화살표 8"/>
          <p:cNvSpPr/>
          <p:nvPr/>
        </p:nvSpPr>
        <p:spPr>
          <a:xfrm>
            <a:off x="4143372" y="4000504"/>
            <a:ext cx="857256" cy="1214446"/>
          </a:xfrm>
          <a:prstGeom prst="upDownArrow">
            <a:avLst>
              <a:gd name="adj1" fmla="val 49999"/>
              <a:gd name="adj2" fmla="val 44019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위쪽/아래쪽 화살표 9"/>
          <p:cNvSpPr/>
          <p:nvPr/>
        </p:nvSpPr>
        <p:spPr>
          <a:xfrm>
            <a:off x="6966708" y="4000504"/>
            <a:ext cx="857256" cy="1214446"/>
          </a:xfrm>
          <a:prstGeom prst="upDownArrow">
            <a:avLst>
              <a:gd name="adj1" fmla="val 49999"/>
              <a:gd name="adj2" fmla="val 44019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500034" y="5357826"/>
            <a:ext cx="2500330" cy="64294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SAO Parameters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3320300" y="5357826"/>
            <a:ext cx="2500330" cy="64294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SAO Parameters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6160728" y="5357826"/>
            <a:ext cx="2500330" cy="64294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SAO Parameters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628275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Derive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958955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Codec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460157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Derive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4790837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Codec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280423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Derive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7611103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Codec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SAO Process in 3DV Coding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3321835" y="2285992"/>
            <a:ext cx="250033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View 0</a:t>
            </a:r>
            <a:endParaRPr lang="ko-KR" alt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00034" y="2285992"/>
            <a:ext cx="250033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View 1</a:t>
            </a:r>
            <a:endParaRPr lang="ko-KR" altLang="en-US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6143636" y="2285992"/>
            <a:ext cx="250033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View 2</a:t>
            </a:r>
            <a:endParaRPr lang="ko-KR" altLang="en-US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위쪽/아래쪽 화살표 7"/>
          <p:cNvSpPr/>
          <p:nvPr/>
        </p:nvSpPr>
        <p:spPr>
          <a:xfrm>
            <a:off x="1320036" y="4000504"/>
            <a:ext cx="857256" cy="1214446"/>
          </a:xfrm>
          <a:prstGeom prst="upDownArrow">
            <a:avLst>
              <a:gd name="adj1" fmla="val 49999"/>
              <a:gd name="adj2" fmla="val 44019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위쪽/아래쪽 화살표 8"/>
          <p:cNvSpPr/>
          <p:nvPr/>
        </p:nvSpPr>
        <p:spPr>
          <a:xfrm>
            <a:off x="4143372" y="4000504"/>
            <a:ext cx="857256" cy="1214446"/>
          </a:xfrm>
          <a:prstGeom prst="upDownArrow">
            <a:avLst>
              <a:gd name="adj1" fmla="val 49999"/>
              <a:gd name="adj2" fmla="val 44019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위쪽/아래쪽 화살표 9"/>
          <p:cNvSpPr/>
          <p:nvPr/>
        </p:nvSpPr>
        <p:spPr>
          <a:xfrm>
            <a:off x="6966708" y="4000504"/>
            <a:ext cx="857256" cy="1214446"/>
          </a:xfrm>
          <a:prstGeom prst="upDownArrow">
            <a:avLst>
              <a:gd name="adj1" fmla="val 49999"/>
              <a:gd name="adj2" fmla="val 44019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500034" y="5357826"/>
            <a:ext cx="2500330" cy="64294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SAO Parameters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3320300" y="5357826"/>
            <a:ext cx="2500330" cy="64294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SAO Parameters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6160728" y="5357826"/>
            <a:ext cx="2500330" cy="64294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SAO Parameters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628275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Derive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958955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Codec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460157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Derive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4790837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Codec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280423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Derive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7611103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Codec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2991904" y="5500702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≠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5840792" y="5500702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≠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Interview SAO Process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3321835" y="2285992"/>
            <a:ext cx="250033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View 0</a:t>
            </a:r>
            <a:endParaRPr lang="ko-KR" alt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00034" y="2285992"/>
            <a:ext cx="250033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View 1</a:t>
            </a:r>
            <a:endParaRPr lang="ko-KR" altLang="en-US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6143636" y="2285992"/>
            <a:ext cx="250033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View 2</a:t>
            </a:r>
            <a:endParaRPr lang="ko-KR" altLang="en-US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위쪽/아래쪽 화살표 8"/>
          <p:cNvSpPr/>
          <p:nvPr/>
        </p:nvSpPr>
        <p:spPr>
          <a:xfrm>
            <a:off x="4143372" y="4000504"/>
            <a:ext cx="857256" cy="1214446"/>
          </a:xfrm>
          <a:prstGeom prst="upDownArrow">
            <a:avLst>
              <a:gd name="adj1" fmla="val 49999"/>
              <a:gd name="adj2" fmla="val 44019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3320300" y="5357826"/>
            <a:ext cx="2500330" cy="64294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SAO Parameters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460157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Derive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4790837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Codec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Interview SAO Process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3321835" y="2285992"/>
            <a:ext cx="250033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View 0</a:t>
            </a:r>
            <a:endParaRPr lang="ko-KR" alt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00034" y="2285992"/>
            <a:ext cx="250033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View 1</a:t>
            </a:r>
            <a:endParaRPr lang="ko-KR" altLang="en-US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6143636" y="2285992"/>
            <a:ext cx="250033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ko-KR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View 2</a:t>
            </a:r>
            <a:endParaRPr lang="ko-KR" altLang="en-US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위쪽/아래쪽 화살표 8"/>
          <p:cNvSpPr/>
          <p:nvPr/>
        </p:nvSpPr>
        <p:spPr>
          <a:xfrm>
            <a:off x="4143372" y="4000504"/>
            <a:ext cx="857256" cy="1214446"/>
          </a:xfrm>
          <a:prstGeom prst="upDownArrow">
            <a:avLst>
              <a:gd name="adj1" fmla="val 49999"/>
              <a:gd name="adj2" fmla="val 44019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3320300" y="5357826"/>
            <a:ext cx="2500330" cy="64294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SAO Parameters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460157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Derive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4790837" y="442913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Codec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굽은 화살표 21"/>
          <p:cNvSpPr/>
          <p:nvPr/>
        </p:nvSpPr>
        <p:spPr>
          <a:xfrm rot="16200000">
            <a:off x="1428728" y="4106126"/>
            <a:ext cx="1643074" cy="1928826"/>
          </a:xfrm>
          <a:prstGeom prst="bentArrow">
            <a:avLst>
              <a:gd name="adj1" fmla="val 23439"/>
              <a:gd name="adj2" fmla="val 29681"/>
              <a:gd name="adj3" fmla="val 25000"/>
              <a:gd name="adj4" fmla="val 29707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3" name="굽은 화살표 22"/>
          <p:cNvSpPr/>
          <p:nvPr/>
        </p:nvSpPr>
        <p:spPr>
          <a:xfrm rot="5400000" flipH="1">
            <a:off x="6072198" y="4109196"/>
            <a:ext cx="1643074" cy="1928826"/>
          </a:xfrm>
          <a:prstGeom prst="bentArrow">
            <a:avLst>
              <a:gd name="adj1" fmla="val 23439"/>
              <a:gd name="adj2" fmla="val 29681"/>
              <a:gd name="adj3" fmla="val 25000"/>
              <a:gd name="adj4" fmla="val 29707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1571604" y="6000768"/>
            <a:ext cx="22878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w/ global disparity</a:t>
            </a:r>
          </a:p>
          <a:p>
            <a:pPr algn="ct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between view 0 &amp; 1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5357818" y="5997379"/>
            <a:ext cx="22878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w/ global disparity</a:t>
            </a:r>
          </a:p>
          <a:p>
            <a:pPr algn="ct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between view 0 &amp; 2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Interview SAO Process</a:t>
            </a:r>
          </a:p>
          <a:p>
            <a:pPr lvl="1"/>
            <a:r>
              <a:rPr lang="en-US" altLang="ko-KR" dirty="0" smtClean="0"/>
              <a:t>Dependent views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2376108" y="4714884"/>
            <a:ext cx="2195892" cy="1643074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733166" y="2857496"/>
            <a:ext cx="2195892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85"/>
          <p:cNvSpPr txBox="1"/>
          <p:nvPr/>
        </p:nvSpPr>
        <p:spPr>
          <a:xfrm>
            <a:off x="-214346" y="5336366"/>
            <a:ext cx="2214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Base View</a:t>
            </a:r>
            <a:endParaRPr lang="ko-KR" alt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85"/>
          <p:cNvSpPr txBox="1"/>
          <p:nvPr/>
        </p:nvSpPr>
        <p:spPr>
          <a:xfrm>
            <a:off x="-214346" y="3478978"/>
            <a:ext cx="2214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Dependent View</a:t>
            </a:r>
            <a:endParaRPr lang="ko-KR" alt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376108" y="2857496"/>
            <a:ext cx="2195892" cy="1643074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직선 화살표 연결선 9"/>
          <p:cNvCxnSpPr/>
          <p:nvPr/>
        </p:nvCxnSpPr>
        <p:spPr>
          <a:xfrm flipV="1">
            <a:off x="3922918" y="3679033"/>
            <a:ext cx="642942" cy="0"/>
          </a:xfrm>
          <a:prstGeom prst="straightConnector1">
            <a:avLst/>
          </a:prstGeom>
          <a:ln w="2222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85"/>
          <p:cNvSpPr txBox="1"/>
          <p:nvPr/>
        </p:nvSpPr>
        <p:spPr>
          <a:xfrm>
            <a:off x="3786182" y="3381941"/>
            <a:ext cx="92255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100" b="1" dirty="0" smtClean="0">
                <a:latin typeface="Arial" pitchFamily="34" charset="0"/>
                <a:cs typeface="Arial" pitchFamily="34" charset="0"/>
              </a:rPr>
              <a:t>Global</a:t>
            </a:r>
          </a:p>
          <a:p>
            <a:pPr algn="ctr"/>
            <a:endParaRPr lang="en-US" altLang="ko-KR" sz="11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altLang="ko-KR" sz="1100" b="1" dirty="0" smtClean="0">
                <a:latin typeface="Arial" pitchFamily="34" charset="0"/>
                <a:cs typeface="Arial" pitchFamily="34" charset="0"/>
              </a:rPr>
              <a:t> Disparity</a:t>
            </a:r>
            <a:endParaRPr lang="ko-KR" altLang="en-US" sz="11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Interview SAO Process</a:t>
            </a:r>
          </a:p>
          <a:p>
            <a:pPr lvl="1"/>
            <a:r>
              <a:rPr lang="en-US" altLang="ko-KR" dirty="0" smtClean="0"/>
              <a:t>Dependent views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2376108" y="4714884"/>
            <a:ext cx="2195892" cy="1643074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733166" y="2857496"/>
            <a:ext cx="2195892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85"/>
          <p:cNvSpPr txBox="1"/>
          <p:nvPr/>
        </p:nvSpPr>
        <p:spPr>
          <a:xfrm>
            <a:off x="-214346" y="5336366"/>
            <a:ext cx="2214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Base View</a:t>
            </a:r>
            <a:endParaRPr lang="ko-KR" alt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85"/>
          <p:cNvSpPr txBox="1"/>
          <p:nvPr/>
        </p:nvSpPr>
        <p:spPr>
          <a:xfrm>
            <a:off x="-214346" y="3478978"/>
            <a:ext cx="2214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Dependent View</a:t>
            </a:r>
            <a:endParaRPr lang="ko-KR" alt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376108" y="2857496"/>
            <a:ext cx="2195892" cy="1643074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직선 화살표 연결선 9"/>
          <p:cNvCxnSpPr/>
          <p:nvPr/>
        </p:nvCxnSpPr>
        <p:spPr>
          <a:xfrm flipV="1">
            <a:off x="3922918" y="3679033"/>
            <a:ext cx="642942" cy="0"/>
          </a:xfrm>
          <a:prstGeom prst="straightConnector1">
            <a:avLst/>
          </a:prstGeom>
          <a:ln w="2222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85"/>
          <p:cNvSpPr txBox="1"/>
          <p:nvPr/>
        </p:nvSpPr>
        <p:spPr>
          <a:xfrm>
            <a:off x="3786182" y="3381941"/>
            <a:ext cx="92255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100" b="1" dirty="0" smtClean="0">
                <a:latin typeface="Arial" pitchFamily="34" charset="0"/>
                <a:cs typeface="Arial" pitchFamily="34" charset="0"/>
              </a:rPr>
              <a:t>Global</a:t>
            </a:r>
          </a:p>
          <a:p>
            <a:pPr algn="ctr"/>
            <a:endParaRPr lang="en-US" altLang="ko-KR" sz="11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altLang="ko-KR" sz="1100" b="1" dirty="0" smtClean="0">
                <a:latin typeface="Arial" pitchFamily="34" charset="0"/>
                <a:cs typeface="Arial" pitchFamily="34" charset="0"/>
              </a:rPr>
              <a:t> Disparity</a:t>
            </a:r>
            <a:endParaRPr lang="ko-KR" altLang="en-US" sz="11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/>
        </p:nvGraphicFramePr>
        <p:xfrm>
          <a:off x="5028138" y="3013728"/>
          <a:ext cx="4044456" cy="2987040"/>
        </p:xfrm>
        <a:graphic>
          <a:graphicData uri="http://schemas.openxmlformats.org/drawingml/2006/table">
            <a:tbl>
              <a:tblPr/>
              <a:tblGrid>
                <a:gridCol w="3472984"/>
                <a:gridCol w="571472"/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 err="1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parseSliceHeader</a:t>
                      </a:r>
                      <a:r>
                        <a:rPr lang="en-GB" sz="1400" kern="100" dirty="0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(){</a:t>
                      </a:r>
                      <a:endParaRPr lang="ko-KR" sz="140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US" altLang="ko-KR" sz="1200" b="1" kern="100" dirty="0" err="1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Desc</a:t>
                      </a:r>
                      <a:r>
                        <a:rPr lang="en-US" altLang="ko-KR" sz="1200" b="1" kern="100" dirty="0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.</a:t>
                      </a:r>
                      <a:endParaRPr lang="ko-KR" sz="12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400" b="1" kern="100" dirty="0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…</a:t>
                      </a:r>
                      <a:endParaRPr lang="ko-KR" sz="14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2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33972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GB" altLang="ko-KR" sz="1400" kern="100" dirty="0" smtClean="0">
                          <a:latin typeface="Arial" pitchFamily="34" charset="0"/>
                          <a:ea typeface="+mn-ea"/>
                          <a:cs typeface="Arial" pitchFamily="34" charset="0"/>
                        </a:rPr>
                        <a:t>	</a:t>
                      </a:r>
                      <a:r>
                        <a:rPr lang="en-GB" altLang="ko-KR" sz="1400" kern="100" dirty="0" smtClean="0">
                          <a:highlight>
                            <a:srgbClr val="FFFF00"/>
                          </a:highlight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if (</a:t>
                      </a:r>
                      <a:r>
                        <a:rPr lang="en-GB" altLang="ko-KR" sz="1400" kern="100" dirty="0" err="1" smtClean="0">
                          <a:highlight>
                            <a:srgbClr val="FFFF00"/>
                          </a:highlight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viewIdx</a:t>
                      </a:r>
                      <a:r>
                        <a:rPr lang="en-GB" altLang="ko-KR" sz="1400" kern="100" dirty="0" smtClean="0">
                          <a:highlight>
                            <a:srgbClr val="FFFF00"/>
                          </a:highlight>
                          <a:latin typeface="Arial" pitchFamily="34" charset="0"/>
                          <a:ea typeface="+mn-ea"/>
                          <a:cs typeface="Arial" pitchFamily="34" charset="0"/>
                        </a:rPr>
                        <a:t>==0){</a:t>
                      </a:r>
                      <a:endParaRPr lang="ko-KR" altLang="ko-KR" sz="1400" kern="100" dirty="0" smtClean="0"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ko-KR" sz="12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33972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	</a:t>
                      </a:r>
                      <a:r>
                        <a:rPr lang="en-GB" sz="1400" b="1" kern="100" dirty="0" err="1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sao_interleaving_flag</a:t>
                      </a:r>
                      <a:endParaRPr lang="ko-KR" sz="140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 b="0" kern="1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u(1)</a:t>
                      </a:r>
                      <a:endParaRPr lang="ko-KR" sz="12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33972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	</a:t>
                      </a:r>
                      <a:r>
                        <a:rPr lang="en-GB" sz="1400" b="1" kern="100" dirty="0" err="1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sao_flag</a:t>
                      </a:r>
                      <a:endParaRPr lang="ko-KR" sz="140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 b="0" kern="1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u(1)</a:t>
                      </a:r>
                      <a:endParaRPr lang="ko-KR" sz="12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33972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		if </a:t>
                      </a:r>
                      <a:r>
                        <a:rPr lang="en-GB" sz="1400" kern="100" dirty="0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(</a:t>
                      </a:r>
                      <a:r>
                        <a:rPr lang="en-GB" sz="1400" kern="100" dirty="0" err="1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sao_interleaving_flag</a:t>
                      </a:r>
                      <a:r>
                        <a:rPr lang="en-GB" sz="1400" kern="100" dirty="0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 &amp;&amp; </a:t>
                      </a:r>
                      <a:r>
                        <a:rPr lang="en-GB" sz="1400" kern="100" dirty="0" err="1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sao_flag</a:t>
                      </a:r>
                      <a:r>
                        <a:rPr lang="en-GB" sz="1400" kern="100" dirty="0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){</a:t>
                      </a:r>
                      <a:endParaRPr lang="ko-KR" sz="140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2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400" kern="1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         </a:t>
                      </a:r>
                      <a:r>
                        <a:rPr lang="en-US" sz="1400" b="1" kern="100" dirty="0" err="1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sao_flag_cb</a:t>
                      </a:r>
                      <a:endParaRPr lang="ko-KR" sz="140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 b="0" kern="1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u(1)</a:t>
                      </a:r>
                      <a:endParaRPr lang="ko-KR" sz="12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400" kern="1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         </a:t>
                      </a:r>
                      <a:r>
                        <a:rPr lang="en-US" sz="1400" b="1" kern="100" dirty="0" err="1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sao_flag_cr</a:t>
                      </a:r>
                      <a:endParaRPr lang="ko-KR" sz="140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 b="0" kern="1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u(1)</a:t>
                      </a:r>
                      <a:endParaRPr lang="ko-KR" sz="12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      }</a:t>
                      </a:r>
                      <a:endParaRPr lang="ko-KR" sz="140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200" b="0" kern="100" dirty="0">
                        <a:highlight>
                          <a:srgbClr val="FFFF00"/>
                        </a:highlight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highlight>
                            <a:srgbClr val="FFFF00"/>
                          </a:highlight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   }else if (</a:t>
                      </a:r>
                      <a:r>
                        <a:rPr lang="en-GB" sz="1400" kern="100" dirty="0" err="1">
                          <a:highlight>
                            <a:srgbClr val="FFFF00"/>
                          </a:highlight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viewIdx</a:t>
                      </a:r>
                      <a:r>
                        <a:rPr lang="en-GB" sz="1400" kern="100" dirty="0">
                          <a:highlight>
                            <a:srgbClr val="FFFF00"/>
                          </a:highlight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!=0){</a:t>
                      </a:r>
                      <a:endParaRPr lang="ko-KR" sz="140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2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9050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33972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highlight>
                            <a:srgbClr val="FFFF00"/>
                          </a:highlight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	</a:t>
                      </a:r>
                      <a:r>
                        <a:rPr lang="en-GB" sz="1400" b="1" kern="100" dirty="0" err="1">
                          <a:highlight>
                            <a:srgbClr val="FFFF00"/>
                          </a:highlight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delta_global_disparity</a:t>
                      </a:r>
                      <a:endParaRPr lang="ko-KR" sz="140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 b="0" kern="1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se(v)</a:t>
                      </a:r>
                      <a:endParaRPr lang="ko-KR" sz="12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highlight>
                            <a:srgbClr val="FFFF00"/>
                          </a:highlight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   }</a:t>
                      </a:r>
                      <a:endParaRPr lang="ko-KR" sz="140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2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US" altLang="ko-KR" sz="1400" b="1" kern="100" dirty="0" smtClean="0">
                          <a:latin typeface="Arial" pitchFamily="34" charset="0"/>
                          <a:ea typeface="+mn-ea"/>
                          <a:cs typeface="Arial" pitchFamily="34" charset="0"/>
                        </a:rPr>
                        <a:t>…</a:t>
                      </a:r>
                      <a:endParaRPr lang="ko-KR" altLang="ko-KR" sz="1400" b="1" kern="100" dirty="0" smtClean="0"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2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400" kern="100" dirty="0" smtClean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}</a:t>
                      </a:r>
                      <a:endParaRPr lang="ko-KR" sz="140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200" b="1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직사각형 15"/>
          <p:cNvSpPr/>
          <p:nvPr/>
        </p:nvSpPr>
        <p:spPr>
          <a:xfrm>
            <a:off x="5649983" y="2357430"/>
            <a:ext cx="28007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>
                <a:latin typeface="Arial" pitchFamily="34" charset="0"/>
                <a:cs typeface="Arial" pitchFamily="34" charset="0"/>
              </a:rPr>
              <a:t>Proposed syntax </a:t>
            </a:r>
            <a:endParaRPr lang="en-US" altLang="ko-KR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change </a:t>
            </a:r>
            <a:r>
              <a:rPr lang="en-US" altLang="ko-KR" b="1" dirty="0">
                <a:latin typeface="Arial" pitchFamily="34" charset="0"/>
                <a:cs typeface="Arial" pitchFamily="34" charset="0"/>
              </a:rPr>
              <a:t>on slice header </a:t>
            </a:r>
            <a:endParaRPr lang="ko-KR" altLang="en-US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624</Words>
  <Application>Microsoft Office PowerPoint</Application>
  <PresentationFormat>화면 슬라이드 쇼(4:3)</PresentationFormat>
  <Paragraphs>273</Paragraphs>
  <Slides>14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15" baseType="lpstr">
      <vt:lpstr>Office 테마</vt:lpstr>
      <vt:lpstr>Inter-view SAO Process  in 3DV Coding (JCT3V-B0130)</vt:lpstr>
      <vt:lpstr>Introduction</vt:lpstr>
      <vt:lpstr>Introduction</vt:lpstr>
      <vt:lpstr>Introduction</vt:lpstr>
      <vt:lpstr>Introduction</vt:lpstr>
      <vt:lpstr>Proposed Method</vt:lpstr>
      <vt:lpstr>Proposed Method</vt:lpstr>
      <vt:lpstr>Proposed Method</vt:lpstr>
      <vt:lpstr>Proposed Method</vt:lpstr>
      <vt:lpstr>Proposed Method</vt:lpstr>
      <vt:lpstr>Proposed Method</vt:lpstr>
      <vt:lpstr>Simulation Results</vt:lpstr>
      <vt:lpstr>Simulation Results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Inter-view SAO Process  in 3DV Coding (B0130)</dc:title>
  <dc:creator>김태섭/연구원/Convergence(연)ATS그룹(taesup.kim@lge.com)</dc:creator>
  <cp:lastModifiedBy>김태섭/연구원/Convergence(연)ATS그룹(taesup.kim@lge.com)</cp:lastModifiedBy>
  <cp:revision>76</cp:revision>
  <dcterms:created xsi:type="dcterms:W3CDTF">2012-10-10T00:56:05Z</dcterms:created>
  <dcterms:modified xsi:type="dcterms:W3CDTF">2012-10-11T05:42:29Z</dcterms:modified>
</cp:coreProperties>
</file>