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821" r:id="rId1"/>
  </p:sldMasterIdLst>
  <p:notesMasterIdLst>
    <p:notesMasterId r:id="rId7"/>
  </p:notesMasterIdLst>
  <p:handoutMasterIdLst>
    <p:handoutMasterId r:id="rId8"/>
  </p:handoutMasterIdLst>
  <p:sldIdLst>
    <p:sldId id="266" r:id="rId2"/>
    <p:sldId id="281" r:id="rId3"/>
    <p:sldId id="282" r:id="rId4"/>
    <p:sldId id="273" r:id="rId5"/>
    <p:sldId id="275" r:id="rId6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pitchFamily="50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EC4E6"/>
    <a:srgbClr val="0E2C3E"/>
    <a:srgbClr val="FFFF99"/>
    <a:srgbClr val="FFCCCC"/>
    <a:srgbClr val="00C5C0"/>
    <a:srgbClr val="00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7" autoAdjust="0"/>
    <p:restoredTop sz="98141" autoAdjust="0"/>
  </p:normalViewPr>
  <p:slideViewPr>
    <p:cSldViewPr>
      <p:cViewPr varScale="1">
        <p:scale>
          <a:sx n="131" d="100"/>
          <a:sy n="131" d="100"/>
        </p:scale>
        <p:origin x="-5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035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895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38BB83B-F186-4C95-BD82-F67608948D42}" type="datetimeFigureOut">
              <a:rPr lang="ja-JP" altLang="en-US"/>
              <a:pPr>
                <a:defRPr/>
              </a:pPr>
              <a:t>2012/7/11</a:t>
            </a:fld>
            <a:endParaRPr lang="ja-JP" altLang="en-US"/>
          </a:p>
        </p:txBody>
      </p:sp>
      <p:sp>
        <p:nvSpPr>
          <p:cNvPr id="10035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0035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9448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B95A34E-F39F-4F1F-B43F-E53BB8A5DD27}" type="slidenum">
              <a:rPr lang="ja-JP" altLang="en-US"/>
              <a:pPr>
                <a:defRPr/>
              </a:pPr>
              <a:t>&lt;#&gt;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latin typeface="Calibri" pitchFamily="34" charset="0"/>
                <a:ea typeface="HGｺﾞｼｯｸM" pitchFamily="49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FCEF8EE-03B3-40F5-A7D5-642F35F0A722}" type="datetimeFigureOut">
              <a:rPr lang="en-US"/>
              <a:pPr>
                <a:defRPr/>
              </a:pPr>
              <a:t>7/11/2012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altLang="ja-JP" noProof="0" smtClean="0"/>
              <a:t>Click to edit Master text styles</a:t>
            </a:r>
          </a:p>
          <a:p>
            <a:pPr lvl="0"/>
            <a:r>
              <a:rPr lang="en-US" altLang="ja-JP" noProof="0" smtClean="0"/>
              <a:t>Second level</a:t>
            </a:r>
          </a:p>
          <a:p>
            <a:pPr lvl="0"/>
            <a:r>
              <a:rPr lang="en-US" altLang="ja-JP" noProof="0" smtClean="0"/>
              <a:t>Third level</a:t>
            </a:r>
          </a:p>
          <a:p>
            <a:pPr lvl="0"/>
            <a:r>
              <a:rPr lang="en-US" altLang="ja-JP" noProof="0" smtClean="0"/>
              <a:t>Fourth level</a:t>
            </a:r>
          </a:p>
          <a:p>
            <a:pPr lvl="0"/>
            <a:r>
              <a:rPr lang="en-US" altLang="ja-JP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latin typeface="Calibri" pitchFamily="34" charset="0"/>
                <a:ea typeface="HGｺﾞｼｯｸM" pitchFamily="49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1B0296F-0605-4F27-97A0-73E730CF12D2}" type="slidenum">
              <a:rPr lang="en-US"/>
              <a:pPr>
                <a:defRPr/>
              </a:pPr>
              <a:t>&lt;#&gt;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正方形/長方形 5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1571612"/>
            <a:ext cx="8077200" cy="787532"/>
          </a:xfrm>
        </p:spPr>
        <p:txBody>
          <a:bodyPr tIns="0" bIns="0" anchor="t"/>
          <a:lstStyle>
            <a:lvl1pPr algn="ctr">
              <a:defRPr sz="3600" b="1">
                <a:solidFill>
                  <a:schemeClr val="tx1"/>
                </a:solidFill>
              </a:defRPr>
            </a:lvl1pPr>
            <a:extLst/>
          </a:lstStyle>
          <a:p>
            <a:r>
              <a:rPr lang="ja-JP" altLang="en-US" dirty="0" smtClean="0"/>
              <a:t>マスタ タイトルの書式設定</a:t>
            </a:r>
            <a:endParaRPr 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685801" y="3143248"/>
            <a:ext cx="8077200" cy="1113862"/>
          </a:xfrm>
        </p:spPr>
        <p:txBody>
          <a:bodyPr lIns="118872" tIns="0" rIns="45720" bIns="0" anchor="b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ja-JP" altLang="en-US" dirty="0" smtClean="0"/>
              <a:t>マスタ サブタイトルの書式設定</a:t>
            </a:r>
            <a:endParaRPr lang="en-US" dirty="0"/>
          </a:p>
        </p:txBody>
      </p:sp>
      <p:sp>
        <p:nvSpPr>
          <p:cNvPr id="15" name="コンテンツ プレースホルダ 14"/>
          <p:cNvSpPr>
            <a:spLocks noGrp="1"/>
          </p:cNvSpPr>
          <p:nvPr>
            <p:ph sz="quarter" idx="10"/>
          </p:nvPr>
        </p:nvSpPr>
        <p:spPr>
          <a:xfrm>
            <a:off x="571472" y="6429396"/>
            <a:ext cx="2428875" cy="285750"/>
          </a:xfrm>
        </p:spPr>
        <p:txBody>
          <a:bodyPr>
            <a:noAutofit/>
          </a:bodyPr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 bwMode="invGray">
          <a:xfrm>
            <a:off x="0" y="552450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5" name="正方形/長方形 4"/>
          <p:cNvSpPr/>
          <p:nvPr/>
        </p:nvSpPr>
        <p:spPr bwMode="ltGray">
          <a:xfrm>
            <a:off x="0" y="0"/>
            <a:ext cx="9144000" cy="571500"/>
          </a:xfrm>
          <a:prstGeom prst="rect">
            <a:avLst/>
          </a:prstGeom>
          <a:solidFill>
            <a:schemeClr val="accent3">
              <a:lumMod val="50000"/>
            </a:schemeClr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97080"/>
            <a:ext cx="8229600" cy="416032"/>
          </a:xfrm>
        </p:spPr>
        <p:txBody>
          <a:bodyPr/>
          <a:lstStyle>
            <a:lvl1pPr>
              <a:defRPr sz="2800"/>
            </a:lvl1pPr>
            <a:extLst/>
          </a:lstStyle>
          <a:p>
            <a:r>
              <a:rPr lang="ja-JP" altLang="en-US" dirty="0" smtClean="0"/>
              <a:t>マスタ タイトルの書式設定</a:t>
            </a:r>
            <a:endParaRPr 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800"/>
            </a:lvl2pPr>
            <a:extLst/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/>
          </a:p>
        </p:txBody>
      </p:sp>
      <p:sp>
        <p:nvSpPr>
          <p:cNvPr id="6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16589-8463-4CDF-A0C6-50EADC1CF3A0}" type="datetime2">
              <a:rPr lang="en-US"/>
              <a:pPr>
                <a:defRPr/>
              </a:pPr>
              <a:t>Wednesday, July 11, 2012</a:t>
            </a:fld>
            <a:endParaRPr lang="en-US"/>
          </a:p>
        </p:txBody>
      </p:sp>
      <p:sp>
        <p:nvSpPr>
          <p:cNvPr id="7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BAA9F-07BF-4378-B4DA-C7E0E90A6341}" type="slidenum">
              <a:rPr lang="en-US"/>
              <a:pPr>
                <a:defRPr/>
              </a:pPr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2BAA9F-07BF-4378-B4DA-C7E0E90A6341}" type="slidenum">
              <a:rPr lang="en-US"/>
              <a:pPr>
                <a:defRPr/>
              </a:pPr>
              <a:t>&lt;#&gt;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84138"/>
            <a:ext cx="8229600" cy="41910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ja-JP" altLang="en-US" dirty="0" smtClean="0"/>
              <a:t>マスタ タイトルの書式設定</a:t>
            </a:r>
            <a:endParaRPr lang="en-US" dirty="0"/>
          </a:p>
        </p:txBody>
      </p:sp>
      <p:sp>
        <p:nvSpPr>
          <p:cNvPr id="307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785813"/>
            <a:ext cx="8229600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A5D9A97-93D0-407B-AAD9-B613FE16AA79}" type="datetime2">
              <a:rPr lang="en-US"/>
              <a:pPr>
                <a:defRPr/>
              </a:pPr>
              <a:t>Wednesday, July 11, 2012</a:t>
            </a:fld>
            <a:endParaRPr lang="en-US"/>
          </a:p>
        </p:txBody>
      </p:sp>
      <p:sp>
        <p:nvSpPr>
          <p:cNvPr id="13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wrap="square" lIns="45720" tIns="45720" rIns="45720" bIns="0" numCol="1" anchor="b" anchorCtr="0" compatLnSpc="1">
            <a:prstTxWarp prst="textNoShape">
              <a:avLst/>
            </a:prstTxWarp>
          </a:bodyPr>
          <a:lstStyle>
            <a:lvl1pPr>
              <a:defRPr kumimoji="0" sz="1200" smtClean="0">
                <a:solidFill>
                  <a:srgbClr val="3F3F3F"/>
                </a:solidFill>
                <a:latin typeface="Verdana" pitchFamily="34" charset="0"/>
                <a:ea typeface="HGｺﾞｼｯｸM" pitchFamily="49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14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43A549B-6104-4861-9B46-503D2C8E00FD}" type="slidenum">
              <a:rPr lang="en-US"/>
              <a:pPr>
                <a:defRPr/>
              </a:pPr>
              <a:t>&lt;#&gt;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8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Arial" charset="0"/>
          <a:ea typeface="HGｺﾞｼｯｸM" pitchFamily="49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Arial" charset="0"/>
          <a:ea typeface="HGｺﾞｼｯｸM" pitchFamily="49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Arial" charset="0"/>
          <a:ea typeface="HGｺﾞｼｯｸM" pitchFamily="49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Arial" charset="0"/>
          <a:ea typeface="HGｺﾞｼｯｸM" pitchFamily="49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2800" b="1">
          <a:solidFill>
            <a:schemeClr val="bg1"/>
          </a:solidFill>
          <a:latin typeface="Verdana" pitchFamily="34" charset="0"/>
          <a:ea typeface="HGｺﾞｼｯｸM" pitchFamily="49" charset="-128"/>
        </a:defRPr>
      </a:lvl9pPr>
      <a:extLst/>
    </p:titleStyle>
    <p:bodyStyle>
      <a:lvl1pPr marL="360363" indent="-241300" algn="l" rtl="0" eaLnBrk="0" fontAlgn="base" hangingPunct="0">
        <a:spcBef>
          <a:spcPct val="0"/>
        </a:spcBef>
        <a:spcAft>
          <a:spcPct val="0"/>
        </a:spcAft>
        <a:buClr>
          <a:srgbClr val="0E2C3E"/>
        </a:buClr>
        <a:buSzPct val="80000"/>
        <a:buFont typeface="Wingdings 2" pitchFamily="18" charset="2"/>
        <a:buChar char="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1938" algn="l" rtl="0" eaLnBrk="0" fontAlgn="base" hangingPunct="0">
        <a:spcBef>
          <a:spcPct val="20000"/>
        </a:spcBef>
        <a:spcAft>
          <a:spcPct val="0"/>
        </a:spcAft>
        <a:buClr>
          <a:srgbClr val="14425D"/>
        </a:buClr>
        <a:buSzPct val="90000"/>
        <a:buFont typeface="Wingdings" pitchFamily="2" charset="2"/>
        <a:buChar char="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08038" indent="-185738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982663" indent="-174625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Arial" charset="0"/>
        <a:buChar char="▪"/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166813" indent="-184150" algn="l" rtl="0" eaLnBrk="0" fontAlgn="base" hangingPunct="0">
        <a:spcBef>
          <a:spcPct val="20000"/>
        </a:spcBef>
        <a:spcAft>
          <a:spcPct val="0"/>
        </a:spcAft>
        <a:buClr>
          <a:srgbClr val="4EA5D8"/>
        </a:buClr>
        <a:buFont typeface="Wingdings 3" pitchFamily="18" charset="2"/>
        <a:buChar char=""/>
        <a:defRPr kumimoji="1" lang="en-US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8077200" cy="1584176"/>
          </a:xfrm>
        </p:spPr>
        <p:txBody>
          <a:bodyPr>
            <a:normAutofit/>
          </a:bodyPr>
          <a:lstStyle/>
          <a:p>
            <a:r>
              <a:rPr lang="en-US" dirty="0" smtClean="0"/>
              <a:t>Simplification of AMVP</a:t>
            </a:r>
            <a:br>
              <a:rPr lang="en-US" dirty="0" smtClean="0"/>
            </a:br>
            <a:r>
              <a:rPr lang="en-US" dirty="0" smtClean="0"/>
              <a:t>(JCT2-A0014)</a:t>
            </a:r>
            <a:endParaRPr kumimoji="1" lang="ja-JP" altLang="en-US" dirty="0"/>
          </a:p>
        </p:txBody>
      </p:sp>
      <p:sp>
        <p:nvSpPr>
          <p:cNvPr id="6" name="サブタイトル 5"/>
          <p:cNvSpPr>
            <a:spLocks noGrp="1"/>
          </p:cNvSpPr>
          <p:nvPr>
            <p:ph type="subTitle" idx="1"/>
          </p:nvPr>
        </p:nvSpPr>
        <p:spPr>
          <a:xfrm>
            <a:off x="4788023" y="3464986"/>
            <a:ext cx="3974977" cy="1188150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kumimoji="1" lang="en-US" altLang="ja-JP" dirty="0" smtClean="0"/>
              <a:t>Yoshiya Yamamoto</a:t>
            </a:r>
            <a:br>
              <a:rPr kumimoji="1" lang="en-US" altLang="ja-JP" dirty="0" smtClean="0"/>
            </a:br>
            <a:r>
              <a:rPr kumimoji="1" lang="en-US" altLang="ja-JP" dirty="0" smtClean="0"/>
              <a:t>Tomohiro </a:t>
            </a:r>
            <a:r>
              <a:rPr kumimoji="1" lang="en-US" altLang="ja-JP" dirty="0" err="1" smtClean="0"/>
              <a:t>Ikai</a:t>
            </a:r>
            <a:endParaRPr kumimoji="1" lang="en-US" altLang="ja-JP" dirty="0" smtClean="0"/>
          </a:p>
          <a:p>
            <a:pPr>
              <a:spcBef>
                <a:spcPts val="0"/>
              </a:spcBef>
            </a:pPr>
            <a:r>
              <a:rPr lang="en-US" altLang="ja-JP" dirty="0" smtClean="0"/>
              <a:t>Tadashi Uchiumi</a:t>
            </a:r>
          </a:p>
          <a:p>
            <a:pPr>
              <a:spcBef>
                <a:spcPts val="1200"/>
              </a:spcBef>
            </a:pPr>
            <a:r>
              <a:rPr kumimoji="1" lang="en-US" altLang="ja-JP" dirty="0" smtClean="0"/>
              <a:t>SHARP Corporation</a:t>
            </a:r>
            <a:endParaRPr kumimoji="1" lang="ja-JP" altLang="en-US" dirty="0"/>
          </a:p>
        </p:txBody>
      </p:sp>
      <p:sp>
        <p:nvSpPr>
          <p:cNvPr id="7" name="コンテンツ プレースホルダ 6"/>
          <p:cNvSpPr>
            <a:spLocks noGrp="1"/>
          </p:cNvSpPr>
          <p:nvPr>
            <p:ph sz="quarter" idx="10"/>
          </p:nvPr>
        </p:nvSpPr>
        <p:spPr>
          <a:xfrm>
            <a:off x="323528" y="6429396"/>
            <a:ext cx="4432576" cy="285750"/>
          </a:xfrm>
        </p:spPr>
        <p:txBody>
          <a:bodyPr/>
          <a:lstStyle/>
          <a:p>
            <a:pPr marL="0" indent="0">
              <a:buNone/>
            </a:pPr>
            <a:r>
              <a:rPr lang="en-US" altLang="ja-JP" dirty="0" smtClean="0"/>
              <a:t>JCT2 </a:t>
            </a:r>
            <a:r>
              <a:rPr lang="ja-JP" altLang="en-US" dirty="0" smtClean="0"/>
              <a:t>  </a:t>
            </a:r>
            <a:r>
              <a:rPr lang="en-US" altLang="ja-JP" dirty="0" smtClean="0"/>
              <a:t>1st</a:t>
            </a:r>
            <a:r>
              <a:rPr lang="en-US" dirty="0" smtClean="0"/>
              <a:t> Meeting: </a:t>
            </a:r>
            <a:r>
              <a:rPr lang="en-CA" dirty="0" smtClean="0"/>
              <a:t>Stockholm, SE, 16–20 July 2012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4294967295"/>
          </p:nvPr>
        </p:nvSpPr>
        <p:spPr>
          <a:xfrm>
            <a:off x="8410575" y="6477000"/>
            <a:ext cx="733425" cy="274638"/>
          </a:xfrm>
        </p:spPr>
        <p:txBody>
          <a:bodyPr/>
          <a:lstStyle/>
          <a:p>
            <a:pPr>
              <a:defRPr/>
            </a:pPr>
            <a:fld id="{7A2BAA9F-07BF-4378-B4DA-C7E0E90A6341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/>
              <a:t>Conventional motion vector candidate </a:t>
            </a:r>
            <a:r>
              <a:rPr lang="en-US" altLang="ja-JP" sz="2400" dirty="0" smtClean="0"/>
              <a:t>construction for AMVP </a:t>
            </a:r>
            <a:r>
              <a:rPr lang="en-US" altLang="ja-JP" sz="2400" dirty="0" smtClean="0"/>
              <a:t>in HTM3.1 </a:t>
            </a:r>
          </a:p>
          <a:p>
            <a:pPr lvl="1" fontAlgn="auto" hangingPunct="1"/>
            <a:endParaRPr lang="ja-JP" altLang="en-US" dirty="0" smtClean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BAA9F-07BF-4378-B4DA-C7E0E90A6341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pSp>
        <p:nvGrpSpPr>
          <p:cNvPr id="71" name="グループ化 70"/>
          <p:cNvGrpSpPr/>
          <p:nvPr/>
        </p:nvGrpSpPr>
        <p:grpSpPr>
          <a:xfrm>
            <a:off x="5868144" y="2132856"/>
            <a:ext cx="2448272" cy="3600400"/>
            <a:chOff x="5652120" y="1916832"/>
            <a:chExt cx="2448272" cy="3600400"/>
          </a:xfrm>
        </p:grpSpPr>
        <p:sp>
          <p:nvSpPr>
            <p:cNvPr id="45" name="正方形/長方形 44"/>
            <p:cNvSpPr/>
            <p:nvPr/>
          </p:nvSpPr>
          <p:spPr>
            <a:xfrm>
              <a:off x="5652120" y="1916832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en-US" altLang="ja-JP" sz="1200" dirty="0" smtClean="0"/>
                <a:t>Inter-view motion prediction</a:t>
              </a:r>
              <a:endParaRPr kumimoji="1" lang="ja-JP" altLang="en-US" sz="1200" dirty="0"/>
            </a:p>
          </p:txBody>
        </p:sp>
        <p:sp>
          <p:nvSpPr>
            <p:cNvPr id="47" name="正方形/長方形 46"/>
            <p:cNvSpPr/>
            <p:nvPr/>
          </p:nvSpPr>
          <p:spPr>
            <a:xfrm>
              <a:off x="5652120" y="2564904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en-US" altLang="ja-JP" sz="1200" dirty="0" smtClean="0"/>
                <a:t>Spatial (Left and Top) candidate vectors </a:t>
              </a:r>
              <a:endParaRPr kumimoji="1" lang="ja-JP" altLang="en-US" sz="1200" dirty="0"/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5652120" y="3861048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en-US" altLang="ja-JP" sz="1200" dirty="0" smtClean="0"/>
                <a:t>Temporal candidate vector</a:t>
              </a:r>
              <a:endParaRPr kumimoji="1" lang="ja-JP" altLang="en-US" sz="1200" dirty="0"/>
            </a:p>
          </p:txBody>
        </p:sp>
        <p:sp>
          <p:nvSpPr>
            <p:cNvPr id="49" name="正方形/長方形 48"/>
            <p:cNvSpPr/>
            <p:nvPr/>
          </p:nvSpPr>
          <p:spPr>
            <a:xfrm>
              <a:off x="5652120" y="3212976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200" dirty="0" smtClean="0"/>
                <a:t>Pruning between the first predictor and the second predictor</a:t>
              </a:r>
              <a:endParaRPr kumimoji="1" lang="ja-JP" altLang="en-US" sz="1200" dirty="0"/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5652120" y="4509120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lvl="0" algn="ctr"/>
              <a:r>
                <a:rPr lang="ja-JP" altLang="ja-JP" sz="1200" dirty="0" smtClean="0"/>
                <a:t>Remove MV candidates whose index is larger than </a:t>
              </a:r>
              <a:r>
                <a:rPr lang="en-US" altLang="ja-JP" sz="1200" dirty="0" smtClean="0"/>
                <a:t>2</a:t>
              </a:r>
              <a:endParaRPr lang="ja-JP" altLang="ja-JP" sz="1200" dirty="0" smtClean="0"/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5652120" y="5157192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lvl="0" algn="ctr"/>
              <a:r>
                <a:rPr lang="ja-JP" altLang="ja-JP" sz="1200" dirty="0" smtClean="0"/>
                <a:t>Final </a:t>
              </a:r>
              <a:r>
                <a:rPr lang="en-US" altLang="ja-JP" sz="1200" dirty="0" smtClean="0"/>
                <a:t>motion vector candidates</a:t>
              </a:r>
            </a:p>
          </p:txBody>
        </p:sp>
        <p:cxnSp>
          <p:nvCxnSpPr>
            <p:cNvPr id="52" name="直線矢印コネクタ 51"/>
            <p:cNvCxnSpPr>
              <a:stCxn id="45" idx="2"/>
              <a:endCxn id="47" idx="0"/>
            </p:cNvCxnSpPr>
            <p:nvPr/>
          </p:nvCxnSpPr>
          <p:spPr>
            <a:xfrm rot="5400000">
              <a:off x="6732240" y="2420888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/>
            <p:cNvCxnSpPr>
              <a:stCxn id="47" idx="2"/>
              <a:endCxn id="49" idx="0"/>
            </p:cNvCxnSpPr>
            <p:nvPr/>
          </p:nvCxnSpPr>
          <p:spPr>
            <a:xfrm rot="5400000">
              <a:off x="6732240" y="3068960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矢印コネクタ 58"/>
            <p:cNvCxnSpPr>
              <a:stCxn id="49" idx="2"/>
              <a:endCxn id="48" idx="0"/>
            </p:cNvCxnSpPr>
            <p:nvPr/>
          </p:nvCxnSpPr>
          <p:spPr>
            <a:xfrm rot="5400000">
              <a:off x="6732240" y="3717032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矢印コネクタ 61"/>
            <p:cNvCxnSpPr>
              <a:stCxn id="48" idx="2"/>
              <a:endCxn id="50" idx="0"/>
            </p:cNvCxnSpPr>
            <p:nvPr/>
          </p:nvCxnSpPr>
          <p:spPr>
            <a:xfrm rot="5400000">
              <a:off x="6732240" y="4365104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矢印コネクタ 64"/>
            <p:cNvCxnSpPr>
              <a:stCxn id="50" idx="2"/>
              <a:endCxn id="51" idx="0"/>
            </p:cNvCxnSpPr>
            <p:nvPr/>
          </p:nvCxnSpPr>
          <p:spPr>
            <a:xfrm rot="5400000">
              <a:off x="6732240" y="5013176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9" name="テキスト ボックス 68"/>
          <p:cNvSpPr txBox="1"/>
          <p:nvPr/>
        </p:nvSpPr>
        <p:spPr>
          <a:xfrm>
            <a:off x="683568" y="19888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70" name="コンテンツ プレースホルダ 2"/>
          <p:cNvSpPr txBox="1">
            <a:spLocks/>
          </p:cNvSpPr>
          <p:nvPr/>
        </p:nvSpPr>
        <p:spPr bwMode="auto">
          <a:xfrm>
            <a:off x="539552" y="1772816"/>
            <a:ext cx="4968552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lang="en-US" altLang="ja-JP" dirty="0" smtClean="0"/>
              <a:t>The construction process, especially Inter-view motion prediction, is complex.</a:t>
            </a:r>
          </a:p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endParaRPr lang="en-US" altLang="ja-JP" dirty="0" smtClean="0"/>
          </a:p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lang="en-US" altLang="ja-JP" dirty="0" smtClean="0"/>
              <a:t>However, no candidate motion vector derivation process could be avoided </a:t>
            </a:r>
          </a:p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tabLst/>
              <a:defRPr/>
            </a:pPr>
            <a:r>
              <a:rPr lang="en-US" altLang="ja-JP" dirty="0" smtClean="0"/>
              <a:t>    in order to check the correspondence between </a:t>
            </a:r>
            <a:r>
              <a:rPr lang="en-US" altLang="ja-JP" dirty="0" err="1" smtClean="0"/>
              <a:t>idx</a:t>
            </a:r>
            <a:r>
              <a:rPr lang="en-US" altLang="ja-JP" dirty="0" smtClean="0"/>
              <a:t> and predictor.</a:t>
            </a:r>
          </a:p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en-US" altLang="ja-JP" dirty="0" smtClean="0"/>
          </a:p>
          <a:p>
            <a:endParaRPr lang="ja-JP" altLang="en-US" dirty="0" smtClean="0"/>
          </a:p>
          <a:p>
            <a:pPr marL="622300" marR="0" lvl="1" indent="-261938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4425D"/>
              </a:buClr>
              <a:buSzPct val="90000"/>
              <a:buFont typeface="Wingdings" pitchFamily="2" charset="2"/>
              <a:buChar char=""/>
              <a:tabLst/>
              <a:defRPr/>
            </a:pPr>
            <a:endParaRPr kumimoji="1" lang="ja-JP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フローチャート : 判断 18"/>
          <p:cNvSpPr/>
          <p:nvPr/>
        </p:nvSpPr>
        <p:spPr>
          <a:xfrm>
            <a:off x="5868144" y="1412776"/>
            <a:ext cx="2448272" cy="432048"/>
          </a:xfrm>
          <a:prstGeom prst="flowChartDecision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sz="1200" dirty="0" smtClean="0"/>
              <a:t>Non-base view?</a:t>
            </a:r>
            <a:endParaRPr kumimoji="1" lang="ja-JP" altLang="en-US" sz="1200" dirty="0"/>
          </a:p>
        </p:txBody>
      </p:sp>
      <p:cxnSp>
        <p:nvCxnSpPr>
          <p:cNvPr id="20" name="直線矢印コネクタ 19"/>
          <p:cNvCxnSpPr>
            <a:stCxn id="19" idx="2"/>
            <a:endCxn id="45" idx="0"/>
          </p:cNvCxnSpPr>
          <p:nvPr/>
        </p:nvCxnSpPr>
        <p:spPr>
          <a:xfrm rot="5400000">
            <a:off x="6948264" y="1988840"/>
            <a:ext cx="28803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カギ線コネクタ 23"/>
          <p:cNvCxnSpPr>
            <a:stCxn id="19" idx="3"/>
          </p:cNvCxnSpPr>
          <p:nvPr/>
        </p:nvCxnSpPr>
        <p:spPr>
          <a:xfrm flipH="1">
            <a:off x="7164288" y="1628800"/>
            <a:ext cx="1152128" cy="1008112"/>
          </a:xfrm>
          <a:prstGeom prst="bentConnector3">
            <a:avLst>
              <a:gd name="adj1" fmla="val -1984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テキスト ボックス 24"/>
          <p:cNvSpPr txBox="1"/>
          <p:nvPr/>
        </p:nvSpPr>
        <p:spPr>
          <a:xfrm>
            <a:off x="6804248" y="1772816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Y</a:t>
            </a:r>
            <a:endParaRPr kumimoji="1" lang="ja-JP" altLang="en-US" sz="1200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172400" y="141277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N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 smtClean="0">
                <a:solidFill>
                  <a:schemeClr val="dk1"/>
                </a:solidFill>
              </a:rPr>
              <a:t>We propose changes of </a:t>
            </a:r>
            <a:r>
              <a:rPr lang="en-US" altLang="ja-JP" sz="2400" dirty="0" smtClean="0"/>
              <a:t>Inter-view motion prediction and pruning.</a:t>
            </a:r>
          </a:p>
          <a:p>
            <a:endParaRPr lang="ja-JP" altLang="en-US" sz="1200" dirty="0" smtClean="0">
              <a:solidFill>
                <a:schemeClr val="dk1"/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BAA9F-07BF-4378-B4DA-C7E0E90A6341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17" name="グループ化 16"/>
          <p:cNvGrpSpPr/>
          <p:nvPr/>
        </p:nvGrpSpPr>
        <p:grpSpPr>
          <a:xfrm>
            <a:off x="5868144" y="2132856"/>
            <a:ext cx="2448272" cy="3600400"/>
            <a:chOff x="5652120" y="1916832"/>
            <a:chExt cx="2448272" cy="3600400"/>
          </a:xfrm>
        </p:grpSpPr>
        <p:sp>
          <p:nvSpPr>
            <p:cNvPr id="45" name="正方形/長方形 44"/>
            <p:cNvSpPr/>
            <p:nvPr/>
          </p:nvSpPr>
          <p:spPr>
            <a:xfrm>
              <a:off x="5652120" y="1916832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en-US" altLang="ja-JP" sz="1200" dirty="0" smtClean="0"/>
                <a:t>Inter-view motion prediction</a:t>
              </a:r>
            </a:p>
            <a:p>
              <a:pPr algn="ctr"/>
              <a:r>
                <a:rPr lang="en-US" altLang="ja-JP" sz="1200" dirty="0" smtClean="0">
                  <a:solidFill>
                    <a:srgbClr val="FF0000"/>
                  </a:solidFill>
                </a:rPr>
                <a:t>or Zero candidate vector</a:t>
              </a:r>
              <a:r>
                <a:rPr kumimoji="1" lang="en-US" altLang="ja-JP" sz="1200" dirty="0" smtClean="0">
                  <a:solidFill>
                    <a:srgbClr val="FF0000"/>
                  </a:solidFill>
                </a:rPr>
                <a:t> </a:t>
              </a:r>
              <a:endParaRPr kumimoji="1" lang="ja-JP" altLang="en-US" sz="1200" dirty="0"/>
            </a:p>
          </p:txBody>
        </p:sp>
        <p:sp>
          <p:nvSpPr>
            <p:cNvPr id="47" name="正方形/長方形 46"/>
            <p:cNvSpPr/>
            <p:nvPr/>
          </p:nvSpPr>
          <p:spPr>
            <a:xfrm>
              <a:off x="5652120" y="2564904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altLang="ja-JP" sz="1200" dirty="0" smtClean="0"/>
                <a:t>Spatial (Left and Top) candidate vectors</a:t>
              </a:r>
              <a:endParaRPr kumimoji="1" lang="ja-JP" altLang="en-US" sz="1200" dirty="0"/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5652120" y="3861048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kumimoji="1" lang="en-US" altLang="ja-JP" sz="1200" dirty="0" smtClean="0"/>
                <a:t>Temporal candidate vector</a:t>
              </a:r>
              <a:endParaRPr kumimoji="1" lang="ja-JP" altLang="en-US" sz="1200" dirty="0"/>
            </a:p>
          </p:txBody>
        </p:sp>
        <p:sp>
          <p:nvSpPr>
            <p:cNvPr id="49" name="正方形/長方形 48"/>
            <p:cNvSpPr/>
            <p:nvPr/>
          </p:nvSpPr>
          <p:spPr>
            <a:xfrm>
              <a:off x="5652120" y="3212976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algn="ctr"/>
              <a:r>
                <a:rPr lang="en-US" sz="1200" dirty="0" smtClean="0">
                  <a:solidFill>
                    <a:srgbClr val="FF0000"/>
                  </a:solidFill>
                </a:rPr>
                <a:t>Pruning between the spatial  candidate vectors</a:t>
              </a:r>
              <a:endParaRPr kumimoji="1" lang="ja-JP" altLang="en-US" sz="1200" dirty="0">
                <a:solidFill>
                  <a:srgbClr val="FF0000"/>
                </a:solidFill>
              </a:endParaRPr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5652120" y="4509120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lvl="0" algn="ctr"/>
              <a:r>
                <a:rPr lang="ja-JP" altLang="ja-JP" sz="1200" dirty="0" smtClean="0"/>
                <a:t>Remove MV candidates whose index is larger than </a:t>
              </a:r>
              <a:r>
                <a:rPr lang="en-US" altLang="ja-JP" sz="1200" dirty="0" smtClean="0"/>
                <a:t>2</a:t>
              </a:r>
              <a:endParaRPr lang="ja-JP" altLang="ja-JP" sz="1200" dirty="0" smtClean="0"/>
            </a:p>
          </p:txBody>
        </p:sp>
        <p:sp>
          <p:nvSpPr>
            <p:cNvPr id="51" name="正方形/長方形 50"/>
            <p:cNvSpPr/>
            <p:nvPr/>
          </p:nvSpPr>
          <p:spPr>
            <a:xfrm>
              <a:off x="5652120" y="5157192"/>
              <a:ext cx="2448272" cy="360040"/>
            </a:xfrm>
            <a:prstGeom prst="rect">
              <a:avLst/>
            </a:prstGeom>
            <a:noFill/>
            <a:effectLst/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lIns="36000" tIns="36000" rIns="36000" bIns="36000" rtlCol="0" anchor="ctr"/>
            <a:lstStyle/>
            <a:p>
              <a:pPr lvl="0" algn="ctr"/>
              <a:r>
                <a:rPr lang="ja-JP" altLang="ja-JP" sz="1200" dirty="0" smtClean="0"/>
                <a:t>Final </a:t>
              </a:r>
              <a:r>
                <a:rPr lang="en-US" altLang="ja-JP" sz="1200" dirty="0" smtClean="0"/>
                <a:t>motion vector candidates</a:t>
              </a:r>
            </a:p>
          </p:txBody>
        </p:sp>
        <p:cxnSp>
          <p:nvCxnSpPr>
            <p:cNvPr id="52" name="直線矢印コネクタ 51"/>
            <p:cNvCxnSpPr>
              <a:stCxn id="45" idx="2"/>
              <a:endCxn id="47" idx="0"/>
            </p:cNvCxnSpPr>
            <p:nvPr/>
          </p:nvCxnSpPr>
          <p:spPr>
            <a:xfrm rot="5400000">
              <a:off x="6732240" y="2420888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/>
            <p:cNvCxnSpPr>
              <a:stCxn id="47" idx="2"/>
              <a:endCxn id="49" idx="0"/>
            </p:cNvCxnSpPr>
            <p:nvPr/>
          </p:nvCxnSpPr>
          <p:spPr>
            <a:xfrm rot="5400000">
              <a:off x="6732240" y="3068960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線矢印コネクタ 58"/>
            <p:cNvCxnSpPr>
              <a:stCxn id="49" idx="2"/>
              <a:endCxn id="48" idx="0"/>
            </p:cNvCxnSpPr>
            <p:nvPr/>
          </p:nvCxnSpPr>
          <p:spPr>
            <a:xfrm rot="5400000">
              <a:off x="6732240" y="3717032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矢印コネクタ 61"/>
            <p:cNvCxnSpPr>
              <a:stCxn id="48" idx="2"/>
              <a:endCxn id="50" idx="0"/>
            </p:cNvCxnSpPr>
            <p:nvPr/>
          </p:nvCxnSpPr>
          <p:spPr>
            <a:xfrm rot="5400000">
              <a:off x="6732240" y="4365104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矢印コネクタ 64"/>
            <p:cNvCxnSpPr>
              <a:stCxn id="50" idx="2"/>
              <a:endCxn id="51" idx="0"/>
            </p:cNvCxnSpPr>
            <p:nvPr/>
          </p:nvCxnSpPr>
          <p:spPr>
            <a:xfrm rot="5400000">
              <a:off x="6732240" y="5013176"/>
              <a:ext cx="288032" cy="15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コンテンツ プレースホルダ 2"/>
          <p:cNvSpPr txBox="1">
            <a:spLocks/>
          </p:cNvSpPr>
          <p:nvPr/>
        </p:nvSpPr>
        <p:spPr bwMode="auto">
          <a:xfrm>
            <a:off x="539552" y="1772816"/>
            <a:ext cx="5112568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r>
              <a:rPr lang="en-US" altLang="ja-JP" dirty="0" smtClean="0"/>
              <a:t>Zero vector is added to candidate list, when the first predictor is not available.</a:t>
            </a:r>
          </a:p>
          <a:p>
            <a:pPr marL="360363" lvl="0" indent="-241300" eaLnBrk="0" hangingPunct="0">
              <a:buClr>
                <a:srgbClr val="0E2C3E"/>
              </a:buClr>
              <a:buSzPct val="80000"/>
              <a:defRPr/>
            </a:pPr>
            <a:r>
              <a:rPr lang="ja-JP" altLang="en-US" dirty="0" smtClean="0"/>
              <a:t>　　→ </a:t>
            </a:r>
            <a:r>
              <a:rPr lang="en-US" altLang="ja-JP" dirty="0" smtClean="0"/>
              <a:t>Always the first predictor is available and it corresponds to </a:t>
            </a:r>
            <a:r>
              <a:rPr lang="en-US" altLang="ja-JP" dirty="0" err="1" smtClean="0"/>
              <a:t>idx</a:t>
            </a:r>
            <a:r>
              <a:rPr lang="en-US" altLang="ja-JP" dirty="0" smtClean="0"/>
              <a:t>=0. </a:t>
            </a:r>
          </a:p>
          <a:p>
            <a:pPr marL="360363" marR="0" lvl="0" indent="-241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E2C3E"/>
              </a:buClr>
              <a:buSzPct val="80000"/>
              <a:buFont typeface="Wingdings 2" pitchFamily="18" charset="2"/>
              <a:buChar char=""/>
              <a:tabLst/>
              <a:defRPr/>
            </a:pPr>
            <a:endParaRPr lang="en-US" altLang="ja-JP" sz="500" dirty="0" smtClean="0"/>
          </a:p>
          <a:p>
            <a:pPr marL="360363" lvl="0" indent="-241300" eaLnBrk="0" hangingPunct="0">
              <a:buClr>
                <a:srgbClr val="0E2C3E"/>
              </a:buClr>
              <a:buSzPct val="80000"/>
              <a:buFont typeface="Wingdings 2" pitchFamily="18" charset="2"/>
              <a:buChar char=""/>
            </a:pPr>
            <a:r>
              <a:rPr lang="en-US" altLang="ja-JP" dirty="0" smtClean="0"/>
              <a:t>Pruning between the spatial candidate </a:t>
            </a:r>
            <a:r>
              <a:rPr lang="en-US" altLang="ja-JP" dirty="0" smtClean="0"/>
              <a:t>vectors (not first and second predictor).</a:t>
            </a:r>
            <a:endParaRPr lang="en-US" altLang="ja-JP" dirty="0" smtClean="0"/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r>
              <a:rPr lang="ja-JP" altLang="en-US" dirty="0" smtClean="0"/>
              <a:t>　　→ </a:t>
            </a:r>
            <a:r>
              <a:rPr lang="en-US" altLang="ja-JP" dirty="0" smtClean="0"/>
              <a:t>The first predictor is</a:t>
            </a:r>
            <a:r>
              <a:rPr lang="ja-JP" altLang="en-US" dirty="0" smtClean="0"/>
              <a:t> </a:t>
            </a:r>
            <a:r>
              <a:rPr lang="en-US" altLang="ja-JP" dirty="0" smtClean="0"/>
              <a:t>independent from other predictor.</a:t>
            </a:r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endParaRPr lang="en-US" altLang="ja-JP" dirty="0" smtClean="0"/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r>
              <a:rPr lang="ja-JP" altLang="en-US" dirty="0" smtClean="0"/>
              <a:t>⇒</a:t>
            </a:r>
            <a:r>
              <a:rPr lang="en-US" altLang="ja-JP" dirty="0" smtClean="0"/>
              <a:t>Unnecessary </a:t>
            </a:r>
            <a:r>
              <a:rPr lang="en-US" altLang="ja-JP" dirty="0" smtClean="0"/>
              <a:t>candidate vector derivation process could be </a:t>
            </a:r>
            <a:r>
              <a:rPr lang="en-US" altLang="ja-JP" dirty="0" smtClean="0"/>
              <a:t>avoided. </a:t>
            </a:r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r>
              <a:rPr lang="en-US" altLang="ja-JP" dirty="0" smtClean="0"/>
              <a:t> </a:t>
            </a:r>
            <a:r>
              <a:rPr lang="en-US" altLang="ja-JP" dirty="0" smtClean="0"/>
              <a:t>   e.g. if </a:t>
            </a:r>
            <a:r>
              <a:rPr lang="en-US" altLang="ja-JP" dirty="0" err="1" smtClean="0"/>
              <a:t>idx</a:t>
            </a:r>
            <a:r>
              <a:rPr lang="en-US" altLang="ja-JP" dirty="0" smtClean="0"/>
              <a:t> &gt; 0, Inter-view motion prediction could be skipped</a:t>
            </a:r>
            <a:r>
              <a:rPr lang="en-US" altLang="ja-JP" dirty="0" smtClean="0"/>
              <a:t>.</a:t>
            </a:r>
            <a:endParaRPr lang="en-US" altLang="ja-JP" dirty="0" smtClean="0">
              <a:latin typeface="+mn-lt"/>
              <a:ea typeface="+mn-ea"/>
            </a:endParaRPr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endParaRPr lang="en-US" altLang="ja-JP" sz="500" dirty="0" smtClean="0">
              <a:latin typeface="+mn-lt"/>
              <a:ea typeface="+mn-ea"/>
            </a:endParaRPr>
          </a:p>
          <a:p>
            <a:pPr marL="360363" lvl="0" indent="-241300" eaLnBrk="0" hangingPunct="0">
              <a:buClr>
                <a:srgbClr val="0E2C3E"/>
              </a:buClr>
              <a:buSzPct val="80000"/>
            </a:pPr>
            <a:r>
              <a:rPr lang="ja-JP" altLang="en-US" dirty="0" smtClean="0">
                <a:latin typeface="+mn-lt"/>
                <a:ea typeface="+mn-ea"/>
              </a:rPr>
              <a:t>⇒</a:t>
            </a:r>
            <a:r>
              <a:rPr lang="en-US" altLang="ja-JP" dirty="0" smtClean="0">
                <a:latin typeface="+mn-lt"/>
                <a:ea typeface="+mn-ea"/>
              </a:rPr>
              <a:t>C</a:t>
            </a:r>
            <a:r>
              <a:rPr lang="en-US" altLang="ja-JP" dirty="0" smtClean="0"/>
              <a:t>andidate </a:t>
            </a:r>
            <a:r>
              <a:rPr lang="en-US" altLang="ja-JP" dirty="0" smtClean="0"/>
              <a:t>motion vector derivation </a:t>
            </a:r>
            <a:r>
              <a:rPr lang="en-US" altLang="ja-JP" dirty="0" smtClean="0"/>
              <a:t>process except </a:t>
            </a:r>
            <a:r>
              <a:rPr lang="en-US" altLang="ja-JP" dirty="0" smtClean="0"/>
              <a:t>Inter-view motion </a:t>
            </a:r>
            <a:r>
              <a:rPr lang="en-US" altLang="ja-JP" dirty="0" smtClean="0"/>
              <a:t>prediction is same as HM6.1</a:t>
            </a:r>
            <a:endParaRPr lang="en-US" altLang="ja-JP" dirty="0" smtClean="0"/>
          </a:p>
        </p:txBody>
      </p:sp>
      <p:sp>
        <p:nvSpPr>
          <p:cNvPr id="19" name="フローチャート : 判断 18"/>
          <p:cNvSpPr/>
          <p:nvPr/>
        </p:nvSpPr>
        <p:spPr>
          <a:xfrm>
            <a:off x="5868144" y="1412776"/>
            <a:ext cx="2448272" cy="432048"/>
          </a:xfrm>
          <a:prstGeom prst="flowChartDecision">
            <a:avLst/>
          </a:prstGeom>
          <a:noFill/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r>
              <a:rPr kumimoji="1" lang="en-US" altLang="ja-JP" sz="1200" dirty="0" smtClean="0"/>
              <a:t>Non-base view?</a:t>
            </a:r>
            <a:endParaRPr kumimoji="1" lang="ja-JP" altLang="en-US" sz="1200" dirty="0"/>
          </a:p>
        </p:txBody>
      </p:sp>
      <p:cxnSp>
        <p:nvCxnSpPr>
          <p:cNvPr id="20" name="直線矢印コネクタ 19"/>
          <p:cNvCxnSpPr>
            <a:stCxn id="19" idx="2"/>
          </p:cNvCxnSpPr>
          <p:nvPr/>
        </p:nvCxnSpPr>
        <p:spPr>
          <a:xfrm rot="5400000">
            <a:off x="6948264" y="1988840"/>
            <a:ext cx="288032" cy="1588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カギ線コネクタ 20"/>
          <p:cNvCxnSpPr>
            <a:stCxn id="19" idx="3"/>
          </p:cNvCxnSpPr>
          <p:nvPr/>
        </p:nvCxnSpPr>
        <p:spPr>
          <a:xfrm flipH="1">
            <a:off x="7164288" y="1628800"/>
            <a:ext cx="1152128" cy="1008112"/>
          </a:xfrm>
          <a:prstGeom prst="bentConnector3">
            <a:avLst>
              <a:gd name="adj1" fmla="val -19842"/>
            </a:avLst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/>
          <p:cNvSpPr txBox="1"/>
          <p:nvPr/>
        </p:nvSpPr>
        <p:spPr>
          <a:xfrm>
            <a:off x="6804248" y="1772816"/>
            <a:ext cx="287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Y</a:t>
            </a:r>
            <a:endParaRPr kumimoji="1" lang="ja-JP" altLang="en-US" sz="1200" dirty="0"/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8172400" y="1412776"/>
            <a:ext cx="2952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 smtClean="0"/>
              <a:t>N</a:t>
            </a:r>
            <a:endParaRPr kumimoji="1" lang="ja-JP" altLang="en-US" sz="1200" dirty="0"/>
          </a:p>
        </p:txBody>
      </p:sp>
      <p:sp>
        <p:nvSpPr>
          <p:cNvPr id="24" name="正方形/長方形 23"/>
          <p:cNvSpPr/>
          <p:nvPr/>
        </p:nvSpPr>
        <p:spPr>
          <a:xfrm>
            <a:off x="5652120" y="2708920"/>
            <a:ext cx="2880320" cy="3456384"/>
          </a:xfrm>
          <a:prstGeom prst="rect">
            <a:avLst/>
          </a:prstGeom>
          <a:noFill/>
          <a:ln w="12700">
            <a:prstDash val="dash"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36000" tIns="36000" rIns="36000" bIns="36000" rtlCol="0" anchor="ctr"/>
          <a:lstStyle/>
          <a:p>
            <a:pPr algn="ctr"/>
            <a:endParaRPr kumimoji="1" lang="en-US" altLang="ja-JP" dirty="0" smtClean="0"/>
          </a:p>
          <a:p>
            <a:pPr algn="ctr"/>
            <a:endParaRPr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lang="en-US" altLang="ja-JP" dirty="0" smtClean="0"/>
          </a:p>
          <a:p>
            <a:pPr algn="ctr"/>
            <a:endParaRPr kumimoji="1" lang="en-US" altLang="ja-JP" dirty="0" smtClean="0"/>
          </a:p>
          <a:p>
            <a:pPr algn="ctr"/>
            <a:endParaRPr kumimoji="1" lang="en-US" altLang="ja-JP" sz="1400" dirty="0" smtClean="0"/>
          </a:p>
          <a:p>
            <a:pPr algn="ctr"/>
            <a:r>
              <a:rPr kumimoji="1" lang="en-US" altLang="ja-JP" sz="1400" i="1" dirty="0" smtClean="0"/>
              <a:t>Same as HM6.1</a:t>
            </a:r>
            <a:endParaRPr kumimoji="1" lang="ja-JP" altLang="en-US" sz="1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Experimenta</a:t>
            </a:r>
            <a:r>
              <a:rPr lang="en-US" altLang="ja-JP" dirty="0" smtClean="0"/>
              <a:t>l Result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67544" y="929829"/>
            <a:ext cx="8229600" cy="2139131"/>
          </a:xfrm>
        </p:spPr>
        <p:txBody>
          <a:bodyPr/>
          <a:lstStyle/>
          <a:p>
            <a:pPr marL="182563" indent="-182563">
              <a:spcBef>
                <a:spcPts val="600"/>
              </a:spcBef>
              <a:buFont typeface="Wingdings" pitchFamily="2" charset="2"/>
              <a:buChar char="n"/>
            </a:pPr>
            <a:r>
              <a:rPr lang="en-US" altLang="ja-JP" dirty="0" smtClean="0"/>
              <a:t>BD-rate:</a:t>
            </a:r>
          </a:p>
          <a:p>
            <a:pPr marL="182563" indent="-182563">
              <a:spcBef>
                <a:spcPts val="600"/>
              </a:spcBef>
              <a:buNone/>
            </a:pPr>
            <a:r>
              <a:rPr lang="en-US" altLang="ja-JP" dirty="0" smtClean="0"/>
              <a:t>   About 0.0 % loss</a:t>
            </a:r>
          </a:p>
          <a:p>
            <a:pPr marL="182563" indent="-182563">
              <a:spcBef>
                <a:spcPts val="600"/>
              </a:spcBef>
              <a:buFont typeface="Wingdings" pitchFamily="2" charset="2"/>
              <a:buChar char="n"/>
            </a:pPr>
            <a:r>
              <a:rPr lang="en-US" altLang="ja-JP" dirty="0" smtClean="0"/>
              <a:t>Runtime:</a:t>
            </a:r>
          </a:p>
          <a:p>
            <a:pPr marL="182563" indent="-182563">
              <a:spcBef>
                <a:spcPts val="600"/>
              </a:spcBef>
              <a:buNone/>
            </a:pPr>
            <a:r>
              <a:rPr lang="en-US" altLang="ja-JP" dirty="0" smtClean="0"/>
              <a:t>  no significant difference</a:t>
            </a:r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r>
              <a:rPr lang="en-US" altLang="ja-JP" dirty="0" smtClean="0"/>
              <a:t>.</a:t>
            </a:r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endParaRPr lang="en-US" altLang="ja-JP" dirty="0" smtClean="0"/>
          </a:p>
          <a:p>
            <a:pPr marL="182563" indent="-182563">
              <a:spcBef>
                <a:spcPts val="600"/>
              </a:spcBef>
              <a:buNone/>
            </a:pPr>
            <a:r>
              <a:rPr lang="en-US" altLang="ja-JP" dirty="0" smtClean="0"/>
              <a:t>Results are cross checked by Sony (JCT2-Axxxx)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BAA9F-07BF-4378-B4DA-C7E0E90A6341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graphicFrame>
        <p:nvGraphicFramePr>
          <p:cNvPr id="8" name="表 7"/>
          <p:cNvGraphicFramePr>
            <a:graphicFrameLocks noGrp="1"/>
          </p:cNvGraphicFramePr>
          <p:nvPr/>
        </p:nvGraphicFramePr>
        <p:xfrm>
          <a:off x="971600" y="2852936"/>
          <a:ext cx="6099561" cy="2539344"/>
        </p:xfrm>
        <a:graphic>
          <a:graphicData uri="http://schemas.openxmlformats.org/drawingml/2006/table">
            <a:tbl>
              <a:tblPr/>
              <a:tblGrid>
                <a:gridCol w="959358"/>
                <a:gridCol w="563880"/>
                <a:gridCol w="563880"/>
                <a:gridCol w="563880"/>
                <a:gridCol w="725805"/>
                <a:gridCol w="799661"/>
                <a:gridCol w="957580"/>
                <a:gridCol w="965517"/>
              </a:tblGrid>
              <a:tr h="316868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Sequences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video 0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video 1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video 2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video 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smtClean="0">
                          <a:latin typeface="Arial"/>
                          <a:ea typeface="ＭＳ Ｐゴシック"/>
                          <a:cs typeface="Times New Roman"/>
                        </a:rPr>
                        <a:t>synthesized </a:t>
                      </a: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only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Encoding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>
                          <a:latin typeface="Arial"/>
                          <a:ea typeface="ＭＳ Ｐゴシック"/>
                          <a:cs typeface="Times New Roman"/>
                        </a:rPr>
                        <a:t>Decoding time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Balloons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99.9%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100.2%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Kendo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100.4%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99.6%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Newspapercc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100.9%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100.5%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 dirty="0" err="1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GhostTownFly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0.2%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99.9%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100.3%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PoznanHall2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-0.2%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-0.5%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99.4%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PoznanStreet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100.8%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99.5%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3105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UndoDancer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99.5%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99.4%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1024x768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100.4%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1050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00" kern="10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1920x1088</a:t>
                      </a:r>
                      <a:endParaRPr lang="ja-JP" sz="1200" kern="10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100.0%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99.7%</a:t>
                      </a:r>
                      <a:endParaRPr kumimoji="1" lang="ja-JP" sz="1000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047">
                <a:tc>
                  <a:txBody>
                    <a:bodyPr/>
                    <a:lstStyle/>
                    <a:p>
                      <a:pPr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050" b="1" kern="1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cs typeface="Times New Roman"/>
                        </a:rPr>
                        <a:t>average</a:t>
                      </a:r>
                      <a:endParaRPr lang="ja-JP" sz="1200" kern="100" dirty="0">
                        <a:latin typeface="Times New Roman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-0.1%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0.0%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100.2%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kumimoji="1" lang="en-US" sz="1000" b="1" kern="100" dirty="0">
                          <a:solidFill>
                            <a:srgbClr val="000000"/>
                          </a:solidFill>
                          <a:latin typeface="Arial"/>
                          <a:ea typeface="ＭＳ 明朝"/>
                          <a:cs typeface="Times New Roman"/>
                        </a:rPr>
                        <a:t>99.9%</a:t>
                      </a:r>
                      <a:endParaRPr kumimoji="1" lang="ja-JP" sz="1000" b="1" kern="100" dirty="0">
                        <a:solidFill>
                          <a:srgbClr val="000000"/>
                        </a:solidFill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Conclusion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785813"/>
            <a:ext cx="8229600" cy="3507283"/>
          </a:xfrm>
        </p:spPr>
        <p:txBody>
          <a:bodyPr/>
          <a:lstStyle/>
          <a:p>
            <a:r>
              <a:rPr lang="en-US" altLang="ja-JP" sz="2400" dirty="0" smtClean="0"/>
              <a:t>Motivation</a:t>
            </a:r>
          </a:p>
          <a:p>
            <a:pPr lvl="1"/>
            <a:r>
              <a:rPr lang="en-US" altLang="ja-JP" sz="2000" dirty="0" smtClean="0"/>
              <a:t>To avoid unnecessary candidate vector derivation process in AMVP</a:t>
            </a:r>
          </a:p>
          <a:p>
            <a:endParaRPr lang="en-US" altLang="ja-JP" sz="2400" dirty="0" smtClean="0"/>
          </a:p>
          <a:p>
            <a:r>
              <a:rPr lang="en-US" altLang="ja-JP" sz="2400" dirty="0" smtClean="0"/>
              <a:t>Proposal : Simplification candidate list construction</a:t>
            </a:r>
          </a:p>
          <a:p>
            <a:pPr lvl="1"/>
            <a:r>
              <a:rPr lang="en-US" sz="2000" dirty="0" smtClean="0"/>
              <a:t>Zero vector is added to candidate list, when the first predictor (Inter-view motion prediction) is not available</a:t>
            </a:r>
            <a:endParaRPr lang="en-US" altLang="ja-JP" dirty="0" smtClean="0"/>
          </a:p>
          <a:p>
            <a:pPr lvl="1">
              <a:spcBef>
                <a:spcPts val="600"/>
              </a:spcBef>
            </a:pPr>
            <a:r>
              <a:rPr lang="en-US" altLang="ja-JP" sz="2000" dirty="0" smtClean="0"/>
              <a:t>Pruning between the spatial candidate vectors</a:t>
            </a: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2BAA9F-07BF-4378-B4DA-C7E0E90A634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971600" y="4797152"/>
            <a:ext cx="6120680" cy="830997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u="sng" dirty="0" smtClean="0"/>
              <a:t>Recommend</a:t>
            </a:r>
          </a:p>
          <a:p>
            <a:pPr lvl="1"/>
            <a:r>
              <a:rPr lang="ja-JP" altLang="en-US" sz="2200" dirty="0" smtClean="0">
                <a:solidFill>
                  <a:prstClr val="black"/>
                </a:solidFill>
              </a:rPr>
              <a:t>　</a:t>
            </a:r>
            <a:r>
              <a:rPr lang="en-US" altLang="ja-JP" sz="2200" dirty="0" smtClean="0">
                <a:solidFill>
                  <a:prstClr val="black"/>
                </a:solidFill>
              </a:rPr>
              <a:t>- </a:t>
            </a:r>
            <a:r>
              <a:rPr lang="en-US" altLang="ja-JP" sz="2200" dirty="0" smtClean="0"/>
              <a:t>Propose to adopt in HTM and WD</a:t>
            </a:r>
            <a:endParaRPr lang="ja-JP" altLang="en-US" sz="2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6_モジュール">
  <a:themeElements>
    <a:clrScheme name="シック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6_モジュール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モジュール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>
    <a:spDef>
      <a:spPr>
        <a:noFill/>
        <a:effectLst/>
      </a:spPr>
      <a:bodyPr lIns="36000" tIns="36000" rIns="36000" bIns="36000" rtlCol="0" anchor="ctr"/>
      <a:lstStyle>
        <a:defPPr algn="ctr">
          <a:defRPr kumimoji="1"/>
        </a:defPPr>
      </a:lstStyle>
      <a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a:style>
    </a:spDef>
    <a:lnDef>
      <a:spPr>
        <a:ln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シック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423</Words>
  <Application>Microsoft Office PowerPoint</Application>
  <PresentationFormat>画面に合わせる (4:3)</PresentationFormat>
  <Paragraphs>177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6_モジュール</vt:lpstr>
      <vt:lpstr>Simplification of AMVP (JCT2-A0014)</vt:lpstr>
      <vt:lpstr>Background</vt:lpstr>
      <vt:lpstr>Proposal</vt:lpstr>
      <vt:lpstr>Experimental Result</vt:lpstr>
      <vt:lpstr>Conclusion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MPEG 89回　London VCEG 38回 Geneva  会合報告</dc:title>
  <dc:creator/>
  <cp:lastModifiedBy/>
  <cp:revision>398</cp:revision>
  <dcterms:created xsi:type="dcterms:W3CDTF">2008-08-06T01:13:45Z</dcterms:created>
  <dcterms:modified xsi:type="dcterms:W3CDTF">2012-07-11T08:42:09Z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TC101671231033</vt:lpwstr>
  </property>
</Properties>
</file>