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516" r:id="rId3"/>
    <p:sldId id="537" r:id="rId4"/>
    <p:sldId id="534" r:id="rId5"/>
    <p:sldId id="535" r:id="rId6"/>
    <p:sldId id="536" r:id="rId7"/>
    <p:sldId id="538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ECFF"/>
    <a:srgbClr val="CCFFFF"/>
    <a:srgbClr val="CCFFCC"/>
    <a:srgbClr val="FFCCFF"/>
    <a:srgbClr val="66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76975" autoAdjust="0"/>
  </p:normalViewPr>
  <p:slideViewPr>
    <p:cSldViewPr>
      <p:cViewPr>
        <p:scale>
          <a:sx n="100" d="100"/>
          <a:sy n="100" d="100"/>
        </p:scale>
        <p:origin x="-126" y="-106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16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12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JCTVC-T0110</a:t>
            </a:r>
            <a:br>
              <a:rPr lang="en-US" sz="2800" dirty="0" smtClean="0"/>
            </a:br>
            <a:r>
              <a:rPr lang="en-CA" sz="2800" dirty="0"/>
              <a:t>Memory reduction for storing palette predictor when WPP is enabled </a:t>
            </a:r>
            <a:endParaRPr sz="28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895350"/>
            <a:ext cx="8305800" cy="3650794"/>
          </a:xfrm>
        </p:spPr>
        <p:txBody>
          <a:bodyPr/>
          <a:lstStyle/>
          <a:p>
            <a:r>
              <a:rPr lang="en-US" sz="2000" dirty="0" smtClean="0"/>
              <a:t>Current HEVC screen content coding draft uses store-and-sync from the CTB row above when WPP is enabled</a:t>
            </a:r>
          </a:p>
          <a:p>
            <a:pPr lvl="1"/>
            <a:r>
              <a:rPr lang="en-US" sz="1600" dirty="0" smtClean="0"/>
              <a:t>CABAC context variables</a:t>
            </a:r>
          </a:p>
          <a:p>
            <a:pPr lvl="1"/>
            <a:r>
              <a:rPr lang="en-US" sz="1600" dirty="0" smtClean="0"/>
              <a:t>Rice parameter initialization variable</a:t>
            </a:r>
          </a:p>
          <a:p>
            <a:pPr lvl="1"/>
            <a:r>
              <a:rPr lang="en-CA" sz="1600" dirty="0" smtClean="0"/>
              <a:t>All Palette predictors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Given </a:t>
            </a:r>
            <a:r>
              <a:rPr lang="en-CA" sz="2000" dirty="0" err="1" smtClean="0"/>
              <a:t>palette_max_predictor_size</a:t>
            </a:r>
            <a:r>
              <a:rPr lang="en-CA" sz="2000" dirty="0" smtClean="0"/>
              <a:t>=64, </a:t>
            </a:r>
            <a:r>
              <a:rPr lang="en-US" sz="2000" dirty="0" smtClean="0"/>
              <a:t> storing palette predictors will take</a:t>
            </a:r>
          </a:p>
          <a:p>
            <a:pPr lvl="1"/>
            <a:r>
              <a:rPr lang="en-CA" sz="1600" dirty="0" smtClean="0"/>
              <a:t>A </a:t>
            </a:r>
            <a:r>
              <a:rPr lang="en-CA" sz="1600" dirty="0"/>
              <a:t>maximum of 194 </a:t>
            </a:r>
            <a:r>
              <a:rPr lang="en-CA" sz="1600" dirty="0" smtClean="0"/>
              <a:t>bytes    </a:t>
            </a:r>
            <a:r>
              <a:rPr lang="en-CA" sz="1600" dirty="0"/>
              <a:t>(= 64 (predictor size)*3(color components) +2 (table size indicators))</a:t>
            </a:r>
            <a:endParaRPr lang="en-CA" sz="1600" dirty="0" smtClean="0"/>
          </a:p>
          <a:p>
            <a:pPr lvl="1"/>
            <a:endParaRPr lang="en-US" sz="1600" dirty="0" smtClean="0"/>
          </a:p>
          <a:p>
            <a:pPr>
              <a:buNone/>
            </a:pPr>
            <a:endParaRPr lang="en-US" sz="20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pSp>
        <p:nvGrpSpPr>
          <p:cNvPr id="4" name="Group 60"/>
          <p:cNvGrpSpPr/>
          <p:nvPr/>
        </p:nvGrpSpPr>
        <p:grpSpPr>
          <a:xfrm>
            <a:off x="3661341" y="2120414"/>
            <a:ext cx="4539613" cy="1143000"/>
            <a:chOff x="1447800" y="2419350"/>
            <a:chExt cx="5791200" cy="1828800"/>
          </a:xfrm>
        </p:grpSpPr>
        <p:sp>
          <p:nvSpPr>
            <p:cNvPr id="5" name="Rectangle 4"/>
            <p:cNvSpPr/>
            <p:nvPr/>
          </p:nvSpPr>
          <p:spPr bwMode="auto">
            <a:xfrm>
              <a:off x="2514600" y="2419350"/>
              <a:ext cx="4724400" cy="18288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14600" y="2419350"/>
              <a:ext cx="47244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Wavefront</a:t>
              </a:r>
              <a:r>
                <a:rPr lang="en-US" sz="1000" dirty="0"/>
                <a:t> </a:t>
              </a:r>
              <a:r>
                <a:rPr lang="en-US" sz="1000" dirty="0" smtClean="0"/>
                <a:t>0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733800" y="24193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514600" y="3028950"/>
              <a:ext cx="47244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Wavefront 1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2514600" y="3638550"/>
              <a:ext cx="47244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Wavefront 2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2514600" y="24193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124200" y="24193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2514600" y="30289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81401" y="2758560"/>
              <a:ext cx="606186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Calibri" pitchFamily="34" charset="0"/>
                  <a:cs typeface="Calibri" pitchFamily="34" charset="0"/>
                </a:rPr>
                <a:t>Store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47800" y="2888219"/>
              <a:ext cx="1065230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Calibri" pitchFamily="34" charset="0"/>
                  <a:cs typeface="Calibri" pitchFamily="34" charset="0"/>
                </a:rPr>
                <a:t>Synchronize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 bwMode="auto">
            <a:xfrm>
              <a:off x="4495800" y="2758559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 bwMode="auto">
            <a:xfrm>
              <a:off x="4191000" y="3257550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 bwMode="auto">
            <a:xfrm>
              <a:off x="3733800" y="3867150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0" name="Rectangle 19"/>
            <p:cNvSpPr/>
            <p:nvPr/>
          </p:nvSpPr>
          <p:spPr bwMode="auto">
            <a:xfrm>
              <a:off x="3124200" y="30289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533650" y="2962276"/>
              <a:ext cx="1171575" cy="180975"/>
            </a:xfrm>
            <a:custGeom>
              <a:avLst/>
              <a:gdLst>
                <a:gd name="connsiteX0" fmla="*/ 1171575 w 1171575"/>
                <a:gd name="connsiteY0" fmla="*/ 47625 h 180975"/>
                <a:gd name="connsiteX1" fmla="*/ 1143000 w 1171575"/>
                <a:gd name="connsiteY1" fmla="*/ 95250 h 180975"/>
                <a:gd name="connsiteX2" fmla="*/ 1057275 w 1171575"/>
                <a:gd name="connsiteY2" fmla="*/ 133350 h 180975"/>
                <a:gd name="connsiteX3" fmla="*/ 1019175 w 1171575"/>
                <a:gd name="connsiteY3" fmla="*/ 152400 h 180975"/>
                <a:gd name="connsiteX4" fmla="*/ 952500 w 1171575"/>
                <a:gd name="connsiteY4" fmla="*/ 161925 h 180975"/>
                <a:gd name="connsiteX5" fmla="*/ 904875 w 1171575"/>
                <a:gd name="connsiteY5" fmla="*/ 171450 h 180975"/>
                <a:gd name="connsiteX6" fmla="*/ 838200 w 1171575"/>
                <a:gd name="connsiteY6" fmla="*/ 180975 h 180975"/>
                <a:gd name="connsiteX7" fmla="*/ 561975 w 1171575"/>
                <a:gd name="connsiteY7" fmla="*/ 171450 h 180975"/>
                <a:gd name="connsiteX8" fmla="*/ 495300 w 1171575"/>
                <a:gd name="connsiteY8" fmla="*/ 161925 h 180975"/>
                <a:gd name="connsiteX9" fmla="*/ 466725 w 1171575"/>
                <a:gd name="connsiteY9" fmla="*/ 142875 h 180975"/>
                <a:gd name="connsiteX10" fmla="*/ 409575 w 1171575"/>
                <a:gd name="connsiteY10" fmla="*/ 123825 h 180975"/>
                <a:gd name="connsiteX11" fmla="*/ 342900 w 1171575"/>
                <a:gd name="connsiteY11" fmla="*/ 95250 h 180975"/>
                <a:gd name="connsiteX12" fmla="*/ 285750 w 1171575"/>
                <a:gd name="connsiteY12" fmla="*/ 66675 h 180975"/>
                <a:gd name="connsiteX13" fmla="*/ 257175 w 1171575"/>
                <a:gd name="connsiteY13" fmla="*/ 47625 h 180975"/>
                <a:gd name="connsiteX14" fmla="*/ 228600 w 1171575"/>
                <a:gd name="connsiteY14" fmla="*/ 38100 h 180975"/>
                <a:gd name="connsiteX15" fmla="*/ 200025 w 1171575"/>
                <a:gd name="connsiteY15" fmla="*/ 19050 h 180975"/>
                <a:gd name="connsiteX16" fmla="*/ 142875 w 1171575"/>
                <a:gd name="connsiteY16" fmla="*/ 0 h 180975"/>
                <a:gd name="connsiteX17" fmla="*/ 38100 w 1171575"/>
                <a:gd name="connsiteY17" fmla="*/ 9525 h 180975"/>
                <a:gd name="connsiteX18" fmla="*/ 9525 w 1171575"/>
                <a:gd name="connsiteY18" fmla="*/ 66675 h 180975"/>
                <a:gd name="connsiteX19" fmla="*/ 0 w 1171575"/>
                <a:gd name="connsiteY19" fmla="*/ 666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1575" h="180975">
                  <a:moveTo>
                    <a:pt x="1171575" y="47625"/>
                  </a:moveTo>
                  <a:cubicBezTo>
                    <a:pt x="1162050" y="63500"/>
                    <a:pt x="1155048" y="81194"/>
                    <a:pt x="1143000" y="95250"/>
                  </a:cubicBezTo>
                  <a:cubicBezTo>
                    <a:pt x="1121986" y="119766"/>
                    <a:pt x="1082714" y="120630"/>
                    <a:pt x="1057275" y="133350"/>
                  </a:cubicBezTo>
                  <a:cubicBezTo>
                    <a:pt x="1044575" y="139700"/>
                    <a:pt x="1032874" y="148664"/>
                    <a:pt x="1019175" y="152400"/>
                  </a:cubicBezTo>
                  <a:cubicBezTo>
                    <a:pt x="997515" y="158307"/>
                    <a:pt x="974645" y="158234"/>
                    <a:pt x="952500" y="161925"/>
                  </a:cubicBezTo>
                  <a:cubicBezTo>
                    <a:pt x="936531" y="164587"/>
                    <a:pt x="920844" y="168788"/>
                    <a:pt x="904875" y="171450"/>
                  </a:cubicBezTo>
                  <a:cubicBezTo>
                    <a:pt x="882730" y="175141"/>
                    <a:pt x="860425" y="177800"/>
                    <a:pt x="838200" y="180975"/>
                  </a:cubicBezTo>
                  <a:cubicBezTo>
                    <a:pt x="746125" y="177800"/>
                    <a:pt x="653963" y="176560"/>
                    <a:pt x="561975" y="171450"/>
                  </a:cubicBezTo>
                  <a:cubicBezTo>
                    <a:pt x="539559" y="170205"/>
                    <a:pt x="516804" y="168376"/>
                    <a:pt x="495300" y="161925"/>
                  </a:cubicBezTo>
                  <a:cubicBezTo>
                    <a:pt x="484335" y="158636"/>
                    <a:pt x="477186" y="147524"/>
                    <a:pt x="466725" y="142875"/>
                  </a:cubicBezTo>
                  <a:cubicBezTo>
                    <a:pt x="448375" y="134720"/>
                    <a:pt x="426283" y="134964"/>
                    <a:pt x="409575" y="123825"/>
                  </a:cubicBezTo>
                  <a:cubicBezTo>
                    <a:pt x="370108" y="97513"/>
                    <a:pt x="392106" y="107551"/>
                    <a:pt x="342900" y="95250"/>
                  </a:cubicBezTo>
                  <a:cubicBezTo>
                    <a:pt x="261008" y="40655"/>
                    <a:pt x="364620" y="106110"/>
                    <a:pt x="285750" y="66675"/>
                  </a:cubicBezTo>
                  <a:cubicBezTo>
                    <a:pt x="275511" y="61555"/>
                    <a:pt x="267414" y="52745"/>
                    <a:pt x="257175" y="47625"/>
                  </a:cubicBezTo>
                  <a:cubicBezTo>
                    <a:pt x="248195" y="43135"/>
                    <a:pt x="237580" y="42590"/>
                    <a:pt x="228600" y="38100"/>
                  </a:cubicBezTo>
                  <a:cubicBezTo>
                    <a:pt x="218361" y="32980"/>
                    <a:pt x="210486" y="23699"/>
                    <a:pt x="200025" y="19050"/>
                  </a:cubicBezTo>
                  <a:cubicBezTo>
                    <a:pt x="181675" y="10895"/>
                    <a:pt x="142875" y="0"/>
                    <a:pt x="142875" y="0"/>
                  </a:cubicBezTo>
                  <a:cubicBezTo>
                    <a:pt x="107950" y="3175"/>
                    <a:pt x="71618" y="-788"/>
                    <a:pt x="38100" y="9525"/>
                  </a:cubicBezTo>
                  <a:cubicBezTo>
                    <a:pt x="19245" y="15327"/>
                    <a:pt x="17615" y="54540"/>
                    <a:pt x="9525" y="66675"/>
                  </a:cubicBezTo>
                  <a:cubicBezTo>
                    <a:pt x="7764" y="69317"/>
                    <a:pt x="3175" y="66675"/>
                    <a:pt x="0" y="66675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81401" y="3409950"/>
              <a:ext cx="606186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Calibri" pitchFamily="34" charset="0"/>
                  <a:cs typeface="Calibri" pitchFamily="34" charset="0"/>
                </a:rPr>
                <a:t>Store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2514600" y="3638550"/>
              <a:ext cx="609600" cy="609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CTB</a:t>
              </a: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2533650" y="3594616"/>
              <a:ext cx="1171575" cy="180975"/>
            </a:xfrm>
            <a:custGeom>
              <a:avLst/>
              <a:gdLst>
                <a:gd name="connsiteX0" fmla="*/ 1171575 w 1171575"/>
                <a:gd name="connsiteY0" fmla="*/ 47625 h 180975"/>
                <a:gd name="connsiteX1" fmla="*/ 1143000 w 1171575"/>
                <a:gd name="connsiteY1" fmla="*/ 95250 h 180975"/>
                <a:gd name="connsiteX2" fmla="*/ 1057275 w 1171575"/>
                <a:gd name="connsiteY2" fmla="*/ 133350 h 180975"/>
                <a:gd name="connsiteX3" fmla="*/ 1019175 w 1171575"/>
                <a:gd name="connsiteY3" fmla="*/ 152400 h 180975"/>
                <a:gd name="connsiteX4" fmla="*/ 952500 w 1171575"/>
                <a:gd name="connsiteY4" fmla="*/ 161925 h 180975"/>
                <a:gd name="connsiteX5" fmla="*/ 904875 w 1171575"/>
                <a:gd name="connsiteY5" fmla="*/ 171450 h 180975"/>
                <a:gd name="connsiteX6" fmla="*/ 838200 w 1171575"/>
                <a:gd name="connsiteY6" fmla="*/ 180975 h 180975"/>
                <a:gd name="connsiteX7" fmla="*/ 561975 w 1171575"/>
                <a:gd name="connsiteY7" fmla="*/ 171450 h 180975"/>
                <a:gd name="connsiteX8" fmla="*/ 495300 w 1171575"/>
                <a:gd name="connsiteY8" fmla="*/ 161925 h 180975"/>
                <a:gd name="connsiteX9" fmla="*/ 466725 w 1171575"/>
                <a:gd name="connsiteY9" fmla="*/ 142875 h 180975"/>
                <a:gd name="connsiteX10" fmla="*/ 409575 w 1171575"/>
                <a:gd name="connsiteY10" fmla="*/ 123825 h 180975"/>
                <a:gd name="connsiteX11" fmla="*/ 342900 w 1171575"/>
                <a:gd name="connsiteY11" fmla="*/ 95250 h 180975"/>
                <a:gd name="connsiteX12" fmla="*/ 285750 w 1171575"/>
                <a:gd name="connsiteY12" fmla="*/ 66675 h 180975"/>
                <a:gd name="connsiteX13" fmla="*/ 257175 w 1171575"/>
                <a:gd name="connsiteY13" fmla="*/ 47625 h 180975"/>
                <a:gd name="connsiteX14" fmla="*/ 228600 w 1171575"/>
                <a:gd name="connsiteY14" fmla="*/ 38100 h 180975"/>
                <a:gd name="connsiteX15" fmla="*/ 200025 w 1171575"/>
                <a:gd name="connsiteY15" fmla="*/ 19050 h 180975"/>
                <a:gd name="connsiteX16" fmla="*/ 142875 w 1171575"/>
                <a:gd name="connsiteY16" fmla="*/ 0 h 180975"/>
                <a:gd name="connsiteX17" fmla="*/ 38100 w 1171575"/>
                <a:gd name="connsiteY17" fmla="*/ 9525 h 180975"/>
                <a:gd name="connsiteX18" fmla="*/ 9525 w 1171575"/>
                <a:gd name="connsiteY18" fmla="*/ 66675 h 180975"/>
                <a:gd name="connsiteX19" fmla="*/ 0 w 1171575"/>
                <a:gd name="connsiteY19" fmla="*/ 666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1575" h="180975">
                  <a:moveTo>
                    <a:pt x="1171575" y="47625"/>
                  </a:moveTo>
                  <a:cubicBezTo>
                    <a:pt x="1162050" y="63500"/>
                    <a:pt x="1155048" y="81194"/>
                    <a:pt x="1143000" y="95250"/>
                  </a:cubicBezTo>
                  <a:cubicBezTo>
                    <a:pt x="1121986" y="119766"/>
                    <a:pt x="1082714" y="120630"/>
                    <a:pt x="1057275" y="133350"/>
                  </a:cubicBezTo>
                  <a:cubicBezTo>
                    <a:pt x="1044575" y="139700"/>
                    <a:pt x="1032874" y="148664"/>
                    <a:pt x="1019175" y="152400"/>
                  </a:cubicBezTo>
                  <a:cubicBezTo>
                    <a:pt x="997515" y="158307"/>
                    <a:pt x="974645" y="158234"/>
                    <a:pt x="952500" y="161925"/>
                  </a:cubicBezTo>
                  <a:cubicBezTo>
                    <a:pt x="936531" y="164587"/>
                    <a:pt x="920844" y="168788"/>
                    <a:pt x="904875" y="171450"/>
                  </a:cubicBezTo>
                  <a:cubicBezTo>
                    <a:pt x="882730" y="175141"/>
                    <a:pt x="860425" y="177800"/>
                    <a:pt x="838200" y="180975"/>
                  </a:cubicBezTo>
                  <a:cubicBezTo>
                    <a:pt x="746125" y="177800"/>
                    <a:pt x="653963" y="176560"/>
                    <a:pt x="561975" y="171450"/>
                  </a:cubicBezTo>
                  <a:cubicBezTo>
                    <a:pt x="539559" y="170205"/>
                    <a:pt x="516804" y="168376"/>
                    <a:pt x="495300" y="161925"/>
                  </a:cubicBezTo>
                  <a:cubicBezTo>
                    <a:pt x="484335" y="158636"/>
                    <a:pt x="477186" y="147524"/>
                    <a:pt x="466725" y="142875"/>
                  </a:cubicBezTo>
                  <a:cubicBezTo>
                    <a:pt x="448375" y="134720"/>
                    <a:pt x="426283" y="134964"/>
                    <a:pt x="409575" y="123825"/>
                  </a:cubicBezTo>
                  <a:cubicBezTo>
                    <a:pt x="370108" y="97513"/>
                    <a:pt x="392106" y="107551"/>
                    <a:pt x="342900" y="95250"/>
                  </a:cubicBezTo>
                  <a:cubicBezTo>
                    <a:pt x="261008" y="40655"/>
                    <a:pt x="364620" y="106110"/>
                    <a:pt x="285750" y="66675"/>
                  </a:cubicBezTo>
                  <a:cubicBezTo>
                    <a:pt x="275511" y="61555"/>
                    <a:pt x="267414" y="52745"/>
                    <a:pt x="257175" y="47625"/>
                  </a:cubicBezTo>
                  <a:cubicBezTo>
                    <a:pt x="248195" y="43135"/>
                    <a:pt x="237580" y="42590"/>
                    <a:pt x="228600" y="38100"/>
                  </a:cubicBezTo>
                  <a:cubicBezTo>
                    <a:pt x="218361" y="32980"/>
                    <a:pt x="210486" y="23699"/>
                    <a:pt x="200025" y="19050"/>
                  </a:cubicBezTo>
                  <a:cubicBezTo>
                    <a:pt x="181675" y="10895"/>
                    <a:pt x="142875" y="0"/>
                    <a:pt x="142875" y="0"/>
                  </a:cubicBezTo>
                  <a:cubicBezTo>
                    <a:pt x="107950" y="3175"/>
                    <a:pt x="71618" y="-788"/>
                    <a:pt x="38100" y="9525"/>
                  </a:cubicBezTo>
                  <a:cubicBezTo>
                    <a:pt x="19245" y="15327"/>
                    <a:pt x="17615" y="54540"/>
                    <a:pt x="9525" y="66675"/>
                  </a:cubicBezTo>
                  <a:cubicBezTo>
                    <a:pt x="7764" y="69317"/>
                    <a:pt x="3175" y="66675"/>
                    <a:pt x="0" y="66675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47800" y="3539609"/>
              <a:ext cx="1065230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Calibri" pitchFamily="34" charset="0"/>
                  <a:cs typeface="Calibri" pitchFamily="34" charset="0"/>
                </a:rPr>
                <a:t>Synchronize</a:t>
              </a:r>
              <a:endParaRPr lang="en-US" sz="1000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556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895350"/>
            <a:ext cx="8305800" cy="3650794"/>
          </a:xfrm>
        </p:spPr>
        <p:txBody>
          <a:bodyPr/>
          <a:lstStyle/>
          <a:p>
            <a:r>
              <a:rPr lang="en-US" sz="2000" dirty="0" smtClean="0"/>
              <a:t>During last meeting, some expert addressed concern on the extra storage for the palette predictor. This proposal targets at </a:t>
            </a:r>
            <a:r>
              <a:rPr lang="en-US" sz="2000" dirty="0" smtClean="0"/>
              <a:t>reducing the </a:t>
            </a:r>
            <a:r>
              <a:rPr lang="en-CA" sz="2000" dirty="0" smtClean="0"/>
              <a:t>required </a:t>
            </a:r>
            <a:r>
              <a:rPr lang="en-CA" sz="2000" dirty="0"/>
              <a:t>memory bandwidth for storing palette tables when WPP is enabled</a:t>
            </a:r>
            <a:r>
              <a:rPr lang="en-US" sz="2000" dirty="0" smtClean="0"/>
              <a:t>. </a:t>
            </a:r>
          </a:p>
          <a:p>
            <a:pPr lvl="1">
              <a:buNone/>
            </a:pPr>
            <a:endParaRPr lang="en-US" sz="1600" dirty="0" smtClean="0"/>
          </a:p>
          <a:p>
            <a:r>
              <a:rPr lang="en-CA" sz="2000" dirty="0" smtClean="0"/>
              <a:t>Here, we propose </a:t>
            </a:r>
            <a:r>
              <a:rPr lang="en-CA" sz="2000" dirty="0"/>
              <a:t>to </a:t>
            </a:r>
            <a:r>
              <a:rPr lang="en-CA" sz="2000" dirty="0" smtClean="0"/>
              <a:t>store/sync only </a:t>
            </a:r>
            <a:r>
              <a:rPr lang="en-CA" sz="2000" dirty="0"/>
              <a:t>a maximum of 32 entries (instead of 64). As a result, the maximum memory required is reduced by 50%.  </a:t>
            </a:r>
            <a:endParaRPr lang="en-CA" sz="2000" dirty="0" smtClean="0"/>
          </a:p>
          <a:p>
            <a:endParaRPr lang="en-US" sz="2000" dirty="0"/>
          </a:p>
          <a:p>
            <a:r>
              <a:rPr lang="en-CA" sz="2000" dirty="0"/>
              <a:t>The impact on coding efficiency is negligible.  Average BD rate differences relative to SCM3.0 anchor with WPP enabled range from -0.1% to 0.1%, and mostly are 0%. </a:t>
            </a:r>
            <a:endParaRPr lang="en-US" sz="2000" dirty="0"/>
          </a:p>
          <a:p>
            <a:endParaRPr lang="en-US" sz="20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568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Experimental Results (lossy)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9600" y="7429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Store/sync 32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12282"/>
            <a:ext cx="7315200" cy="336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Experimental Results (Lossless)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57800" y="4368284"/>
            <a:ext cx="3379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Thanks Qualcomm for cross-check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64657"/>
            <a:ext cx="7315199" cy="336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73342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Store/sync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32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19150"/>
            <a:ext cx="8152608" cy="3650794"/>
          </a:xfrm>
        </p:spPr>
        <p:txBody>
          <a:bodyPr/>
          <a:lstStyle/>
          <a:p>
            <a:r>
              <a:rPr lang="en-CA" sz="2400" dirty="0"/>
              <a:t>This contribution proposes to reduce the maximum number of entries </a:t>
            </a:r>
            <a:r>
              <a:rPr lang="en-CA" sz="2400" dirty="0" smtClean="0"/>
              <a:t>for </a:t>
            </a:r>
            <a:r>
              <a:rPr lang="en-CA" sz="2400" dirty="0"/>
              <a:t>store-and-sync for palette table prediction variables when </a:t>
            </a:r>
            <a:r>
              <a:rPr lang="en-CA" sz="2400" dirty="0" smtClean="0"/>
              <a:t>WPP </a:t>
            </a:r>
            <a:r>
              <a:rPr lang="en-CA" sz="2400" dirty="0"/>
              <a:t>is enabled. </a:t>
            </a:r>
            <a:endParaRPr lang="en-CA" sz="2400" dirty="0" smtClean="0"/>
          </a:p>
          <a:p>
            <a:r>
              <a:rPr lang="en-CA" sz="2400" dirty="0" smtClean="0"/>
              <a:t>The </a:t>
            </a:r>
            <a:r>
              <a:rPr lang="en-CA" sz="2400" dirty="0"/>
              <a:t>proposed method reduces palette table storage for WPP by 50% with negligible BD rate loss. </a:t>
            </a:r>
            <a:endParaRPr lang="en-CA" sz="2400" dirty="0" smtClean="0"/>
          </a:p>
          <a:p>
            <a:r>
              <a:rPr lang="en-CA" sz="2400" dirty="0" smtClean="0"/>
              <a:t>Average </a:t>
            </a:r>
            <a:r>
              <a:rPr lang="en-CA" sz="2400" dirty="0"/>
              <a:t>BD rate differences relative to SCM3.0 anchor with WPP enabled range from -0.1% to 0.1%, and mostly are 0%.</a:t>
            </a:r>
            <a:endParaRPr lang="en-US" sz="2400" dirty="0"/>
          </a:p>
          <a:p>
            <a:r>
              <a:rPr lang="en-US" sz="2400" dirty="0" smtClean="0"/>
              <a:t>It is recommended that the proposed change be adopted in HEVC screen content </a:t>
            </a:r>
            <a:r>
              <a:rPr lang="en-US" sz="2400" smtClean="0"/>
              <a:t>coding </a:t>
            </a:r>
            <a:r>
              <a:rPr lang="en-US" sz="2400" smtClean="0"/>
              <a:t>draft.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40427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zhao\AppData\Local\Microsoft\Windows\Temporary Internet Files\Content.IE5\FFV1IAEU\thank-you-text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47750"/>
            <a:ext cx="2700337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zhao\AppData\Local\Microsoft\Windows\Temporary Internet Files\Content.IE5\WOZR23IY\questions-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724150"/>
            <a:ext cx="1587500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12998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21156</TotalTime>
  <Words>273</Words>
  <Application>Microsoft Office PowerPoint</Application>
  <PresentationFormat>On-screen Show (16:9)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CST July Monthly Dept Meeting 073008</vt:lpstr>
      <vt:lpstr>JCTVC-T0110 Memory reduction for storing palette predictor when WPP is enabled </vt:lpstr>
      <vt:lpstr>Background</vt:lpstr>
      <vt:lpstr>Proposed Method</vt:lpstr>
      <vt:lpstr>Experimental Results (lossy)</vt:lpstr>
      <vt:lpstr>Experimental Results (Lossless)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Jie "Jane" Zhao</cp:lastModifiedBy>
  <cp:revision>726</cp:revision>
  <cp:lastPrinted>2012-05-17T23:57:45Z</cp:lastPrinted>
  <dcterms:created xsi:type="dcterms:W3CDTF">2008-07-29T15:54:01Z</dcterms:created>
  <dcterms:modified xsi:type="dcterms:W3CDTF">2015-02-06T23:43:10Z</dcterms:modified>
</cp:coreProperties>
</file>