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1.xml" ContentType="application/vnd.openxmlformats-officedocument.presentationml.slide+xml"/>
  <Override PartName="/ppt/slides/slide4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1.xml" ContentType="application/vnd.openxmlformats-officedocument.presentationml.notesSlide+xml"/>
  <Override PartName="/ppt/slideLayouts/slideLayout6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0" r:id="rId2"/>
    <p:sldId id="259" r:id="rId3"/>
    <p:sldId id="257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2353" autoAdjust="0"/>
  </p:normalViewPr>
  <p:slideViewPr>
    <p:cSldViewPr>
      <p:cViewPr varScale="1">
        <p:scale>
          <a:sx n="91" d="100"/>
          <a:sy n="91" d="100"/>
        </p:scale>
        <p:origin x="-226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F87CA6-E86C-467C-8A95-B84B2C96DDCB}" type="datetimeFigureOut">
              <a:rPr lang="en-US" smtClean="0"/>
              <a:t>5/1/2014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9B1BC8-C308-4FF0-8259-0F1A90349B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15641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B1BC8-C308-4FF0-8259-0F1A90349B1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42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Functional Block diagram of legacy HEVC decoder</a:t>
            </a:r>
            <a:endParaRPr lang="en-US" sz="2800" dirty="0"/>
          </a:p>
        </p:txBody>
      </p:sp>
      <p:sp>
        <p:nvSpPr>
          <p:cNvPr id="5" name="Rectangle 4"/>
          <p:cNvSpPr/>
          <p:nvPr/>
        </p:nvSpPr>
        <p:spPr>
          <a:xfrm>
            <a:off x="376654" y="2364192"/>
            <a:ext cx="1752600" cy="53340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Bitstream</a:t>
            </a:r>
            <a:endParaRPr lang="en-US" dirty="0"/>
          </a:p>
        </p:txBody>
      </p:sp>
      <p:sp>
        <p:nvSpPr>
          <p:cNvPr id="6" name="Down Arrow 5"/>
          <p:cNvSpPr/>
          <p:nvPr/>
        </p:nvSpPr>
        <p:spPr>
          <a:xfrm>
            <a:off x="964981" y="2905576"/>
            <a:ext cx="163594" cy="120702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808290" y="4062951"/>
            <a:ext cx="1013074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CABAC</a:t>
            </a:r>
            <a:endParaRPr lang="en-US" sz="1200" dirty="0"/>
          </a:p>
        </p:txBody>
      </p:sp>
      <p:sp>
        <p:nvSpPr>
          <p:cNvPr id="8" name="Rectangle 7"/>
          <p:cNvSpPr/>
          <p:nvPr/>
        </p:nvSpPr>
        <p:spPr>
          <a:xfrm>
            <a:off x="3392864" y="3256764"/>
            <a:ext cx="1143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MV recon</a:t>
            </a:r>
            <a:endParaRPr lang="en-US" sz="1400" dirty="0"/>
          </a:p>
        </p:txBody>
      </p:sp>
      <p:sp>
        <p:nvSpPr>
          <p:cNvPr id="9" name="Rectangle 8"/>
          <p:cNvSpPr/>
          <p:nvPr/>
        </p:nvSpPr>
        <p:spPr>
          <a:xfrm>
            <a:off x="4862660" y="3252051"/>
            <a:ext cx="1143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MC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4227922" y="4062952"/>
            <a:ext cx="1143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Spatial </a:t>
            </a:r>
            <a:r>
              <a:rPr lang="en-US" sz="1400" dirty="0" err="1" smtClean="0"/>
              <a:t>Pred</a:t>
            </a:r>
            <a:endParaRPr lang="en-US" sz="1400" dirty="0"/>
          </a:p>
        </p:txBody>
      </p:sp>
      <p:sp>
        <p:nvSpPr>
          <p:cNvPr id="11" name="Rectangle 10"/>
          <p:cNvSpPr/>
          <p:nvPr/>
        </p:nvSpPr>
        <p:spPr>
          <a:xfrm>
            <a:off x="5755064" y="4062952"/>
            <a:ext cx="1143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Pixel Recon</a:t>
            </a:r>
            <a:endParaRPr lang="en-US" sz="1400" dirty="0"/>
          </a:p>
        </p:txBody>
      </p:sp>
      <p:sp>
        <p:nvSpPr>
          <p:cNvPr id="12" name="Rectangle 11"/>
          <p:cNvSpPr/>
          <p:nvPr/>
        </p:nvSpPr>
        <p:spPr>
          <a:xfrm>
            <a:off x="3392864" y="4876800"/>
            <a:ext cx="1143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Inverse scan</a:t>
            </a:r>
            <a:endParaRPr lang="en-US" sz="1400" dirty="0"/>
          </a:p>
        </p:txBody>
      </p:sp>
      <p:sp>
        <p:nvSpPr>
          <p:cNvPr id="13" name="Rectangle 12"/>
          <p:cNvSpPr/>
          <p:nvPr/>
        </p:nvSpPr>
        <p:spPr>
          <a:xfrm>
            <a:off x="4799422" y="4876800"/>
            <a:ext cx="1143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IQ/IT</a:t>
            </a:r>
            <a:endParaRPr lang="en-US" sz="1400" dirty="0"/>
          </a:p>
        </p:txBody>
      </p:sp>
      <p:sp>
        <p:nvSpPr>
          <p:cNvPr id="14" name="Rectangle 13"/>
          <p:cNvSpPr/>
          <p:nvPr/>
        </p:nvSpPr>
        <p:spPr>
          <a:xfrm>
            <a:off x="7301060" y="4062952"/>
            <a:ext cx="1143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smtClean="0"/>
              <a:t>Loop filter</a:t>
            </a:r>
          </a:p>
          <a:p>
            <a:pPr algn="ctr"/>
            <a:r>
              <a:rPr lang="en-US" sz="900" dirty="0" smtClean="0"/>
              <a:t>(De-blocking /SAO)</a:t>
            </a:r>
            <a:endParaRPr lang="en-US" sz="900" dirty="0"/>
          </a:p>
        </p:txBody>
      </p:sp>
      <p:cxnSp>
        <p:nvCxnSpPr>
          <p:cNvPr id="16" name="Straight Arrow Connector 15"/>
          <p:cNvCxnSpPr>
            <a:stCxn id="7" idx="3"/>
            <a:endCxn id="10" idx="1"/>
          </p:cNvCxnSpPr>
          <p:nvPr/>
        </p:nvCxnSpPr>
        <p:spPr>
          <a:xfrm>
            <a:off x="2821364" y="4291551"/>
            <a:ext cx="1406558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Elbow Connector 17"/>
          <p:cNvCxnSpPr>
            <a:endCxn id="8" idx="1"/>
          </p:cNvCxnSpPr>
          <p:nvPr/>
        </p:nvCxnSpPr>
        <p:spPr>
          <a:xfrm rot="5400000" flipH="1" flipV="1">
            <a:off x="2862508" y="3787120"/>
            <a:ext cx="832112" cy="228600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Elbow Connector 19"/>
          <p:cNvCxnSpPr>
            <a:endCxn id="12" idx="1"/>
          </p:cNvCxnSpPr>
          <p:nvPr/>
        </p:nvCxnSpPr>
        <p:spPr>
          <a:xfrm rot="16200000" flipH="1">
            <a:off x="2897564" y="4610100"/>
            <a:ext cx="762000" cy="228600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stCxn id="10" idx="3"/>
            <a:endCxn id="11" idx="1"/>
          </p:cNvCxnSpPr>
          <p:nvPr/>
        </p:nvCxnSpPr>
        <p:spPr>
          <a:xfrm>
            <a:off x="5370922" y="4291552"/>
            <a:ext cx="38414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6898064" y="4301763"/>
            <a:ext cx="384142" cy="628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Elbow Connector 26"/>
          <p:cNvCxnSpPr/>
          <p:nvPr/>
        </p:nvCxnSpPr>
        <p:spPr>
          <a:xfrm>
            <a:off x="6043760" y="3480650"/>
            <a:ext cx="320904" cy="582301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Elbow Connector 28"/>
          <p:cNvCxnSpPr>
            <a:stCxn id="13" idx="3"/>
            <a:endCxn id="11" idx="2"/>
          </p:cNvCxnSpPr>
          <p:nvPr/>
        </p:nvCxnSpPr>
        <p:spPr>
          <a:xfrm flipV="1">
            <a:off x="5942422" y="4520152"/>
            <a:ext cx="384142" cy="585248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29"/>
          <p:cNvSpPr/>
          <p:nvPr/>
        </p:nvSpPr>
        <p:spPr>
          <a:xfrm>
            <a:off x="3773864" y="2322529"/>
            <a:ext cx="4267200" cy="49687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Decoded Picture Buffer </a:t>
            </a:r>
            <a:endParaRPr lang="en-US" dirty="0"/>
          </a:p>
        </p:txBody>
      </p:sp>
      <p:cxnSp>
        <p:nvCxnSpPr>
          <p:cNvPr id="39" name="Straight Arrow Connector 38"/>
          <p:cNvCxnSpPr>
            <a:stCxn id="8" idx="3"/>
            <a:endCxn id="9" idx="1"/>
          </p:cNvCxnSpPr>
          <p:nvPr/>
        </p:nvCxnSpPr>
        <p:spPr>
          <a:xfrm flipV="1">
            <a:off x="4535864" y="3480651"/>
            <a:ext cx="326796" cy="471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>
            <a:stCxn id="12" idx="3"/>
            <a:endCxn id="13" idx="1"/>
          </p:cNvCxnSpPr>
          <p:nvPr/>
        </p:nvCxnSpPr>
        <p:spPr>
          <a:xfrm>
            <a:off x="4535864" y="5105400"/>
            <a:ext cx="26355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Down Arrow 45"/>
          <p:cNvSpPr/>
          <p:nvPr/>
        </p:nvSpPr>
        <p:spPr>
          <a:xfrm>
            <a:off x="5321353" y="2819400"/>
            <a:ext cx="45719" cy="39612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Up Arrow 46"/>
          <p:cNvSpPr/>
          <p:nvPr/>
        </p:nvSpPr>
        <p:spPr>
          <a:xfrm>
            <a:off x="7804412" y="2819400"/>
            <a:ext cx="68148" cy="1243551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/>
          <p:cNvSpPr/>
          <p:nvPr/>
        </p:nvSpPr>
        <p:spPr>
          <a:xfrm>
            <a:off x="1698144" y="3921072"/>
            <a:ext cx="1233366" cy="721303"/>
          </a:xfrm>
          <a:prstGeom prst="rect">
            <a:avLst/>
          </a:prstGeom>
          <a:solidFill>
            <a:srgbClr val="FFFF00">
              <a:alpha val="11000"/>
            </a:srgbClr>
          </a:soli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/>
          <p:cNvSpPr/>
          <p:nvPr/>
        </p:nvSpPr>
        <p:spPr>
          <a:xfrm>
            <a:off x="3248320" y="3161563"/>
            <a:ext cx="3841029" cy="1460245"/>
          </a:xfrm>
          <a:prstGeom prst="rect">
            <a:avLst/>
          </a:prstGeom>
          <a:solidFill>
            <a:srgbClr val="FFFF00">
              <a:alpha val="14000"/>
            </a:srgbClr>
          </a:soli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3233787" y="4768588"/>
            <a:ext cx="2894029" cy="673624"/>
          </a:xfrm>
          <a:prstGeom prst="rect">
            <a:avLst/>
          </a:prstGeom>
          <a:solidFill>
            <a:srgbClr val="FFFF00">
              <a:alpha val="14000"/>
            </a:srgbClr>
          </a:soli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ectangle 51"/>
          <p:cNvSpPr/>
          <p:nvPr/>
        </p:nvSpPr>
        <p:spPr>
          <a:xfrm>
            <a:off x="7200900" y="3981717"/>
            <a:ext cx="1409700" cy="640092"/>
          </a:xfrm>
          <a:prstGeom prst="rect">
            <a:avLst/>
          </a:prstGeom>
          <a:solidFill>
            <a:srgbClr val="FFFF00">
              <a:alpha val="11000"/>
            </a:srgbClr>
          </a:soli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/>
          <p:cNvSpPr txBox="1"/>
          <p:nvPr/>
        </p:nvSpPr>
        <p:spPr>
          <a:xfrm>
            <a:off x="2909766" y="3771799"/>
            <a:ext cx="338554" cy="340799"/>
          </a:xfrm>
          <a:prstGeom prst="rect">
            <a:avLst/>
          </a:prstGeom>
          <a:noFill/>
        </p:spPr>
        <p:txBody>
          <a:bodyPr vert="vert" wrap="none" rtlCol="0">
            <a:spAutoFit/>
          </a:bodyPr>
          <a:lstStyle/>
          <a:p>
            <a:r>
              <a:rPr lang="en-US" sz="1000" dirty="0" smtClean="0"/>
              <a:t>inter</a:t>
            </a:r>
            <a:endParaRPr lang="en-US" sz="1000" dirty="0"/>
          </a:p>
        </p:txBody>
      </p:sp>
      <p:sp>
        <p:nvSpPr>
          <p:cNvPr id="54" name="TextBox 53"/>
          <p:cNvSpPr txBox="1"/>
          <p:nvPr/>
        </p:nvSpPr>
        <p:spPr>
          <a:xfrm>
            <a:off x="2909766" y="4642376"/>
            <a:ext cx="338554" cy="552395"/>
          </a:xfrm>
          <a:prstGeom prst="rect">
            <a:avLst/>
          </a:prstGeom>
          <a:noFill/>
        </p:spPr>
        <p:txBody>
          <a:bodyPr vert="vert" wrap="none" rtlCol="0">
            <a:spAutoFit/>
          </a:bodyPr>
          <a:lstStyle/>
          <a:p>
            <a:r>
              <a:rPr lang="en-US" sz="1000" dirty="0" smtClean="0"/>
              <a:t>Residues</a:t>
            </a:r>
            <a:endParaRPr lang="en-US" sz="1000" dirty="0"/>
          </a:p>
        </p:txBody>
      </p:sp>
      <p:sp>
        <p:nvSpPr>
          <p:cNvPr id="55" name="TextBox 54"/>
          <p:cNvSpPr txBox="1"/>
          <p:nvPr/>
        </p:nvSpPr>
        <p:spPr>
          <a:xfrm>
            <a:off x="3392864" y="4291551"/>
            <a:ext cx="42992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intra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7905750" y="3441175"/>
            <a:ext cx="6244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Rec Pic</a:t>
            </a:r>
            <a:endParaRPr lang="en-US" sz="1200" dirty="0"/>
          </a:p>
        </p:txBody>
      </p:sp>
      <p:sp>
        <p:nvSpPr>
          <p:cNvPr id="57" name="TextBox 56"/>
          <p:cNvSpPr txBox="1"/>
          <p:nvPr/>
        </p:nvSpPr>
        <p:spPr>
          <a:xfrm>
            <a:off x="1046778" y="3227593"/>
            <a:ext cx="338554" cy="600485"/>
          </a:xfrm>
          <a:prstGeom prst="rect">
            <a:avLst/>
          </a:prstGeom>
          <a:noFill/>
        </p:spPr>
        <p:txBody>
          <a:bodyPr vert="vert" wrap="none" rtlCol="0">
            <a:spAutoFit/>
          </a:bodyPr>
          <a:lstStyle/>
          <a:p>
            <a:r>
              <a:rPr lang="en-US" sz="1000" dirty="0" smtClean="0"/>
              <a:t>Bitstream</a:t>
            </a:r>
            <a:endParaRPr lang="en-US" sz="1000" dirty="0"/>
          </a:p>
        </p:txBody>
      </p:sp>
      <p:sp>
        <p:nvSpPr>
          <p:cNvPr id="15" name="Rectangle 14"/>
          <p:cNvSpPr/>
          <p:nvPr/>
        </p:nvSpPr>
        <p:spPr>
          <a:xfrm>
            <a:off x="609600" y="4112598"/>
            <a:ext cx="914400" cy="4251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/>
              <a:t>Header parser (FW)</a:t>
            </a:r>
          </a:p>
        </p:txBody>
      </p:sp>
      <p:cxnSp>
        <p:nvCxnSpPr>
          <p:cNvPr id="19" name="Straight Arrow Connector 18"/>
          <p:cNvCxnSpPr>
            <a:stCxn id="15" idx="3"/>
          </p:cNvCxnSpPr>
          <p:nvPr/>
        </p:nvCxnSpPr>
        <p:spPr>
          <a:xfrm flipV="1">
            <a:off x="1524000" y="4317476"/>
            <a:ext cx="284290" cy="770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13993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000" dirty="0" smtClean="0"/>
              <a:t>Example HEVC implementation using one legacy decoder core for decoding multiple pictures in a single Layer bitstream</a:t>
            </a:r>
            <a:endParaRPr lang="en-US" sz="2000" dirty="0"/>
          </a:p>
        </p:txBody>
      </p:sp>
      <p:sp>
        <p:nvSpPr>
          <p:cNvPr id="7" name="Rectangle 6"/>
          <p:cNvSpPr/>
          <p:nvPr/>
        </p:nvSpPr>
        <p:spPr>
          <a:xfrm>
            <a:off x="1586844" y="1828800"/>
            <a:ext cx="927755" cy="53340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AU0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2514600" y="1828800"/>
            <a:ext cx="2057400" cy="53340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AU1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2686874" y="2819401"/>
            <a:ext cx="4813956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2704158" y="3018020"/>
            <a:ext cx="102683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Decode </a:t>
            </a:r>
            <a:r>
              <a:rPr lang="en-US" sz="1200" dirty="0" smtClean="0"/>
              <a:t>AU0</a:t>
            </a:r>
            <a:endParaRPr lang="en-US" sz="1200" dirty="0"/>
          </a:p>
          <a:p>
            <a:endParaRPr lang="en-US" dirty="0"/>
          </a:p>
        </p:txBody>
      </p:sp>
      <p:sp>
        <p:nvSpPr>
          <p:cNvPr id="25" name="Rounded Rectangle 24"/>
          <p:cNvSpPr/>
          <p:nvPr/>
        </p:nvSpPr>
        <p:spPr>
          <a:xfrm>
            <a:off x="3660384" y="2819401"/>
            <a:ext cx="106646" cy="762000"/>
          </a:xfrm>
          <a:prstGeom prst="roundRect">
            <a:avLst/>
          </a:prstGeom>
          <a:pattFill prst="dkDnDiag">
            <a:fgClr>
              <a:srgbClr val="FFC000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ounded Rectangle 26"/>
          <p:cNvSpPr/>
          <p:nvPr/>
        </p:nvSpPr>
        <p:spPr>
          <a:xfrm>
            <a:off x="5685480" y="2819400"/>
            <a:ext cx="106646" cy="7620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ounded Rectangle 27"/>
          <p:cNvSpPr/>
          <p:nvPr/>
        </p:nvSpPr>
        <p:spPr>
          <a:xfrm>
            <a:off x="2580228" y="2819400"/>
            <a:ext cx="106646" cy="762000"/>
          </a:xfrm>
          <a:prstGeom prst="roundRect">
            <a:avLst/>
          </a:prstGeom>
          <a:pattFill prst="dkDnDiag">
            <a:fgClr>
              <a:srgbClr val="FFC000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ounded Rectangle 28"/>
          <p:cNvSpPr/>
          <p:nvPr/>
        </p:nvSpPr>
        <p:spPr>
          <a:xfrm>
            <a:off x="5685480" y="2819401"/>
            <a:ext cx="106646" cy="762000"/>
          </a:xfrm>
          <a:prstGeom prst="roundRect">
            <a:avLst/>
          </a:prstGeom>
          <a:pattFill prst="dkDnDiag">
            <a:fgClr>
              <a:srgbClr val="FFC000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ounded Rectangle 29"/>
          <p:cNvSpPr/>
          <p:nvPr/>
        </p:nvSpPr>
        <p:spPr>
          <a:xfrm>
            <a:off x="685800" y="5840909"/>
            <a:ext cx="106646" cy="762000"/>
          </a:xfrm>
          <a:prstGeom prst="roundRect">
            <a:avLst/>
          </a:prstGeom>
          <a:pattFill prst="dkDnDiag">
            <a:fgClr>
              <a:srgbClr val="FFC000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/>
          <p:cNvSpPr txBox="1"/>
          <p:nvPr/>
        </p:nvSpPr>
        <p:spPr>
          <a:xfrm>
            <a:off x="869857" y="5840909"/>
            <a:ext cx="623792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Pipeline parameter configurations based on spatial resolution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Pipeline ramp-up/ramp-down </a:t>
            </a:r>
          </a:p>
          <a:p>
            <a:pPr marL="285750" indent="-285750">
              <a:buFont typeface="Arial" pitchFamily="34" charset="0"/>
              <a:buChar char="•"/>
            </a:pPr>
            <a:endParaRPr lang="en-US" dirty="0" smtClean="0"/>
          </a:p>
          <a:p>
            <a:endParaRPr lang="en-US" dirty="0"/>
          </a:p>
        </p:txBody>
      </p:sp>
      <p:sp>
        <p:nvSpPr>
          <p:cNvPr id="33" name="Rectangle 32"/>
          <p:cNvSpPr/>
          <p:nvPr/>
        </p:nvSpPr>
        <p:spPr>
          <a:xfrm>
            <a:off x="4585450" y="1828800"/>
            <a:ext cx="1777904" cy="536331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AU2</a:t>
            </a:r>
            <a:endParaRPr lang="en-US" dirty="0"/>
          </a:p>
        </p:txBody>
      </p:sp>
      <p:sp>
        <p:nvSpPr>
          <p:cNvPr id="34" name="TextBox 33"/>
          <p:cNvSpPr txBox="1"/>
          <p:nvPr/>
        </p:nvSpPr>
        <p:spPr>
          <a:xfrm>
            <a:off x="6629399" y="1840523"/>
            <a:ext cx="22077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Single layer bitstream</a:t>
            </a:r>
            <a:endParaRPr lang="en-US" dirty="0"/>
          </a:p>
        </p:txBody>
      </p:sp>
      <p:sp>
        <p:nvSpPr>
          <p:cNvPr id="36" name="Rectangle 35"/>
          <p:cNvSpPr/>
          <p:nvPr/>
        </p:nvSpPr>
        <p:spPr>
          <a:xfrm>
            <a:off x="381000" y="2895600"/>
            <a:ext cx="1447800" cy="7192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/>
          <p:cNvSpPr txBox="1"/>
          <p:nvPr/>
        </p:nvSpPr>
        <p:spPr>
          <a:xfrm>
            <a:off x="393018" y="3024399"/>
            <a:ext cx="13804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Header parser (FW)</a:t>
            </a:r>
            <a:endParaRPr lang="en-US" sz="1200" dirty="0"/>
          </a:p>
        </p:txBody>
      </p:sp>
      <p:sp>
        <p:nvSpPr>
          <p:cNvPr id="38" name="Down Arrow 37"/>
          <p:cNvSpPr/>
          <p:nvPr/>
        </p:nvSpPr>
        <p:spPr>
          <a:xfrm>
            <a:off x="990600" y="3614864"/>
            <a:ext cx="304800" cy="62297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Curved Right Arrow 41"/>
          <p:cNvSpPr/>
          <p:nvPr/>
        </p:nvSpPr>
        <p:spPr>
          <a:xfrm>
            <a:off x="990600" y="2095500"/>
            <a:ext cx="533400" cy="800100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3" name="Curved Right Arrow 42"/>
          <p:cNvSpPr/>
          <p:nvPr/>
        </p:nvSpPr>
        <p:spPr>
          <a:xfrm>
            <a:off x="5760492" y="2366597"/>
            <a:ext cx="228599" cy="454269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4" name="Rounded Rectangle 43"/>
          <p:cNvSpPr/>
          <p:nvPr/>
        </p:nvSpPr>
        <p:spPr>
          <a:xfrm>
            <a:off x="221921" y="4305300"/>
            <a:ext cx="1828800" cy="5334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" name="Bent Arrow 45"/>
          <p:cNvSpPr/>
          <p:nvPr/>
        </p:nvSpPr>
        <p:spPr>
          <a:xfrm>
            <a:off x="2050721" y="3263866"/>
            <a:ext cx="529507" cy="1155733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9" name="Curved Right Arrow 48"/>
          <p:cNvSpPr/>
          <p:nvPr/>
        </p:nvSpPr>
        <p:spPr>
          <a:xfrm>
            <a:off x="2903947" y="2365131"/>
            <a:ext cx="228599" cy="454269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0" name="Curved Right Arrow 49"/>
          <p:cNvSpPr/>
          <p:nvPr/>
        </p:nvSpPr>
        <p:spPr>
          <a:xfrm>
            <a:off x="4131436" y="2365131"/>
            <a:ext cx="228599" cy="454269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570401" y="2917796"/>
            <a:ext cx="14409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Legacy</a:t>
            </a:r>
          </a:p>
          <a:p>
            <a:r>
              <a:rPr lang="en-US" dirty="0" smtClean="0"/>
              <a:t>Decoder core</a:t>
            </a:r>
            <a:endParaRPr lang="en-US" dirty="0"/>
          </a:p>
        </p:txBody>
      </p:sp>
      <p:sp>
        <p:nvSpPr>
          <p:cNvPr id="53" name="Right Arrow 52"/>
          <p:cNvSpPr/>
          <p:nvPr/>
        </p:nvSpPr>
        <p:spPr>
          <a:xfrm>
            <a:off x="2580228" y="5328584"/>
            <a:ext cx="4704526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TextBox 53"/>
          <p:cNvSpPr txBox="1"/>
          <p:nvPr/>
        </p:nvSpPr>
        <p:spPr>
          <a:xfrm>
            <a:off x="7315082" y="5166777"/>
            <a:ext cx="6142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time</a:t>
            </a:r>
            <a:endParaRPr lang="en-US" dirty="0"/>
          </a:p>
        </p:txBody>
      </p:sp>
      <p:sp>
        <p:nvSpPr>
          <p:cNvPr id="45" name="TextBox 44"/>
          <p:cNvSpPr txBox="1"/>
          <p:nvPr/>
        </p:nvSpPr>
        <p:spPr>
          <a:xfrm>
            <a:off x="414675" y="4419599"/>
            <a:ext cx="13804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Memory</a:t>
            </a:r>
            <a:endParaRPr lang="en-US" sz="1200" dirty="0"/>
          </a:p>
        </p:txBody>
      </p:sp>
      <p:sp>
        <p:nvSpPr>
          <p:cNvPr id="5" name="TextBox 4"/>
          <p:cNvSpPr txBox="1"/>
          <p:nvPr/>
        </p:nvSpPr>
        <p:spPr>
          <a:xfrm>
            <a:off x="3132546" y="2495444"/>
            <a:ext cx="67518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/>
              <a:t>LCU bins</a:t>
            </a:r>
            <a:endParaRPr lang="en-US" sz="1100" dirty="0"/>
          </a:p>
        </p:txBody>
      </p:sp>
      <p:sp>
        <p:nvSpPr>
          <p:cNvPr id="55" name="TextBox 54"/>
          <p:cNvSpPr txBox="1"/>
          <p:nvPr/>
        </p:nvSpPr>
        <p:spPr>
          <a:xfrm>
            <a:off x="4087975" y="3014535"/>
            <a:ext cx="102683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Decode </a:t>
            </a:r>
            <a:r>
              <a:rPr lang="en-US" sz="1200" dirty="0" smtClean="0"/>
              <a:t>AU1</a:t>
            </a:r>
            <a:endParaRPr lang="en-US" sz="1200" dirty="0"/>
          </a:p>
          <a:p>
            <a:endParaRPr lang="en-US" dirty="0"/>
          </a:p>
        </p:txBody>
      </p:sp>
      <p:sp>
        <p:nvSpPr>
          <p:cNvPr id="56" name="TextBox 55"/>
          <p:cNvSpPr txBox="1"/>
          <p:nvPr/>
        </p:nvSpPr>
        <p:spPr>
          <a:xfrm>
            <a:off x="6045913" y="2978233"/>
            <a:ext cx="102683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Decode </a:t>
            </a:r>
            <a:r>
              <a:rPr lang="en-US" sz="1200" dirty="0" smtClean="0"/>
              <a:t>AU2</a:t>
            </a:r>
            <a:endParaRPr lang="en-US" sz="1200" dirty="0"/>
          </a:p>
          <a:p>
            <a:endParaRPr lang="en-US" dirty="0"/>
          </a:p>
        </p:txBody>
      </p:sp>
      <p:sp>
        <p:nvSpPr>
          <p:cNvPr id="57" name="Rectangle 56"/>
          <p:cNvSpPr/>
          <p:nvPr/>
        </p:nvSpPr>
        <p:spPr>
          <a:xfrm>
            <a:off x="2704158" y="2757054"/>
            <a:ext cx="956226" cy="900546"/>
          </a:xfrm>
          <a:prstGeom prst="rect">
            <a:avLst/>
          </a:prstGeom>
          <a:solidFill>
            <a:srgbClr val="FFC000">
              <a:alpha val="14000"/>
            </a:srgbClr>
          </a:solidFill>
          <a:ln w="3175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3816028" y="2757054"/>
            <a:ext cx="1822772" cy="900546"/>
          </a:xfrm>
          <a:prstGeom prst="rect">
            <a:avLst/>
          </a:prstGeom>
          <a:solidFill>
            <a:srgbClr val="FFC000">
              <a:alpha val="14000"/>
            </a:srgbClr>
          </a:solidFill>
          <a:ln w="3175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 58"/>
          <p:cNvSpPr/>
          <p:nvPr/>
        </p:nvSpPr>
        <p:spPr>
          <a:xfrm>
            <a:off x="5835962" y="2735606"/>
            <a:ext cx="1734439" cy="900546"/>
          </a:xfrm>
          <a:prstGeom prst="rect">
            <a:avLst/>
          </a:prstGeom>
          <a:solidFill>
            <a:srgbClr val="FFC000">
              <a:alpha val="14000"/>
            </a:srgbClr>
          </a:solidFill>
          <a:ln w="3175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68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000" dirty="0"/>
              <a:t>Example SHVC implementation using one legacy decoder core for decoding multiple pictures in a </a:t>
            </a:r>
            <a:r>
              <a:rPr lang="en-US" sz="2000" dirty="0" smtClean="0"/>
              <a:t>multi-layer bitstream</a:t>
            </a:r>
            <a:endParaRPr lang="en-US" sz="2000" dirty="0"/>
          </a:p>
        </p:txBody>
      </p:sp>
      <p:sp>
        <p:nvSpPr>
          <p:cNvPr id="7" name="Rectangle 6"/>
          <p:cNvSpPr/>
          <p:nvPr/>
        </p:nvSpPr>
        <p:spPr>
          <a:xfrm>
            <a:off x="1586844" y="1828800"/>
            <a:ext cx="927755" cy="53340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L0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2514600" y="1828800"/>
            <a:ext cx="2057400" cy="53340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L1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2686874" y="2819401"/>
            <a:ext cx="4813956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Down Arrow 12"/>
          <p:cNvSpPr/>
          <p:nvPr/>
        </p:nvSpPr>
        <p:spPr>
          <a:xfrm flipH="1">
            <a:off x="2974389" y="3581401"/>
            <a:ext cx="228601" cy="609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2928828" y="4191001"/>
            <a:ext cx="3776099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Up Arrow 16"/>
          <p:cNvSpPr/>
          <p:nvPr/>
        </p:nvSpPr>
        <p:spPr>
          <a:xfrm>
            <a:off x="3767030" y="3581401"/>
            <a:ext cx="228600" cy="6096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Down Arrow 18"/>
          <p:cNvSpPr/>
          <p:nvPr/>
        </p:nvSpPr>
        <p:spPr>
          <a:xfrm flipH="1">
            <a:off x="5336590" y="3581401"/>
            <a:ext cx="228601" cy="609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Up Arrow 20"/>
          <p:cNvSpPr/>
          <p:nvPr/>
        </p:nvSpPr>
        <p:spPr>
          <a:xfrm>
            <a:off x="6129231" y="3581401"/>
            <a:ext cx="228600" cy="6096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2745596" y="3014536"/>
            <a:ext cx="91478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Decode L0</a:t>
            </a:r>
          </a:p>
          <a:p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4071830" y="2986868"/>
            <a:ext cx="91478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Decode </a:t>
            </a:r>
            <a:r>
              <a:rPr lang="en-US" sz="1200" dirty="0" smtClean="0"/>
              <a:t>L1</a:t>
            </a:r>
            <a:endParaRPr lang="en-US" sz="1200" dirty="0"/>
          </a:p>
          <a:p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6002754" y="3010129"/>
            <a:ext cx="91478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Decode </a:t>
            </a:r>
            <a:r>
              <a:rPr lang="en-US" sz="1200" dirty="0" smtClean="0"/>
              <a:t>L2</a:t>
            </a:r>
            <a:endParaRPr lang="en-US" sz="1200" dirty="0"/>
          </a:p>
          <a:p>
            <a:endParaRPr lang="en-US" dirty="0"/>
          </a:p>
        </p:txBody>
      </p:sp>
      <p:sp>
        <p:nvSpPr>
          <p:cNvPr id="25" name="Rounded Rectangle 24"/>
          <p:cNvSpPr/>
          <p:nvPr/>
        </p:nvSpPr>
        <p:spPr>
          <a:xfrm>
            <a:off x="3660384" y="2819401"/>
            <a:ext cx="106646" cy="762000"/>
          </a:xfrm>
          <a:prstGeom prst="roundRect">
            <a:avLst/>
          </a:prstGeom>
          <a:pattFill prst="dkDnDiag">
            <a:fgClr>
              <a:srgbClr val="FFC000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ounded Rectangle 26"/>
          <p:cNvSpPr/>
          <p:nvPr/>
        </p:nvSpPr>
        <p:spPr>
          <a:xfrm>
            <a:off x="5685480" y="2819400"/>
            <a:ext cx="106646" cy="7620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ounded Rectangle 27"/>
          <p:cNvSpPr/>
          <p:nvPr/>
        </p:nvSpPr>
        <p:spPr>
          <a:xfrm>
            <a:off x="2580228" y="2819400"/>
            <a:ext cx="106646" cy="762000"/>
          </a:xfrm>
          <a:prstGeom prst="roundRect">
            <a:avLst/>
          </a:prstGeom>
          <a:pattFill prst="dkDnDiag">
            <a:fgClr>
              <a:srgbClr val="FFC000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ounded Rectangle 28"/>
          <p:cNvSpPr/>
          <p:nvPr/>
        </p:nvSpPr>
        <p:spPr>
          <a:xfrm>
            <a:off x="5685480" y="2819401"/>
            <a:ext cx="106646" cy="762000"/>
          </a:xfrm>
          <a:prstGeom prst="roundRect">
            <a:avLst/>
          </a:prstGeom>
          <a:pattFill prst="dkDnDiag">
            <a:fgClr>
              <a:srgbClr val="FFC000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ounded Rectangle 29"/>
          <p:cNvSpPr/>
          <p:nvPr/>
        </p:nvSpPr>
        <p:spPr>
          <a:xfrm>
            <a:off x="685800" y="5840909"/>
            <a:ext cx="106646" cy="762000"/>
          </a:xfrm>
          <a:prstGeom prst="roundRect">
            <a:avLst/>
          </a:prstGeom>
          <a:pattFill prst="dkDnDiag">
            <a:fgClr>
              <a:srgbClr val="FFC000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/>
          <p:cNvSpPr txBox="1"/>
          <p:nvPr/>
        </p:nvSpPr>
        <p:spPr>
          <a:xfrm>
            <a:off x="869857" y="5840909"/>
            <a:ext cx="623792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Pipeline parameter configurations based on spatial resolution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Pipeline ramp-up/ramp-down </a:t>
            </a:r>
          </a:p>
          <a:p>
            <a:pPr marL="285750" indent="-285750">
              <a:buFont typeface="Arial" pitchFamily="34" charset="0"/>
              <a:buChar char="•"/>
            </a:pPr>
            <a:endParaRPr lang="en-US" dirty="0" smtClean="0"/>
          </a:p>
          <a:p>
            <a:endParaRPr lang="en-US" dirty="0"/>
          </a:p>
        </p:txBody>
      </p:sp>
      <p:sp>
        <p:nvSpPr>
          <p:cNvPr id="33" name="Rectangle 32"/>
          <p:cNvSpPr/>
          <p:nvPr/>
        </p:nvSpPr>
        <p:spPr>
          <a:xfrm>
            <a:off x="4585450" y="1828800"/>
            <a:ext cx="1777904" cy="536331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L2</a:t>
            </a:r>
            <a:endParaRPr lang="en-US" dirty="0"/>
          </a:p>
        </p:txBody>
      </p:sp>
      <p:sp>
        <p:nvSpPr>
          <p:cNvPr id="34" name="TextBox 33"/>
          <p:cNvSpPr txBox="1"/>
          <p:nvPr/>
        </p:nvSpPr>
        <p:spPr>
          <a:xfrm>
            <a:off x="6629399" y="1840523"/>
            <a:ext cx="17845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3-layer bitstream</a:t>
            </a:r>
            <a:endParaRPr lang="en-US" dirty="0"/>
          </a:p>
        </p:txBody>
      </p:sp>
      <p:sp>
        <p:nvSpPr>
          <p:cNvPr id="36" name="Rectangle 35"/>
          <p:cNvSpPr/>
          <p:nvPr/>
        </p:nvSpPr>
        <p:spPr>
          <a:xfrm>
            <a:off x="381000" y="2895600"/>
            <a:ext cx="1447800" cy="7192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Down Arrow 37"/>
          <p:cNvSpPr/>
          <p:nvPr/>
        </p:nvSpPr>
        <p:spPr>
          <a:xfrm>
            <a:off x="990600" y="3614864"/>
            <a:ext cx="304800" cy="62297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/>
          <p:cNvSpPr txBox="1"/>
          <p:nvPr/>
        </p:nvSpPr>
        <p:spPr>
          <a:xfrm>
            <a:off x="2499386" y="3772360"/>
            <a:ext cx="5188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</a:t>
            </a:r>
            <a:r>
              <a:rPr lang="en-US" dirty="0" smtClean="0"/>
              <a:t>ec</a:t>
            </a:r>
            <a:endParaRPr lang="en-US" dirty="0"/>
          </a:p>
        </p:txBody>
      </p:sp>
      <p:sp>
        <p:nvSpPr>
          <p:cNvPr id="40" name="TextBox 39"/>
          <p:cNvSpPr txBox="1"/>
          <p:nvPr/>
        </p:nvSpPr>
        <p:spPr>
          <a:xfrm>
            <a:off x="4856351" y="3772360"/>
            <a:ext cx="5188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</a:t>
            </a:r>
            <a:r>
              <a:rPr lang="en-US" dirty="0" smtClean="0"/>
              <a:t>ec</a:t>
            </a:r>
            <a:endParaRPr lang="en-US" dirty="0"/>
          </a:p>
        </p:txBody>
      </p:sp>
      <p:sp>
        <p:nvSpPr>
          <p:cNvPr id="42" name="Curved Right Arrow 41"/>
          <p:cNvSpPr/>
          <p:nvPr/>
        </p:nvSpPr>
        <p:spPr>
          <a:xfrm>
            <a:off x="990600" y="2095500"/>
            <a:ext cx="533400" cy="800100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3" name="Curved Right Arrow 42"/>
          <p:cNvSpPr/>
          <p:nvPr/>
        </p:nvSpPr>
        <p:spPr>
          <a:xfrm>
            <a:off x="5760492" y="2366597"/>
            <a:ext cx="228599" cy="454269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4" name="Rounded Rectangle 43"/>
          <p:cNvSpPr/>
          <p:nvPr/>
        </p:nvSpPr>
        <p:spPr>
          <a:xfrm>
            <a:off x="221921" y="4305300"/>
            <a:ext cx="1828800" cy="5334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" name="Bent Arrow 45"/>
          <p:cNvSpPr/>
          <p:nvPr/>
        </p:nvSpPr>
        <p:spPr>
          <a:xfrm>
            <a:off x="2050721" y="3263866"/>
            <a:ext cx="529507" cy="1155733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988820" y="3770002"/>
            <a:ext cx="7155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IL-Ref</a:t>
            </a:r>
            <a:endParaRPr lang="en-US" dirty="0"/>
          </a:p>
        </p:txBody>
      </p:sp>
      <p:sp>
        <p:nvSpPr>
          <p:cNvPr id="48" name="TextBox 47"/>
          <p:cNvSpPr txBox="1"/>
          <p:nvPr/>
        </p:nvSpPr>
        <p:spPr>
          <a:xfrm>
            <a:off x="6394671" y="3772360"/>
            <a:ext cx="7155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IL-Ref</a:t>
            </a:r>
            <a:endParaRPr lang="en-US" dirty="0"/>
          </a:p>
        </p:txBody>
      </p:sp>
      <p:sp>
        <p:nvSpPr>
          <p:cNvPr id="49" name="Curved Right Arrow 48"/>
          <p:cNvSpPr/>
          <p:nvPr/>
        </p:nvSpPr>
        <p:spPr>
          <a:xfrm>
            <a:off x="2903947" y="2365131"/>
            <a:ext cx="228599" cy="454269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0" name="Curved Right Arrow 49"/>
          <p:cNvSpPr/>
          <p:nvPr/>
        </p:nvSpPr>
        <p:spPr>
          <a:xfrm>
            <a:off x="4131436" y="2365131"/>
            <a:ext cx="228599" cy="454269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682772" y="2913283"/>
            <a:ext cx="14409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Single legacy</a:t>
            </a:r>
          </a:p>
          <a:p>
            <a:r>
              <a:rPr lang="en-US" dirty="0"/>
              <a:t>Decoder core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6949706" y="4419599"/>
            <a:ext cx="19586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External capability</a:t>
            </a:r>
            <a:endParaRPr lang="en-US" dirty="0"/>
          </a:p>
        </p:txBody>
      </p:sp>
      <p:sp>
        <p:nvSpPr>
          <p:cNvPr id="53" name="Right Arrow 52"/>
          <p:cNvSpPr/>
          <p:nvPr/>
        </p:nvSpPr>
        <p:spPr>
          <a:xfrm>
            <a:off x="2580228" y="5328584"/>
            <a:ext cx="4704526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TextBox 53"/>
          <p:cNvSpPr txBox="1"/>
          <p:nvPr/>
        </p:nvSpPr>
        <p:spPr>
          <a:xfrm>
            <a:off x="7315082" y="5166777"/>
            <a:ext cx="6142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time</a:t>
            </a:r>
            <a:endParaRPr lang="en-US" dirty="0"/>
          </a:p>
        </p:txBody>
      </p:sp>
      <p:sp>
        <p:nvSpPr>
          <p:cNvPr id="58" name="TextBox 57"/>
          <p:cNvSpPr txBox="1"/>
          <p:nvPr/>
        </p:nvSpPr>
        <p:spPr>
          <a:xfrm>
            <a:off x="377562" y="3014536"/>
            <a:ext cx="13804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Header parser (FW)</a:t>
            </a:r>
            <a:endParaRPr lang="en-US" sz="1200" dirty="0"/>
          </a:p>
        </p:txBody>
      </p:sp>
      <p:sp>
        <p:nvSpPr>
          <p:cNvPr id="60" name="TextBox 59"/>
          <p:cNvSpPr txBox="1"/>
          <p:nvPr/>
        </p:nvSpPr>
        <p:spPr>
          <a:xfrm>
            <a:off x="414675" y="4419599"/>
            <a:ext cx="13804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Memory</a:t>
            </a:r>
            <a:endParaRPr lang="en-US" sz="1200" dirty="0"/>
          </a:p>
        </p:txBody>
      </p:sp>
      <p:sp>
        <p:nvSpPr>
          <p:cNvPr id="61" name="TextBox 60"/>
          <p:cNvSpPr txBox="1"/>
          <p:nvPr/>
        </p:nvSpPr>
        <p:spPr>
          <a:xfrm>
            <a:off x="4126652" y="4433501"/>
            <a:ext cx="1380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Re-sampler</a:t>
            </a:r>
            <a:endParaRPr lang="en-US" dirty="0"/>
          </a:p>
        </p:txBody>
      </p:sp>
      <p:sp>
        <p:nvSpPr>
          <p:cNvPr id="62" name="Rectangle 61"/>
          <p:cNvSpPr/>
          <p:nvPr/>
        </p:nvSpPr>
        <p:spPr>
          <a:xfrm>
            <a:off x="2290464" y="2546163"/>
            <a:ext cx="5392308" cy="1242693"/>
          </a:xfrm>
          <a:prstGeom prst="rect">
            <a:avLst/>
          </a:prstGeom>
          <a:solidFill>
            <a:srgbClr val="FFC000">
              <a:alpha val="14000"/>
            </a:srgbClr>
          </a:solidFill>
          <a:ln w="3175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746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Repurposing legacy core for multi-layer extensibility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05800" cy="4800600"/>
          </a:xfrm>
        </p:spPr>
        <p:txBody>
          <a:bodyPr/>
          <a:lstStyle/>
          <a:p>
            <a:r>
              <a:rPr lang="en-US" sz="2000" dirty="0" smtClean="0"/>
              <a:t>Header parser firmware capability to decode syntax extensions of multiple layers </a:t>
            </a:r>
          </a:p>
          <a:p>
            <a:r>
              <a:rPr lang="en-US" sz="2000" dirty="0" smtClean="0"/>
              <a:t>Resampling capability</a:t>
            </a:r>
          </a:p>
          <a:p>
            <a:r>
              <a:rPr lang="en-US" sz="2000" dirty="0" smtClean="0"/>
              <a:t>Legacy decoder core should be capable of decoding multiple </a:t>
            </a:r>
            <a:r>
              <a:rPr lang="en-US" sz="2000" dirty="0" smtClean="0"/>
              <a:t>layers</a:t>
            </a:r>
            <a:endParaRPr lang="en-US" sz="2000" dirty="0" smtClean="0"/>
          </a:p>
          <a:p>
            <a:r>
              <a:rPr lang="en-US" sz="2000" dirty="0" smtClean="0"/>
              <a:t>Firmware capability to support multiple spatial resolution changes across layers.</a:t>
            </a:r>
          </a:p>
          <a:p>
            <a:endParaRPr lang="en-US" sz="2000" dirty="0" smtClean="0"/>
          </a:p>
          <a:p>
            <a:pPr marL="0" indent="0">
              <a:buNone/>
            </a:pPr>
            <a:r>
              <a:rPr lang="en-US" sz="2000" dirty="0" smtClean="0"/>
              <a:t>It is viable </a:t>
            </a:r>
            <a:r>
              <a:rPr lang="en-CA" sz="2000" dirty="0" smtClean="0"/>
              <a:t>and </a:t>
            </a:r>
            <a:r>
              <a:rPr lang="en-CA" sz="2000" dirty="0"/>
              <a:t>easy to re-purpose one legacy HEVC decoder to decode </a:t>
            </a:r>
            <a:r>
              <a:rPr lang="en-CA" sz="2000" dirty="0" smtClean="0"/>
              <a:t>Multiple </a:t>
            </a:r>
            <a:r>
              <a:rPr lang="en-CA" sz="2000" dirty="0"/>
              <a:t>layers</a:t>
            </a:r>
            <a:endParaRPr lang="en-US" sz="2000" dirty="0" smtClean="0"/>
          </a:p>
          <a:p>
            <a:endParaRPr lang="en-US" sz="2400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9282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1552</TotalTime>
  <Words>200</Words>
  <Application>Microsoft Office PowerPoint</Application>
  <PresentationFormat>On-screen Show (4:3)</PresentationFormat>
  <Paragraphs>63</Paragraphs>
  <Slides>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Functional Block diagram of legacy HEVC decoder</vt:lpstr>
      <vt:lpstr>Example HEVC implementation using one legacy decoder core for decoding multiple pictures in a single Layer bitstream</vt:lpstr>
      <vt:lpstr>Example SHVC implementation using one legacy decoder core for decoding multiple pictures in a multi-layer bitstream</vt:lpstr>
      <vt:lpstr>Repurposing legacy core for multi-layer extensibility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Rapaka, Krishna</dc:creator>
  <cp:lastModifiedBy>Krishna Rapaka</cp:lastModifiedBy>
  <cp:revision>64</cp:revision>
  <dcterms:created xsi:type="dcterms:W3CDTF">2006-08-16T00:00:00Z</dcterms:created>
  <dcterms:modified xsi:type="dcterms:W3CDTF">2014-05-01T16:00:38Z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-1149472530</vt:i4>
  </property>
  <property fmtid="{D5CDD505-2E9C-101B-9397-08002B2CF9AE}" pid="3" name="_NewReviewCycle">
    <vt:lpwstr/>
  </property>
  <property fmtid="{D5CDD505-2E9C-101B-9397-08002B2CF9AE}" pid="4" name="_EmailSubject">
    <vt:lpwstr>Layer-specific level limits</vt:lpwstr>
  </property>
  <property fmtid="{D5CDD505-2E9C-101B-9397-08002B2CF9AE}" pid="5" name="_AuthorEmail">
    <vt:lpwstr>krapaka@qti.qualcomm.com</vt:lpwstr>
  </property>
  <property fmtid="{D5CDD505-2E9C-101B-9397-08002B2CF9AE}" pid="6" name="_AuthorEmailDisplayName">
    <vt:lpwstr>Rapaka, Krishna</vt:lpwstr>
  </property>
</Properties>
</file>