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78" r:id="rId5"/>
    <p:sldId id="284" r:id="rId6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99FF"/>
    <a:srgbClr val="66CCFF"/>
    <a:srgbClr val="00ADEA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0929"/>
  </p:normalViewPr>
  <p:slideViewPr>
    <p:cSldViewPr>
      <p:cViewPr varScale="1">
        <p:scale>
          <a:sx n="81" d="100"/>
          <a:sy n="81" d="100"/>
        </p:scale>
        <p:origin x="-90" y="-834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12/01/2014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12-Jan-14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428875"/>
            <a:ext cx="8521700" cy="1143000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chemeClr val="tx1"/>
                </a:solidFill>
              </a:rPr>
              <a:t>JCTVC-P0127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AHG14: </a:t>
            </a:r>
            <a:r>
              <a:rPr lang="en-US" dirty="0" smtClean="0">
                <a:solidFill>
                  <a:schemeClr val="tx1"/>
                </a:solidFill>
              </a:rPr>
              <a:t>On a profile supporting CGS in SHVC</a:t>
            </a:r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179512" y="3571875"/>
            <a:ext cx="8670801" cy="1076325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1900" b="1" i="1" dirty="0">
                <a:solidFill>
                  <a:schemeClr val="tx1"/>
                </a:solidFill>
              </a:rPr>
              <a:t>A</a:t>
            </a:r>
            <a:r>
              <a:rPr lang="fr-FR" sz="1900" b="1" i="1" dirty="0" smtClean="0">
                <a:solidFill>
                  <a:schemeClr val="tx1"/>
                </a:solidFill>
              </a:rPr>
              <a:t>. </a:t>
            </a:r>
            <a:r>
              <a:rPr lang="fr-FR" sz="1900" b="1" i="1" dirty="0" err="1" smtClean="0">
                <a:solidFill>
                  <a:schemeClr val="tx1"/>
                </a:solidFill>
              </a:rPr>
              <a:t>Duenas</a:t>
            </a:r>
            <a:r>
              <a:rPr lang="fr-FR" i="1" dirty="0" smtClean="0">
                <a:solidFill>
                  <a:schemeClr val="tx1"/>
                </a:solidFill>
              </a:rPr>
              <a:t>, </a:t>
            </a:r>
            <a:r>
              <a:rPr lang="fr-FR" sz="1600" i="1" dirty="0" smtClean="0">
                <a:solidFill>
                  <a:schemeClr val="tx1"/>
                </a:solidFill>
              </a:rPr>
              <a:t>P. </a:t>
            </a:r>
            <a:r>
              <a:rPr lang="fr-FR" sz="1600" i="1" dirty="0" smtClean="0">
                <a:solidFill>
                  <a:schemeClr val="tx1"/>
                </a:solidFill>
              </a:rPr>
              <a:t>Andrivon</a:t>
            </a:r>
            <a:r>
              <a:rPr lang="fr-FR" sz="1600" dirty="0">
                <a:solidFill>
                  <a:schemeClr val="tx1"/>
                </a:solidFill>
              </a:rPr>
              <a:t>,</a:t>
            </a:r>
            <a:r>
              <a:rPr lang="fr-FR" sz="1600" dirty="0" smtClean="0">
                <a:solidFill>
                  <a:schemeClr val="tx1"/>
                </a:solidFill>
              </a:rPr>
              <a:t> P. Bordes</a:t>
            </a:r>
            <a:r>
              <a:rPr lang="fr-FR" sz="1600" dirty="0">
                <a:solidFill>
                  <a:schemeClr val="tx1"/>
                </a:solidFill>
              </a:rPr>
              <a:t>, </a:t>
            </a:r>
            <a:r>
              <a:rPr lang="fr-FR" sz="1600" dirty="0" smtClean="0">
                <a:solidFill>
                  <a:schemeClr val="tx1"/>
                </a:solidFill>
              </a:rPr>
              <a:t>J. Chen, X</a:t>
            </a:r>
            <a:r>
              <a:rPr lang="fr-FR" sz="1600" dirty="0">
                <a:solidFill>
                  <a:schemeClr val="tx1"/>
                </a:solidFill>
              </a:rPr>
              <a:t>. </a:t>
            </a:r>
            <a:r>
              <a:rPr lang="fr-FR" sz="1600" dirty="0" smtClean="0">
                <a:solidFill>
                  <a:schemeClr val="tx1"/>
                </a:solidFill>
              </a:rPr>
              <a:t>Ducloux, </a:t>
            </a:r>
            <a:r>
              <a:rPr lang="fr-FR" sz="1600" dirty="0" smtClean="0">
                <a:solidFill>
                  <a:schemeClr val="tx1"/>
                </a:solidFill>
              </a:rPr>
              <a:t>E</a:t>
            </a:r>
            <a:r>
              <a:rPr lang="fr-FR" sz="1600" dirty="0" smtClean="0">
                <a:solidFill>
                  <a:schemeClr val="tx1"/>
                </a:solidFill>
              </a:rPr>
              <a:t>. François</a:t>
            </a:r>
            <a:r>
              <a:rPr lang="fr-FR" sz="1600" dirty="0">
                <a:solidFill>
                  <a:schemeClr val="tx1"/>
                </a:solidFill>
              </a:rPr>
              <a:t>, </a:t>
            </a:r>
            <a:r>
              <a:rPr lang="fr-FR" sz="1600" dirty="0" smtClean="0">
                <a:solidFill>
                  <a:schemeClr val="tx1"/>
                </a:solidFill>
              </a:rPr>
              <a:t>X. Li, A</a:t>
            </a:r>
            <a:r>
              <a:rPr lang="fr-FR" sz="1600" dirty="0">
                <a:solidFill>
                  <a:schemeClr val="tx1"/>
                </a:solidFill>
              </a:rPr>
              <a:t>. </a:t>
            </a:r>
            <a:r>
              <a:rPr lang="fr-FR" sz="1600" dirty="0" smtClean="0">
                <a:solidFill>
                  <a:schemeClr val="tx1"/>
                </a:solidFill>
              </a:rPr>
              <a:t>Segall, </a:t>
            </a:r>
            <a:r>
              <a:rPr lang="fr-FR" sz="1600" dirty="0" smtClean="0">
                <a:solidFill>
                  <a:schemeClr val="tx1"/>
                </a:solidFill>
              </a:rPr>
              <a:t>K. </a:t>
            </a:r>
            <a:r>
              <a:rPr lang="fr-FR" sz="1600" dirty="0" err="1" smtClean="0">
                <a:solidFill>
                  <a:schemeClr val="tx1"/>
                </a:solidFill>
              </a:rPr>
              <a:t>Ugur</a:t>
            </a:r>
            <a:r>
              <a:rPr lang="fr-FR" sz="1600" dirty="0" smtClean="0">
                <a:solidFill>
                  <a:schemeClr val="tx1"/>
                </a:solidFill>
              </a:rPr>
              <a:t>, Y</a:t>
            </a:r>
            <a:r>
              <a:rPr lang="fr-FR" sz="1600" dirty="0" smtClean="0">
                <a:solidFill>
                  <a:schemeClr val="tx1"/>
                </a:solidFill>
              </a:rPr>
              <a:t>. </a:t>
            </a:r>
            <a:r>
              <a:rPr lang="fr-FR" sz="1600" dirty="0" err="1" smtClean="0">
                <a:solidFill>
                  <a:schemeClr val="tx1"/>
                </a:solidFill>
              </a:rPr>
              <a:t>Ye</a:t>
            </a:r>
            <a:endParaRPr lang="fr-FR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fr-FR" i="1" dirty="0" smtClean="0">
                <a:solidFill>
                  <a:schemeClr val="tx1"/>
                </a:solidFill>
              </a:rPr>
              <a:t>Interdigital, </a:t>
            </a:r>
            <a:r>
              <a:rPr lang="fr-FR" i="1" dirty="0" err="1" smtClean="0">
                <a:solidFill>
                  <a:schemeClr val="tx1"/>
                </a:solidFill>
              </a:rPr>
              <a:t>NGCodec</a:t>
            </a:r>
            <a:r>
              <a:rPr lang="fr-FR" i="1" dirty="0" smtClean="0">
                <a:solidFill>
                  <a:schemeClr val="tx1"/>
                </a:solidFill>
              </a:rPr>
              <a:t>, Nokia, </a:t>
            </a:r>
            <a:r>
              <a:rPr lang="fr-FR" i="1" dirty="0" err="1" smtClean="0">
                <a:solidFill>
                  <a:schemeClr val="tx1"/>
                </a:solidFill>
              </a:rPr>
              <a:t>Qualcomm</a:t>
            </a:r>
            <a:r>
              <a:rPr lang="fr-FR" i="1" dirty="0" smtClean="0">
                <a:solidFill>
                  <a:schemeClr val="tx1"/>
                </a:solidFill>
              </a:rPr>
              <a:t>, Sharp</a:t>
            </a:r>
            <a:r>
              <a:rPr lang="fr-FR" i="1" dirty="0" smtClean="0">
                <a:solidFill>
                  <a:schemeClr val="tx1"/>
                </a:solidFill>
              </a:rPr>
              <a:t>, Technicolor, Thomson </a:t>
            </a:r>
            <a:r>
              <a:rPr lang="fr-FR" i="1" dirty="0" err="1" smtClean="0">
                <a:solidFill>
                  <a:schemeClr val="tx1"/>
                </a:solidFill>
              </a:rPr>
              <a:t>Video</a:t>
            </a:r>
            <a:r>
              <a:rPr lang="fr-FR" i="1" dirty="0" smtClean="0">
                <a:solidFill>
                  <a:schemeClr val="tx1"/>
                </a:solidFill>
              </a:rPr>
              <a:t> Networks </a:t>
            </a:r>
          </a:p>
          <a:p>
            <a:pPr marL="0" indent="0" eaLnBrk="1" hangingPunct="1">
              <a:defRPr/>
            </a:pPr>
            <a:endParaRPr lang="fr-FR" i="1" dirty="0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16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San José, 9 – 17 Jan.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fr-FR" b="1" dirty="0" err="1" smtClean="0"/>
              <a:t>Context</a:t>
            </a:r>
            <a:endParaRPr lang="en-US" b="1" dirty="0"/>
          </a:p>
          <a:p>
            <a:pPr lvl="2"/>
            <a:r>
              <a:rPr lang="fr-FR" dirty="0"/>
              <a:t>CGS use cases and </a:t>
            </a:r>
            <a:r>
              <a:rPr lang="fr-FR" dirty="0" err="1"/>
              <a:t>requirements</a:t>
            </a:r>
            <a:r>
              <a:rPr lang="fr-FR" dirty="0"/>
              <a:t> </a:t>
            </a:r>
            <a:r>
              <a:rPr lang="fr-FR" dirty="0" err="1"/>
              <a:t>defined</a:t>
            </a:r>
            <a:r>
              <a:rPr lang="fr-FR" dirty="0"/>
              <a:t> in May 2012 (MPEG100</a:t>
            </a:r>
            <a:r>
              <a:rPr lang="fr-FR" dirty="0" smtClean="0"/>
              <a:t>)</a:t>
            </a:r>
          </a:p>
          <a:p>
            <a:pPr lvl="2"/>
            <a:r>
              <a:rPr lang="fr-FR" dirty="0" smtClean="0"/>
              <a:t>CGS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realistic</a:t>
            </a:r>
            <a:r>
              <a:rPr lang="fr-FR" dirty="0" smtClean="0"/>
              <a:t> SHVC </a:t>
            </a:r>
            <a:r>
              <a:rPr lang="fr-FR" dirty="0" err="1" smtClean="0"/>
              <a:t>deployment</a:t>
            </a:r>
            <a:r>
              <a:rPr lang="fr-FR" dirty="0" smtClean="0"/>
              <a:t> </a:t>
            </a:r>
            <a:r>
              <a:rPr lang="fr-FR" dirty="0" err="1" smtClean="0"/>
              <a:t>opportunity</a:t>
            </a:r>
            <a:endParaRPr lang="fr-FR" dirty="0" smtClean="0"/>
          </a:p>
          <a:p>
            <a:pPr lvl="2"/>
            <a:r>
              <a:rPr lang="fr-FR" dirty="0" smtClean="0"/>
              <a:t>SCE1 on CG and </a:t>
            </a:r>
            <a:r>
              <a:rPr lang="fr-FR" dirty="0" err="1" smtClean="0"/>
              <a:t>bitdepth</a:t>
            </a:r>
            <a:r>
              <a:rPr lang="fr-FR" dirty="0" smtClean="0"/>
              <a:t> </a:t>
            </a:r>
            <a:r>
              <a:rPr lang="fr-FR" dirty="0" err="1" smtClean="0"/>
              <a:t>scalbility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converging</a:t>
            </a:r>
            <a:r>
              <a:rPr lang="fr-FR" dirty="0" smtClean="0"/>
              <a:t> conditions</a:t>
            </a:r>
            <a:endParaRPr lang="fr-FR" dirty="0" smtClean="0"/>
          </a:p>
          <a:p>
            <a:pPr marL="0" lvl="1" indent="0">
              <a:buNone/>
            </a:pPr>
            <a:endParaRPr lang="en-US" dirty="0" smtClean="0"/>
          </a:p>
          <a:p>
            <a:pPr marL="0" lvl="1" indent="0">
              <a:buNone/>
            </a:pPr>
            <a:r>
              <a:rPr lang="en-US" b="1" dirty="0"/>
              <a:t>M</a:t>
            </a:r>
            <a:r>
              <a:rPr lang="en-US" b="1" dirty="0" smtClean="0"/>
              <a:t>ainstream applications</a:t>
            </a:r>
            <a:endParaRPr lang="en-US" b="1" dirty="0" smtClean="0"/>
          </a:p>
          <a:p>
            <a:pPr lvl="2"/>
            <a:r>
              <a:rPr lang="fr-FR" u="sng" dirty="0" smtClean="0"/>
              <a:t>IPTV</a:t>
            </a:r>
            <a:r>
              <a:rPr lang="fr-FR" dirty="0" smtClean="0"/>
              <a:t>: HEVC HD Rec.709 8-bit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HEVC </a:t>
            </a:r>
            <a:r>
              <a:rPr lang="fr-FR" dirty="0" smtClean="0">
                <a:sym typeface="Wingdings" panose="05000000000000000000" pitchFamily="2" charset="2"/>
              </a:rPr>
              <a:t>UHD Rec.2020 </a:t>
            </a:r>
            <a:r>
              <a:rPr lang="fr-FR" dirty="0" smtClean="0">
                <a:sym typeface="Wingdings" panose="05000000000000000000" pitchFamily="2" charset="2"/>
              </a:rPr>
              <a:t>10-bit</a:t>
            </a:r>
          </a:p>
          <a:p>
            <a:pPr lvl="2"/>
            <a:r>
              <a:rPr lang="fr-FR" u="sng" dirty="0" smtClean="0">
                <a:sym typeface="Wingdings" panose="05000000000000000000" pitchFamily="2" charset="2"/>
              </a:rPr>
              <a:t>UHD </a:t>
            </a:r>
            <a:r>
              <a:rPr lang="fr-FR" u="sng" dirty="0" err="1" smtClean="0">
                <a:sym typeface="Wingdings" panose="05000000000000000000" pitchFamily="2" charset="2"/>
              </a:rPr>
              <a:t>broadcast</a:t>
            </a:r>
            <a:r>
              <a:rPr lang="fr-FR" u="sng" dirty="0" smtClean="0">
                <a:sym typeface="Wingdings" panose="05000000000000000000" pitchFamily="2" charset="2"/>
              </a:rPr>
              <a:t> </a:t>
            </a:r>
            <a:r>
              <a:rPr lang="fr-FR" u="sng" dirty="0" err="1" smtClean="0">
                <a:sym typeface="Wingdings" panose="05000000000000000000" pitchFamily="2" charset="2"/>
              </a:rPr>
              <a:t>forward</a:t>
            </a:r>
            <a:r>
              <a:rPr lang="fr-FR" u="sng" dirty="0" smtClean="0">
                <a:sym typeface="Wingdings" panose="05000000000000000000" pitchFamily="2" charset="2"/>
              </a:rPr>
              <a:t> compatibility</a:t>
            </a:r>
            <a:r>
              <a:rPr lang="fr-FR" dirty="0" smtClean="0">
                <a:sym typeface="Wingdings" panose="05000000000000000000" pitchFamily="2" charset="2"/>
              </a:rPr>
              <a:t>: UHD-1 Rec.709  ph.1 </a:t>
            </a:r>
            <a:r>
              <a:rPr lang="fr-FR" dirty="0" err="1" smtClean="0">
                <a:sym typeface="Wingdings" panose="05000000000000000000" pitchFamily="2" charset="2"/>
              </a:rPr>
              <a:t>device</a:t>
            </a:r>
            <a:r>
              <a:rPr lang="fr-FR" dirty="0" smtClean="0">
                <a:sym typeface="Wingdings" panose="05000000000000000000" pitchFamily="2" charset="2"/>
              </a:rPr>
              <a:t>/UHD-1 Rec.2020 ph. 2 signal</a:t>
            </a:r>
          </a:p>
          <a:p>
            <a:pPr lvl="2"/>
            <a:r>
              <a:rPr lang="fr-FR" dirty="0" smtClean="0"/>
              <a:t>CR and </a:t>
            </a:r>
            <a:r>
              <a:rPr lang="fr-FR" dirty="0"/>
              <a:t>use cases discussions </a:t>
            </a:r>
            <a:r>
              <a:rPr lang="fr-FR" dirty="0" err="1" smtClean="0"/>
              <a:t>opened</a:t>
            </a:r>
            <a:r>
              <a:rPr lang="fr-FR" dirty="0" smtClean="0"/>
              <a:t> in </a:t>
            </a:r>
            <a:r>
              <a:rPr lang="fr-FR" dirty="0"/>
              <a:t>a DVB CM-AVC group</a:t>
            </a:r>
          </a:p>
          <a:p>
            <a:pPr marL="0" lvl="1" indent="0">
              <a:buNone/>
            </a:pPr>
            <a:endParaRPr lang="en-US" dirty="0" smtClean="0"/>
          </a:p>
          <a:p>
            <a:pPr marL="0" lvl="1" indent="0">
              <a:buNone/>
            </a:pPr>
            <a:r>
              <a:rPr lang="fr-FR" b="1" dirty="0" err="1"/>
              <a:t>Suggested</a:t>
            </a:r>
            <a:r>
              <a:rPr lang="fr-FR" b="1" dirty="0"/>
              <a:t> </a:t>
            </a:r>
            <a:r>
              <a:rPr lang="fr-FR" b="1" dirty="0" err="1" smtClean="0"/>
              <a:t>approach</a:t>
            </a:r>
            <a:endParaRPr lang="fr-FR" b="1" dirty="0"/>
          </a:p>
          <a:p>
            <a:pPr lvl="2"/>
            <a:r>
              <a:rPr lang="fr-FR" dirty="0" err="1" smtClean="0"/>
              <a:t>Consider</a:t>
            </a:r>
            <a:r>
              <a:rPr lang="fr-FR" dirty="0" smtClean="0"/>
              <a:t> high performance in </a:t>
            </a:r>
            <a:r>
              <a:rPr lang="fr-FR" dirty="0" err="1" smtClean="0"/>
              <a:t>comparison</a:t>
            </a:r>
            <a:r>
              <a:rPr lang="fr-FR" dirty="0" smtClean="0"/>
              <a:t> to </a:t>
            </a:r>
            <a:r>
              <a:rPr lang="fr-FR" dirty="0" err="1" smtClean="0"/>
              <a:t>simulcast</a:t>
            </a:r>
            <a:endParaRPr lang="fr-FR" dirty="0"/>
          </a:p>
          <a:p>
            <a:pPr lvl="2"/>
            <a:r>
              <a:rPr lang="fr-FR" dirty="0" err="1" smtClean="0"/>
              <a:t>Establish</a:t>
            </a:r>
            <a:r>
              <a:rPr lang="fr-FR" dirty="0" smtClean="0"/>
              <a:t> </a:t>
            </a:r>
            <a:r>
              <a:rPr lang="fr-FR" dirty="0" smtClean="0"/>
              <a:t>LS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smtClean="0"/>
              <a:t>DVB CM-AVC (</a:t>
            </a:r>
            <a:r>
              <a:rPr lang="fr-FR" dirty="0"/>
              <a:t>use </a:t>
            </a:r>
            <a:r>
              <a:rPr lang="fr-FR" dirty="0" smtClean="0"/>
              <a:t>cases, perf, </a:t>
            </a:r>
            <a:r>
              <a:rPr lang="fr-FR" dirty="0" err="1" smtClean="0"/>
              <a:t>cpxity</a:t>
            </a:r>
            <a:r>
              <a:rPr lang="fr-FR" dirty="0"/>
              <a:t>, </a:t>
            </a:r>
            <a:r>
              <a:rPr lang="fr-FR" dirty="0" err="1" smtClean="0"/>
              <a:t>requirements</a:t>
            </a:r>
            <a:r>
              <a:rPr lang="fr-FR" dirty="0" smtClean="0"/>
              <a:t>…)</a:t>
            </a:r>
          </a:p>
          <a:p>
            <a:pPr lvl="2"/>
            <a:r>
              <a:rPr lang="fr-FR" dirty="0" err="1" smtClean="0"/>
              <a:t>Define</a:t>
            </a:r>
            <a:r>
              <a:rPr lang="fr-FR" dirty="0" smtClean="0"/>
              <a:t> a profile for CGS </a:t>
            </a:r>
            <a:r>
              <a:rPr lang="fr-FR" dirty="0" err="1" smtClean="0"/>
              <a:t>considering</a:t>
            </a:r>
            <a:r>
              <a:rPr lang="fr-FR" dirty="0" smtClean="0"/>
              <a:t> </a:t>
            </a:r>
            <a:r>
              <a:rPr lang="fr-FR" dirty="0" err="1" smtClean="0"/>
              <a:t>expressed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endParaRPr lang="en-US" sz="1800" dirty="0" smtClean="0"/>
          </a:p>
          <a:p>
            <a:pPr marL="266700" lvl="2" indent="0">
              <a:buNone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u="sng" dirty="0" smtClean="0"/>
              <a:t>CG and </a:t>
            </a:r>
            <a:r>
              <a:rPr lang="fr-FR" sz="2800" u="sng" dirty="0" err="1" smtClean="0"/>
              <a:t>bitdepth</a:t>
            </a:r>
            <a:r>
              <a:rPr lang="fr-FR" sz="2800" u="sng" dirty="0" smtClean="0"/>
              <a:t> </a:t>
            </a:r>
            <a:r>
              <a:rPr lang="fr-FR" sz="2800" u="sng" dirty="0" err="1" smtClean="0"/>
              <a:t>scalability</a:t>
            </a:r>
            <a:r>
              <a:rPr lang="fr-FR" sz="2800" u="sng" dirty="0" smtClean="0"/>
              <a:t>: </a:t>
            </a:r>
            <a:r>
              <a:rPr lang="fr-FR" sz="2800" u="sng" dirty="0" err="1"/>
              <a:t>t</a:t>
            </a:r>
            <a:r>
              <a:rPr lang="fr-FR" sz="2800" u="sng" dirty="0" err="1" smtClean="0"/>
              <a:t>oward</a:t>
            </a:r>
            <a:r>
              <a:rPr lang="fr-FR" sz="2800" u="sng" dirty="0" smtClean="0"/>
              <a:t> </a:t>
            </a:r>
            <a:r>
              <a:rPr lang="fr-FR" sz="2800" u="sng" dirty="0" smtClean="0"/>
              <a:t>a SHVC profile</a:t>
            </a:r>
            <a:endParaRPr lang="en-US" sz="2800" u="sng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EE5175-2181-455A-87ED-BAF5DE0D6D45}">
  <ds:schemaRefs>
    <ds:schemaRef ds:uri="http://schemas.microsoft.com/office/2006/metadata/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180</Words>
  <Application>Microsoft Office PowerPoint</Application>
  <PresentationFormat>On-screen Show 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technicoloMaster</vt:lpstr>
      <vt:lpstr>JCTVC-P0127 AHG14: On a profile supporting CGS in SHVC</vt:lpstr>
      <vt:lpstr>CG and bitdepth scalability: toward a SHVC profile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Andrivon Pierre</cp:lastModifiedBy>
  <cp:revision>316</cp:revision>
  <dcterms:created xsi:type="dcterms:W3CDTF">2010-02-01T15:48:52Z</dcterms:created>
  <dcterms:modified xsi:type="dcterms:W3CDTF">2014-01-12T18:41:56Z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