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0" r:id="rId3"/>
    <p:sldId id="272" r:id="rId4"/>
    <p:sldId id="273" r:id="rId5"/>
    <p:sldId id="270" r:id="rId6"/>
    <p:sldId id="271" r:id="rId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CC99FF"/>
    <a:srgbClr val="000000"/>
    <a:srgbClr val="FF9900"/>
    <a:srgbClr val="FFD347"/>
    <a:srgbClr val="FF5050"/>
    <a:srgbClr val="008000"/>
    <a:srgbClr val="99CCFF"/>
    <a:srgbClr val="FF00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9685" autoAdjust="0"/>
  </p:normalViewPr>
  <p:slideViewPr>
    <p:cSldViewPr showGuides="1">
      <p:cViewPr>
        <p:scale>
          <a:sx n="100" d="100"/>
          <a:sy n="100" d="100"/>
        </p:scale>
        <p:origin x="-1950" y="-918"/>
      </p:cViewPr>
      <p:guideLst>
        <p:guide orient="horz" pos="648"/>
        <p:guide pos="51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94" y="-96"/>
      </p:cViewPr>
      <p:guideLst>
        <p:guide orient="horz" pos="2928"/>
        <p:guide pos="2160"/>
      </p:guideLst>
    </p:cSldViewPr>
  </p:notesViewPr>
  <p:gridSpacing cx="117043200" cy="117043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73CA8BF6-B8DE-4898-8B90-B605A25321D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50736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1" y="4416426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7CC23B3-AD0D-42E2-A4C4-DBBDCD2E29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19592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B6465-0FA6-4241-8B21-B78AB7A8361D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615BB2-A441-41DD-A0CF-A3956A5AF97A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721D1-369E-4B10-8778-4DA7B45ED08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AFD61C-DB7D-45F8-95BA-EBEB0EA55AE8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76DD2-5E33-4792-9848-40D16AFB1F7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79FD3-7717-444A-8ADF-FA35EEC85F60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E579A-9188-4B6B-872C-942BD7F848FC}" type="slidenum">
              <a:rPr lang="zh-CN" altLang="en-US"/>
              <a:pPr/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7B533D-2B98-4FB3-A791-C79803D2F46A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27C0B-F711-4117-BE9E-BA45976421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96BFE7-8056-4AAA-A7A3-5D1C91DC9ED5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FF464-5CC8-4510-93FE-FF9E219407D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47EB2-07A3-4657-8B9A-838349E4583C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0F69A-6EBE-4F27-B870-083C664C885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44983-4B1F-4370-8996-9CF98B706C76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F9AF9-5419-40F5-927E-4FE8A5C15C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6B73B4-C7D6-4488-9D31-E89A135E9AA5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EAAB3-4050-46B9-AD4A-E651531F3A4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0C760F-57A8-4462-8559-A1731BE32AE3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0C1F5-77BC-4B81-8AC1-3B60217E4E2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B5B4C2-2716-471C-889F-ABEE14A192F7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ABA26-E65A-49E3-9EB8-262D07C4CE2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248980-3344-41D0-A6EB-45877C2476D3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fld id="{A9A1D5CA-5659-493A-9E04-F816F583DA9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r>
              <a:rPr lang="en-US" altLang="zh-CN" smtClean="0"/>
              <a:t>JCTVC-M0285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fld id="{3D9B1D82-E39F-440D-8FBE-81C27D06906F}" type="datetime1">
              <a:rPr lang="en-US" smtClean="0"/>
              <a:pPr/>
              <a:t>4/15/2013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8165"/>
            <a:ext cx="7772400" cy="2554545"/>
          </a:xfrm>
        </p:spPr>
        <p:txBody>
          <a:bodyPr/>
          <a:lstStyle/>
          <a:p>
            <a:r>
              <a:rPr lang="en-CA" b="1" dirty="0" smtClean="0"/>
              <a:t>JCTVC-M0285</a:t>
            </a:r>
            <a:br>
              <a:rPr lang="en-CA" b="1" dirty="0" smtClean="0"/>
            </a:br>
            <a:r>
              <a:rPr lang="en-CA" b="1" dirty="0" smtClean="0"/>
              <a:t>Non-SCE1: </a:t>
            </a:r>
            <a:r>
              <a:rPr lang="en-US" b="1" dirty="0" smtClean="0"/>
              <a:t>Chroma-like coding of enhancement layer </a:t>
            </a:r>
            <a:r>
              <a:rPr lang="en-US" b="1" dirty="0" err="1" smtClean="0"/>
              <a:t>luma</a:t>
            </a:r>
            <a:r>
              <a:rPr lang="en-US" b="1" dirty="0" smtClean="0"/>
              <a:t> intra mode in SHVC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</p:spPr>
        <p:txBody>
          <a:bodyPr/>
          <a:lstStyle/>
          <a:p>
            <a:r>
              <a:rPr lang="en-US" dirty="0" smtClean="0"/>
              <a:t>Jun Xu, Ali Tabatabai</a:t>
            </a:r>
          </a:p>
          <a:p>
            <a:r>
              <a:rPr lang="en-US" dirty="0" smtClean="0"/>
              <a:t>SONY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B6465-0FA6-4241-8B21-B78AB7A8361D}" type="slidenum">
              <a:rPr lang="zh-CN" altLang="en-US" smtClean="0"/>
              <a:pPr/>
              <a:t>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SHM1.0</a:t>
            </a:r>
          </a:p>
          <a:p>
            <a:pPr lvl="1"/>
            <a:r>
              <a:rPr lang="en-US" sz="2000" dirty="0" smtClean="0"/>
              <a:t>Luma intra prediction in EL will allow 33+2 modes.</a:t>
            </a:r>
          </a:p>
          <a:p>
            <a:pPr lvl="1"/>
            <a:r>
              <a:rPr lang="en-US" sz="2000" dirty="0" smtClean="0"/>
              <a:t>There is correlation between BL intra mode and EL intra mode.</a:t>
            </a:r>
          </a:p>
          <a:p>
            <a:pPr lvl="1"/>
            <a:r>
              <a:rPr lang="en-US" sz="2000" dirty="0" smtClean="0"/>
              <a:t>Take advantage of this correlation to limit the number of potential candidates for intra modes.</a:t>
            </a:r>
          </a:p>
          <a:p>
            <a:pPr lvl="2"/>
            <a:endParaRPr lang="en-US" sz="1200" dirty="0" smtClean="0"/>
          </a:p>
          <a:p>
            <a:r>
              <a:rPr lang="en-US" sz="2800" dirty="0" smtClean="0"/>
              <a:t>Proposed solution</a:t>
            </a:r>
          </a:p>
          <a:p>
            <a:pPr lvl="1"/>
            <a:r>
              <a:rPr lang="en-US" sz="2000" dirty="0" smtClean="0"/>
              <a:t>Reduce allowed modes for </a:t>
            </a:r>
            <a:r>
              <a:rPr lang="en-US" sz="2000" dirty="0" err="1" smtClean="0"/>
              <a:t>luma</a:t>
            </a:r>
            <a:r>
              <a:rPr lang="en-US" sz="2000" dirty="0" smtClean="0"/>
              <a:t> intra prediction in EL to 5 modes.</a:t>
            </a:r>
          </a:p>
          <a:p>
            <a:pPr lvl="1"/>
            <a:r>
              <a:rPr lang="en-US" sz="2000" dirty="0" smtClean="0"/>
              <a:t>5 modes are derived similar to </a:t>
            </a:r>
            <a:r>
              <a:rPr lang="en-US" sz="2000" dirty="0" err="1" smtClean="0"/>
              <a:t>chroma</a:t>
            </a:r>
            <a:r>
              <a:rPr lang="en-US" sz="2000" dirty="0" smtClean="0"/>
              <a:t> intra modes</a:t>
            </a:r>
          </a:p>
          <a:p>
            <a:pPr lvl="2"/>
            <a:r>
              <a:rPr lang="en-US" dirty="0" smtClean="0"/>
              <a:t>1 Direct mode</a:t>
            </a:r>
          </a:p>
          <a:p>
            <a:pPr lvl="2"/>
            <a:r>
              <a:rPr lang="en-US" dirty="0" smtClean="0"/>
              <a:t>4 remaining modes</a:t>
            </a:r>
          </a:p>
          <a:p>
            <a:pPr lvl="1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 derivation and signaling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5486400"/>
          </a:xfrm>
        </p:spPr>
        <p:txBody>
          <a:bodyPr/>
          <a:lstStyle/>
          <a:p>
            <a:r>
              <a:rPr lang="en-US" sz="2400" dirty="0" smtClean="0"/>
              <a:t>Derive allowed modes and signal</a:t>
            </a:r>
          </a:p>
          <a:p>
            <a:pPr lvl="1"/>
            <a:r>
              <a:rPr lang="en-US" sz="2000" dirty="0" smtClean="0"/>
              <a:t>DM: Direct mode-&gt;co-located BL intra mode (</a:t>
            </a:r>
            <a:r>
              <a:rPr lang="en-US" sz="2000" dirty="0" err="1" smtClean="0"/>
              <a:t>modeBL</a:t>
            </a:r>
            <a:r>
              <a:rPr lang="en-US" sz="2000" dirty="0" smtClean="0"/>
              <a:t>)</a:t>
            </a:r>
          </a:p>
          <a:p>
            <a:pPr lvl="2"/>
            <a:r>
              <a:rPr lang="en-US" sz="1800" dirty="0" err="1" smtClean="0"/>
              <a:t>prev_intra_luma_pred_flag</a:t>
            </a:r>
            <a:r>
              <a:rPr lang="en-US" sz="1800" dirty="0" smtClean="0"/>
              <a:t> = 1</a:t>
            </a:r>
          </a:p>
          <a:p>
            <a:pPr lvl="2"/>
            <a:r>
              <a:rPr lang="en-US" sz="1800" dirty="0" smtClean="0"/>
              <a:t>Context coded with HEVC version 1 context</a:t>
            </a:r>
          </a:p>
          <a:p>
            <a:pPr lvl="1"/>
            <a:r>
              <a:rPr lang="en-US" sz="2000" dirty="0" smtClean="0"/>
              <a:t>4 Remaining modes</a:t>
            </a:r>
          </a:p>
          <a:p>
            <a:pPr lvl="2"/>
            <a:r>
              <a:rPr lang="en-US" sz="1800" dirty="0" err="1" smtClean="0"/>
              <a:t>prev_intra_luma_pred_flag</a:t>
            </a:r>
            <a:r>
              <a:rPr lang="en-US" sz="1800" dirty="0" smtClean="0"/>
              <a:t> = 0</a:t>
            </a:r>
          </a:p>
          <a:p>
            <a:pPr lvl="2"/>
            <a:r>
              <a:rPr lang="en-US" sz="1800" dirty="0" smtClean="0"/>
              <a:t>Index is coded with 2-bit FLC with by-pass</a:t>
            </a:r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3288644"/>
              </p:ext>
            </p:extLst>
          </p:nvPr>
        </p:nvGraphicFramePr>
        <p:xfrm>
          <a:off x="571500" y="3946070"/>
          <a:ext cx="8229601" cy="1654630"/>
        </p:xfrm>
        <a:graphic>
          <a:graphicData uri="http://schemas.openxmlformats.org/drawingml/2006/table">
            <a:tbl>
              <a:tblPr/>
              <a:tblGrid>
                <a:gridCol w="999309"/>
                <a:gridCol w="999308"/>
                <a:gridCol w="1425486"/>
                <a:gridCol w="1605097"/>
                <a:gridCol w="1714500"/>
                <a:gridCol w="1485901"/>
              </a:tblGrid>
              <a:tr h="329111">
                <a:tc>
                  <a:txBody>
                    <a:bodyPr/>
                    <a:lstStyle/>
                    <a:p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EL allowed modes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91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modeBL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DM 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Remaining #1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Remaining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#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Remaining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#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Remaining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#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DC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DC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PL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V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H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34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PL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PL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34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V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H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DC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Angular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modeBL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PL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modeBL</a:t>
                      </a:r>
                      <a:r>
                        <a:rPr lang="en-US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-1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modeBL+1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DC </a:t>
                      </a:r>
                    </a:p>
                  </a:txBody>
                  <a:tcPr marL="87086" marR="87086" marT="43543" marB="435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71600" y="5943600"/>
            <a:ext cx="3778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modeBL</a:t>
            </a:r>
            <a:r>
              <a:rPr lang="en-US" sz="1400" b="1" dirty="0" smtClean="0"/>
              <a:t> is the co-located BL intra mode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/>
          </a:p>
        </p:txBody>
      </p:sp>
      <p:sp>
        <p:nvSpPr>
          <p:cNvPr id="6" name="Rectangle 5"/>
          <p:cNvSpPr/>
          <p:nvPr/>
        </p:nvSpPr>
        <p:spPr bwMode="auto">
          <a:xfrm>
            <a:off x="1028700" y="1600200"/>
            <a:ext cx="2171700" cy="2743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rev_intra_luma_pred_flag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57200" y="2857500"/>
            <a:ext cx="1028700" cy="2743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mpm_idx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057400" y="2857500"/>
            <a:ext cx="24003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rem_intra_luma_pred_mode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(5-bit FLC)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>
            <a:stCxn id="6" idx="2"/>
            <a:endCxn id="7" idx="0"/>
          </p:cNvCxnSpPr>
          <p:nvPr/>
        </p:nvCxnSpPr>
        <p:spPr bwMode="auto">
          <a:xfrm flipH="1">
            <a:off x="971550" y="1874520"/>
            <a:ext cx="1143000" cy="982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>
            <a:stCxn id="6" idx="2"/>
            <a:endCxn id="8" idx="0"/>
          </p:cNvCxnSpPr>
          <p:nvPr/>
        </p:nvCxnSpPr>
        <p:spPr bwMode="auto">
          <a:xfrm>
            <a:off x="2114550" y="1874520"/>
            <a:ext cx="1143000" cy="982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1143000" y="2057400"/>
            <a:ext cx="268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514600" y="2057400"/>
            <a:ext cx="380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4572000" y="914400"/>
            <a:ext cx="0" cy="5372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13"/>
          <p:cNvSpPr/>
          <p:nvPr/>
        </p:nvSpPr>
        <p:spPr bwMode="auto">
          <a:xfrm>
            <a:off x="2057400" y="3657600"/>
            <a:ext cx="24003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Intra mode is set to </a:t>
            </a:r>
            <a:r>
              <a:rPr lang="en-US" dirty="0" err="1" smtClean="0"/>
              <a:t>rem_intra_luma_pred_mode</a:t>
            </a:r>
            <a:endParaRPr lang="en-US" dirty="0" smtClean="0"/>
          </a:p>
          <a:p>
            <a:pPr algn="ctr"/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0" y="4572000"/>
            <a:ext cx="19431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Intra mode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is set to </a:t>
            </a:r>
            <a:r>
              <a:rPr lang="en-GB" dirty="0" err="1" smtClean="0"/>
              <a:t>candModeList</a:t>
            </a:r>
            <a:r>
              <a:rPr lang="en-GB" dirty="0" smtClean="0"/>
              <a:t>[</a:t>
            </a:r>
            <a:r>
              <a:rPr lang="en-GB" dirty="0" err="1" smtClean="0"/>
              <a:t>mpm_idx</a:t>
            </a:r>
            <a:r>
              <a:rPr lang="en-GB" dirty="0" smtClean="0"/>
              <a:t>]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286000" y="4572000"/>
            <a:ext cx="19431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Intra mode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is refined based on </a:t>
            </a:r>
            <a:r>
              <a:rPr lang="en-GB" dirty="0" err="1" smtClean="0"/>
              <a:t>candModeList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cxnSp>
        <p:nvCxnSpPr>
          <p:cNvPr id="17" name="Straight Arrow Connector 16"/>
          <p:cNvCxnSpPr>
            <a:stCxn id="7" idx="2"/>
            <a:endCxn id="15" idx="0"/>
          </p:cNvCxnSpPr>
          <p:nvPr/>
        </p:nvCxnSpPr>
        <p:spPr bwMode="auto">
          <a:xfrm>
            <a:off x="971550" y="3131820"/>
            <a:ext cx="0" cy="14401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>
            <a:stCxn id="8" idx="2"/>
            <a:endCxn id="14" idx="0"/>
          </p:cNvCxnSpPr>
          <p:nvPr/>
        </p:nvCxnSpPr>
        <p:spPr bwMode="auto">
          <a:xfrm>
            <a:off x="3257550" y="3314700"/>
            <a:ext cx="0" cy="3429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>
            <a:stCxn id="14" idx="2"/>
            <a:endCxn id="16" idx="0"/>
          </p:cNvCxnSpPr>
          <p:nvPr/>
        </p:nvCxnSpPr>
        <p:spPr bwMode="auto">
          <a:xfrm>
            <a:off x="3257550" y="4114800"/>
            <a:ext cx="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Rectangle 19"/>
          <p:cNvSpPr/>
          <p:nvPr/>
        </p:nvSpPr>
        <p:spPr bwMode="auto">
          <a:xfrm>
            <a:off x="5829300" y="1600200"/>
            <a:ext cx="2171700" cy="2743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rev_intra_luma_pred_flag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29400" y="2857500"/>
            <a:ext cx="22860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rem_intra_luma_pred_mode_rl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(2-bit FLC)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cxnSp>
        <p:nvCxnSpPr>
          <p:cNvPr id="22" name="Straight Arrow Connector 21"/>
          <p:cNvCxnSpPr>
            <a:stCxn id="20" idx="2"/>
            <a:endCxn id="27" idx="0"/>
          </p:cNvCxnSpPr>
          <p:nvPr/>
        </p:nvCxnSpPr>
        <p:spPr bwMode="auto">
          <a:xfrm flipH="1">
            <a:off x="5486400" y="1874520"/>
            <a:ext cx="1428750" cy="2697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>
            <a:stCxn id="20" idx="2"/>
            <a:endCxn id="21" idx="0"/>
          </p:cNvCxnSpPr>
          <p:nvPr/>
        </p:nvCxnSpPr>
        <p:spPr bwMode="auto">
          <a:xfrm>
            <a:off x="6915150" y="1874520"/>
            <a:ext cx="857250" cy="982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5943600" y="2057400"/>
            <a:ext cx="268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7315200" y="2057400"/>
            <a:ext cx="380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6743700" y="3657600"/>
            <a:ext cx="2057400" cy="3429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derive </a:t>
            </a:r>
            <a:r>
              <a:rPr lang="en-US" dirty="0" err="1" smtClean="0"/>
              <a:t>Modelist</a:t>
            </a:r>
            <a:endParaRPr lang="en-US" dirty="0" smtClean="0"/>
          </a:p>
          <a:p>
            <a:pPr algn="ctr"/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686300" y="4572000"/>
            <a:ext cx="16002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Intra mode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is set to </a:t>
            </a:r>
            <a:r>
              <a:rPr lang="en-GB" dirty="0" err="1" smtClean="0"/>
              <a:t>modeBL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400800" y="4572000"/>
            <a:ext cx="2743200" cy="457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Intra mode</a:t>
            </a:r>
            <a:r>
              <a:rPr kumimoji="0" 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is set to </a:t>
            </a:r>
            <a:r>
              <a:rPr lang="en-US" sz="1100" dirty="0" err="1" smtClean="0"/>
              <a:t>Modelist</a:t>
            </a:r>
            <a:r>
              <a:rPr kumimoji="0" 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[</a:t>
            </a:r>
            <a:r>
              <a:rPr lang="en-US" sz="1100" dirty="0" err="1" smtClean="0"/>
              <a:t>rem_intra_luma_pred_mode_rl</a:t>
            </a:r>
            <a:r>
              <a:rPr kumimoji="0" lang="en-US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]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cxnSp>
        <p:nvCxnSpPr>
          <p:cNvPr id="29" name="Straight Arrow Connector 28"/>
          <p:cNvCxnSpPr>
            <a:stCxn id="21" idx="2"/>
            <a:endCxn id="26" idx="0"/>
          </p:cNvCxnSpPr>
          <p:nvPr/>
        </p:nvCxnSpPr>
        <p:spPr bwMode="auto">
          <a:xfrm>
            <a:off x="7772400" y="3314700"/>
            <a:ext cx="0" cy="3429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>
            <a:stCxn id="26" idx="2"/>
            <a:endCxn id="28" idx="0"/>
          </p:cNvCxnSpPr>
          <p:nvPr/>
        </p:nvCxnSpPr>
        <p:spPr bwMode="auto">
          <a:xfrm>
            <a:off x="7772400" y="4000500"/>
            <a:ext cx="0" cy="5715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3543300" y="1028700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SHM1.0 EL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686300" y="1028700"/>
            <a:ext cx="11320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/>
              <a:t>Proposed EL</a:t>
            </a:r>
            <a:endParaRPr 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00100"/>
            <a:ext cx="7772400" cy="5486400"/>
          </a:xfrm>
        </p:spPr>
        <p:txBody>
          <a:bodyPr/>
          <a:lstStyle/>
          <a:p>
            <a:r>
              <a:rPr lang="en-US" dirty="0" smtClean="0"/>
              <a:t>Thanks to Canon for cross-checking.</a:t>
            </a:r>
          </a:p>
          <a:p>
            <a:pPr lvl="1"/>
            <a:r>
              <a:rPr lang="en-US" dirty="0" smtClean="0"/>
              <a:t>MDCS 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MDCS off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5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371600" y="2057400"/>
          <a:ext cx="6096000" cy="1402080"/>
        </p:xfrm>
        <a:graphic>
          <a:graphicData uri="http://schemas.openxmlformats.org/drawingml/2006/table">
            <a:tbl>
              <a:tblPr/>
              <a:tblGrid>
                <a:gridCol w="1692250"/>
                <a:gridCol w="738835"/>
                <a:gridCol w="724205"/>
                <a:gridCol w="738835"/>
                <a:gridCol w="791261"/>
                <a:gridCol w="776630"/>
                <a:gridCol w="633984"/>
              </a:tblGrid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HEVC 2x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HEVC 1.5x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 (Test vs Ref)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latin typeface="Arial"/>
                          <a:ea typeface="Times New Roman"/>
                          <a:cs typeface="Times New Roman"/>
                        </a:rPr>
                        <a:t>Overall (Test vs single layer)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12.21%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13.54%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10.19%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10.21%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9.31%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 only (Test vs Ref)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81.3%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100.9%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98.7%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371600" y="4457700"/>
          <a:ext cx="6095997" cy="1524000"/>
        </p:xfrm>
        <a:graphic>
          <a:graphicData uri="http://schemas.openxmlformats.org/drawingml/2006/table">
            <a:tbl>
              <a:tblPr/>
              <a:tblGrid>
                <a:gridCol w="1531621"/>
                <a:gridCol w="764591"/>
                <a:gridCol w="752396"/>
                <a:gridCol w="764591"/>
                <a:gridCol w="781663"/>
                <a:gridCol w="769469"/>
                <a:gridCol w="731666"/>
              </a:tblGrid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HEVC 2x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HEVC 1.5x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 (Test vs Ref)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latin typeface="Arial"/>
                          <a:ea typeface="Times New Roman"/>
                          <a:cs typeface="Times New Roman"/>
                        </a:rPr>
                        <a:t>Overall (Test vs single layer)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12.34%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13.72%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13.26%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10.19%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10.19%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Arial"/>
                          <a:ea typeface="Times New Roman"/>
                          <a:cs typeface="Times New Roman"/>
                        </a:rPr>
                        <a:t>9.33%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EL only (Test vs Ref)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7F7F7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83.3%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85.1%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100.8%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100.5%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 smtClean="0"/>
          </a:p>
          <a:p>
            <a:r>
              <a:rPr lang="en-US" sz="2400" dirty="0" smtClean="0"/>
              <a:t>Chroma-like intra mode coding for </a:t>
            </a:r>
            <a:r>
              <a:rPr lang="en-US" sz="2400" dirty="0" err="1" smtClean="0"/>
              <a:t>luma</a:t>
            </a:r>
            <a:r>
              <a:rPr lang="en-US" sz="2400" dirty="0" smtClean="0"/>
              <a:t> intra mode in EL.</a:t>
            </a:r>
          </a:p>
          <a:p>
            <a:endParaRPr lang="en-US" sz="2400" dirty="0" smtClean="0"/>
          </a:p>
          <a:p>
            <a:r>
              <a:rPr lang="en-US" sz="2400" dirty="0" smtClean="0"/>
              <a:t>Encoder complexity is reduced by over 15%.</a:t>
            </a:r>
          </a:p>
          <a:p>
            <a:endParaRPr lang="en-US" sz="2400" dirty="0" smtClean="0"/>
          </a:p>
          <a:p>
            <a:r>
              <a:rPr lang="en-US" sz="2400" dirty="0" smtClean="0"/>
              <a:t>Coding efficiency is improved by -0.2% for 2x AI and -0.1% for 1.5x AI.</a:t>
            </a:r>
          </a:p>
          <a:p>
            <a:endParaRPr lang="en-US" sz="2400" dirty="0" smtClean="0"/>
          </a:p>
          <a:p>
            <a:r>
              <a:rPr lang="en-US" sz="2400" dirty="0" smtClean="0"/>
              <a:t>Recommend to adopt this solution.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JCTVC-M0285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296202</TotalTime>
  <Words>532</Words>
  <Application>Microsoft Office PowerPoint</Application>
  <PresentationFormat>On-screen Show (4:3)</PresentationFormat>
  <Paragraphs>194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JCTVC-M0285 Non-SCE1: Chroma-like coding of enhancement layer luma intra mode in SHVC</vt:lpstr>
      <vt:lpstr>Proposal</vt:lpstr>
      <vt:lpstr>Mode derivation and signaling</vt:lpstr>
      <vt:lpstr>Diagram</vt:lpstr>
      <vt:lpstr>Performance</vt:lpstr>
      <vt:lpstr>Conclusion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Jun Xu</cp:lastModifiedBy>
  <cp:revision>13317</cp:revision>
  <dcterms:created xsi:type="dcterms:W3CDTF">2006-02-22T01:05:12Z</dcterms:created>
  <dcterms:modified xsi:type="dcterms:W3CDTF">2013-04-15T23:05:01Z</dcterms:modified>
</cp:coreProperties>
</file>