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2.xml" ContentType="application/vnd.openxmlformats-officedocument.presentationml.slideMaster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64" r:id="rId5"/>
  </p:sldMasterIdLst>
  <p:notesMasterIdLst>
    <p:notesMasterId r:id="rId10"/>
  </p:notesMasterIdLst>
  <p:sldIdLst>
    <p:sldId id="256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6C21"/>
    <a:srgbClr val="716C6B"/>
    <a:srgbClr val="00AEEF"/>
    <a:srgbClr val="D94D20"/>
    <a:srgbClr val="6C6864"/>
    <a:srgbClr val="63615D"/>
    <a:srgbClr val="54524E"/>
    <a:srgbClr val="0087C3"/>
    <a:srgbClr val="C6D742"/>
    <a:srgbClr val="44A43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14" autoAdjust="0"/>
    <p:restoredTop sz="94660"/>
  </p:normalViewPr>
  <p:slideViewPr>
    <p:cSldViewPr snapToObjects="1">
      <p:cViewPr varScale="1">
        <p:scale>
          <a:sx n="84" d="100"/>
          <a:sy n="84" d="100"/>
        </p:scale>
        <p:origin x="-160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A91834-3F34-4B40-8735-EA115B05FDDA}" type="datetimeFigureOut">
              <a:rPr lang="en-US" smtClean="0"/>
              <a:pPr/>
              <a:t>10/13/2012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8F7F6D-8A3B-DB4E-AE49-8696C0E84EF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24948" y="3495675"/>
            <a:ext cx="5029200" cy="381000"/>
          </a:xfrm>
        </p:spPr>
        <p:txBody>
          <a:bodyPr anchor="t"/>
          <a:lstStyle>
            <a:lvl1pPr marL="0" indent="0" algn="l">
              <a:buNone/>
              <a:defRPr sz="2000" b="0" i="0">
                <a:solidFill>
                  <a:srgbClr val="00AEEF"/>
                </a:solidFill>
                <a:latin typeface="Arial"/>
                <a:cs typeface="Arial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Date</a:t>
            </a:r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424948" y="1447800"/>
            <a:ext cx="6737852" cy="1895475"/>
          </a:xfrm>
          <a:prstGeom prst="rect">
            <a:avLst/>
          </a:prstGeom>
        </p:spPr>
        <p:txBody>
          <a:bodyPr anchor="b"/>
          <a:lstStyle>
            <a:lvl1pPr algn="l">
              <a:defRPr sz="2600" b="1" i="0" cap="all">
                <a:solidFill>
                  <a:srgbClr val="F36C21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92802" y="274638"/>
            <a:ext cx="8470198" cy="563562"/>
          </a:xfrm>
        </p:spPr>
        <p:txBody>
          <a:bodyPr/>
          <a:lstStyle>
            <a:lvl1pPr>
              <a:defRPr sz="26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371600"/>
            <a:ext cx="8229600" cy="4876800"/>
          </a:xfr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  <a:lvl2pPr>
              <a:defRPr b="0" i="0">
                <a:latin typeface="Arial"/>
                <a:cs typeface="Arial"/>
              </a:defRPr>
            </a:lvl2pPr>
            <a:lvl3pPr>
              <a:defRPr b="0" i="0">
                <a:latin typeface="Arial"/>
                <a:cs typeface="Arial"/>
              </a:defRPr>
            </a:lvl3pPr>
            <a:lvl4pPr>
              <a:defRPr b="0" i="0">
                <a:latin typeface="Arial"/>
                <a:cs typeface="Arial"/>
              </a:defRPr>
            </a:lvl4pPr>
            <a:lvl5pPr>
              <a:defRPr b="0" i="0"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8229600" cy="1219200"/>
          </a:xfrm>
        </p:spPr>
        <p:txBody>
          <a:bodyPr/>
          <a:lstStyle>
            <a:lvl1pPr>
              <a:buFontTx/>
              <a:buNone/>
              <a:defRPr b="0" i="0">
                <a:latin typeface="Arial"/>
                <a:cs typeface="Arial"/>
              </a:defRPr>
            </a:lvl1pPr>
            <a:lvl2pPr>
              <a:defRPr b="0" i="0">
                <a:latin typeface="Arial"/>
                <a:cs typeface="Arial"/>
              </a:defRPr>
            </a:lvl2pPr>
            <a:lvl3pPr>
              <a:defRPr b="0" i="0">
                <a:latin typeface="Arial"/>
                <a:cs typeface="Arial"/>
              </a:defRPr>
            </a:lvl3pPr>
            <a:lvl4pPr>
              <a:defRPr b="0" i="0">
                <a:latin typeface="Arial"/>
                <a:cs typeface="Arial"/>
              </a:defRPr>
            </a:lvl4pPr>
            <a:lvl5pPr>
              <a:defRPr b="0" i="0"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381000" y="2590800"/>
            <a:ext cx="8229600" cy="3657600"/>
          </a:xfr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  <a:lvl2pPr>
              <a:defRPr b="0" i="0">
                <a:latin typeface="Arial"/>
                <a:cs typeface="Arial"/>
              </a:defRPr>
            </a:lvl2pPr>
            <a:lvl3pPr>
              <a:defRPr b="0" i="0">
                <a:latin typeface="Arial"/>
                <a:cs typeface="Arial"/>
              </a:defRPr>
            </a:lvl3pPr>
            <a:lvl4pPr>
              <a:defRPr b="0" i="0">
                <a:latin typeface="Arial"/>
                <a:cs typeface="Arial"/>
              </a:defRPr>
            </a:lvl4pPr>
            <a:lvl5pPr>
              <a:defRPr b="0" i="0"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95400"/>
            <a:ext cx="4038600" cy="4525963"/>
          </a:xfrm>
        </p:spPr>
        <p:txBody>
          <a:bodyPr/>
          <a:lstStyle>
            <a:lvl1pPr>
              <a:defRPr sz="2800" b="0" i="0">
                <a:latin typeface="Arial"/>
                <a:cs typeface="Arial"/>
              </a:defRPr>
            </a:lvl1pPr>
            <a:lvl2pPr>
              <a:defRPr sz="2400" b="0" i="0">
                <a:latin typeface="Arial"/>
                <a:cs typeface="Arial"/>
              </a:defRPr>
            </a:lvl2pPr>
            <a:lvl3pPr>
              <a:defRPr sz="2000" b="0" i="0">
                <a:latin typeface="Arial"/>
                <a:cs typeface="Arial"/>
              </a:defRPr>
            </a:lvl3pPr>
            <a:lvl4pPr>
              <a:defRPr sz="1800" b="0" i="0">
                <a:latin typeface="Arial"/>
                <a:cs typeface="Arial"/>
              </a:defRPr>
            </a:lvl4pPr>
            <a:lvl5pPr>
              <a:defRPr sz="1800" b="0" i="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4038600" cy="4525963"/>
          </a:xfrm>
        </p:spPr>
        <p:txBody>
          <a:bodyPr/>
          <a:lstStyle>
            <a:lvl1pPr>
              <a:defRPr sz="2800" b="0" i="0">
                <a:latin typeface="Arial"/>
                <a:cs typeface="Arial"/>
              </a:defRPr>
            </a:lvl1pPr>
            <a:lvl2pPr>
              <a:defRPr sz="2400" b="0" i="0">
                <a:latin typeface="Arial"/>
                <a:cs typeface="Arial"/>
              </a:defRPr>
            </a:lvl2pPr>
            <a:lvl3pPr>
              <a:defRPr sz="2000" b="0" i="0">
                <a:latin typeface="Arial"/>
                <a:cs typeface="Arial"/>
              </a:defRPr>
            </a:lvl3pPr>
            <a:lvl4pPr>
              <a:defRPr sz="1800" b="0" i="0">
                <a:latin typeface="Arial"/>
                <a:cs typeface="Arial"/>
              </a:defRPr>
            </a:lvl4pPr>
            <a:lvl5pPr>
              <a:defRPr sz="1800" b="0" i="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292802" y="274638"/>
            <a:ext cx="8470198" cy="563562"/>
          </a:xfrm>
        </p:spPr>
        <p:txBody>
          <a:bodyPr/>
          <a:lstStyle>
            <a:lvl1pPr>
              <a:defRPr sz="26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92802" y="274638"/>
            <a:ext cx="8470198" cy="563562"/>
          </a:xfrm>
        </p:spPr>
        <p:txBody>
          <a:bodyPr/>
          <a:lstStyle>
            <a:lvl1pPr>
              <a:defRPr sz="26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tx1"/>
        </a:buClr>
        <a:buFont typeface="Arial"/>
        <a:buChar char="•"/>
        <a:defRPr sz="3000" kern="1200">
          <a:solidFill>
            <a:srgbClr val="716C6B"/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tx1"/>
        </a:buClr>
        <a:buFont typeface="Arial"/>
        <a:buChar char="–"/>
        <a:defRPr sz="2600" kern="1200">
          <a:solidFill>
            <a:srgbClr val="716C6B"/>
          </a:solidFill>
          <a:latin typeface="Arial"/>
          <a:ea typeface="+mn-ea"/>
          <a:cs typeface="Arial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tx1"/>
        </a:buClr>
        <a:buFont typeface="Arial"/>
        <a:buChar char="•"/>
        <a:defRPr sz="2300" kern="1200">
          <a:solidFill>
            <a:srgbClr val="716C6B"/>
          </a:solidFill>
          <a:latin typeface="Arial"/>
          <a:ea typeface="+mn-ea"/>
          <a:cs typeface="Arial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tx1"/>
        </a:buClr>
        <a:buFont typeface="Arial"/>
        <a:buChar char="–"/>
        <a:defRPr sz="1800" kern="1200">
          <a:solidFill>
            <a:srgbClr val="716C6B"/>
          </a:solidFill>
          <a:latin typeface="Arial"/>
          <a:ea typeface="+mn-ea"/>
          <a:cs typeface="Arial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tx1"/>
        </a:buClr>
        <a:buFont typeface="Arial"/>
        <a:buChar char="»"/>
        <a:defRPr sz="1600" kern="1200">
          <a:solidFill>
            <a:srgbClr val="716C6B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99672" y="274638"/>
            <a:ext cx="8229600" cy="5635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371600"/>
            <a:ext cx="8229600" cy="4754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144000" cy="98446"/>
          </a:xfrm>
          <a:prstGeom prst="rect">
            <a:avLst/>
          </a:prstGeom>
          <a:solidFill>
            <a:srgbClr val="716C6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716C6B"/>
              </a:solidFill>
            </a:endParaRPr>
          </a:p>
        </p:txBody>
      </p:sp>
      <p:sp>
        <p:nvSpPr>
          <p:cNvPr id="8" name="Slide Number Placeholder 5"/>
          <p:cNvSpPr txBox="1">
            <a:spLocks/>
          </p:cNvSpPr>
          <p:nvPr userDrawn="1"/>
        </p:nvSpPr>
        <p:spPr>
          <a:xfrm>
            <a:off x="228600" y="64770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44A436"/>
                </a:solidFill>
                <a:latin typeface="Arial"/>
                <a:cs typeface="Arial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7D5CFB-22F2-3C47-9198-8923B31E7A3C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AEE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 dirty="0" smtClean="0">
              <a:ln>
                <a:noFill/>
              </a:ln>
              <a:solidFill>
                <a:srgbClr val="00AEEF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9" r:id="rId2"/>
    <p:sldLayoutId id="2147483668" r:id="rId3"/>
    <p:sldLayoutId id="2147483670" r:id="rId4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2600" b="1" kern="1200" cap="none">
          <a:solidFill>
            <a:srgbClr val="F36C21"/>
          </a:solidFill>
          <a:latin typeface="Arial"/>
          <a:ea typeface="+mj-ea"/>
          <a:cs typeface="Arial"/>
        </a:defRPr>
      </a:lvl1pPr>
    </p:titleStyle>
    <p:bodyStyle>
      <a:lvl1pPr marL="341313" indent="-341313" algn="l" defTabSz="457200" rtl="0" eaLnBrk="1" latinLnBrk="0" hangingPunct="1">
        <a:spcBef>
          <a:spcPct val="20000"/>
        </a:spcBef>
        <a:buClr>
          <a:srgbClr val="00B0F0"/>
        </a:buClr>
        <a:buSzPct val="120000"/>
        <a:buFont typeface="Arial" pitchFamily="34" charset="0"/>
        <a:buChar char="•"/>
        <a:tabLst/>
        <a:defRPr sz="2600" b="0" i="0" kern="1200">
          <a:solidFill>
            <a:srgbClr val="716C6B"/>
          </a:solidFill>
          <a:latin typeface="Arial"/>
          <a:ea typeface="+mn-ea"/>
          <a:cs typeface="Arial"/>
        </a:defRPr>
      </a:lvl1pPr>
      <a:lvl2pPr marL="573088" indent="-231775" algn="l" defTabSz="457200" rtl="0" eaLnBrk="1" latinLnBrk="0" hangingPunct="1">
        <a:spcBef>
          <a:spcPts val="300"/>
        </a:spcBef>
        <a:buClr>
          <a:srgbClr val="00B0F0"/>
        </a:buClr>
        <a:buFont typeface="Arial" pitchFamily="34" charset="0"/>
        <a:buChar char="•"/>
        <a:defRPr sz="2400" b="0" i="0" kern="1200">
          <a:solidFill>
            <a:srgbClr val="716C6B"/>
          </a:solidFill>
          <a:latin typeface="Arial"/>
          <a:ea typeface="+mn-ea"/>
          <a:cs typeface="Arial"/>
        </a:defRPr>
      </a:lvl2pPr>
      <a:lvl3pPr marL="682625" indent="-109538" algn="l" defTabSz="457200" rtl="0" eaLnBrk="1" latinLnBrk="0" hangingPunct="1">
        <a:spcBef>
          <a:spcPts val="0"/>
        </a:spcBef>
        <a:buClr>
          <a:schemeClr val="tx1">
            <a:lumMod val="50000"/>
            <a:lumOff val="50000"/>
          </a:schemeClr>
        </a:buClr>
        <a:buFont typeface="Arial"/>
        <a:buChar char="•"/>
        <a:defRPr sz="2000" b="0" i="0" kern="1200">
          <a:solidFill>
            <a:srgbClr val="716C6B"/>
          </a:solidFill>
          <a:latin typeface="Arial"/>
          <a:ea typeface="+mn-ea"/>
          <a:cs typeface="Arial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tx1"/>
        </a:buClr>
        <a:buFont typeface="Arial"/>
        <a:buChar char="–"/>
        <a:defRPr sz="1800" b="0" i="0" kern="1200">
          <a:solidFill>
            <a:srgbClr val="716C6B"/>
          </a:solidFill>
          <a:latin typeface="Arial"/>
          <a:ea typeface="+mn-ea"/>
          <a:cs typeface="Arial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tx1"/>
        </a:buClr>
        <a:buFont typeface="Arial"/>
        <a:buChar char="»"/>
        <a:defRPr sz="1600" b="0" i="0" kern="1200">
          <a:solidFill>
            <a:srgbClr val="716C6B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idx="1"/>
          </p:nvPr>
        </p:nvSpPr>
        <p:spPr>
          <a:xfrm>
            <a:off x="424948" y="3495674"/>
            <a:ext cx="5029200" cy="1914526"/>
          </a:xfrm>
        </p:spPr>
        <p:txBody>
          <a:bodyPr>
            <a:normAutofit/>
          </a:bodyPr>
          <a:lstStyle/>
          <a:p>
            <a:r>
              <a:rPr lang="en-US" dirty="0" smtClean="0"/>
              <a:t>Y. Ye (InterDigital), A. </a:t>
            </a:r>
            <a:r>
              <a:rPr lang="en-US" dirty="0" err="1" smtClean="0"/>
              <a:t>Fuldseth</a:t>
            </a:r>
            <a:r>
              <a:rPr lang="en-US" dirty="0" smtClean="0"/>
              <a:t> (Cisco), P. Yin (Dolby), </a:t>
            </a:r>
            <a:r>
              <a:rPr lang="en-US" dirty="0" err="1" smtClean="0"/>
              <a:t>Chunhui</a:t>
            </a:r>
            <a:r>
              <a:rPr lang="en-US" dirty="0" smtClean="0"/>
              <a:t> Cui (ASTRI)</a:t>
            </a:r>
          </a:p>
          <a:p>
            <a:endParaRPr lang="en-US" dirty="0" smtClean="0"/>
          </a:p>
          <a:p>
            <a:r>
              <a:rPr lang="en-US" dirty="0" smtClean="0"/>
              <a:t>11</a:t>
            </a:r>
            <a:r>
              <a:rPr lang="en-US" baseline="30000" dirty="0" smtClean="0"/>
              <a:t>th</a:t>
            </a:r>
            <a:r>
              <a:rPr lang="en-US" dirty="0" smtClean="0"/>
              <a:t> JCT-VC meeting, Oct. 2012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of scalable </a:t>
            </a:r>
            <a:r>
              <a:rPr lang="en-US" dirty="0" err="1" smtClean="0"/>
              <a:t>hevc</a:t>
            </a:r>
            <a:r>
              <a:rPr lang="en-US" dirty="0" smtClean="0"/>
              <a:t> initial test model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Initial Test Model for Scalable HEVC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lnSpc>
                <a:spcPct val="130000"/>
              </a:lnSpc>
            </a:pPr>
            <a:r>
              <a:rPr lang="en-US" dirty="0" smtClean="0"/>
              <a:t>HM6.1 based available now</a:t>
            </a:r>
          </a:p>
          <a:p>
            <a:pPr lvl="1">
              <a:lnSpc>
                <a:spcPct val="130000"/>
              </a:lnSpc>
            </a:pPr>
            <a:r>
              <a:rPr lang="en-US" sz="2600" dirty="0" smtClean="0"/>
              <a:t>HM8.1 based available soon</a:t>
            </a:r>
          </a:p>
          <a:p>
            <a:pPr>
              <a:lnSpc>
                <a:spcPct val="130000"/>
              </a:lnSpc>
            </a:pPr>
            <a:r>
              <a:rPr lang="en-US" dirty="0" smtClean="0"/>
              <a:t>Minimal change to enhancement layer codec</a:t>
            </a:r>
          </a:p>
          <a:p>
            <a:pPr lvl="1">
              <a:lnSpc>
                <a:spcPct val="130000"/>
              </a:lnSpc>
            </a:pPr>
            <a:r>
              <a:rPr lang="en-US" dirty="0" smtClean="0"/>
              <a:t>Change limited within high level syntax</a:t>
            </a:r>
          </a:p>
          <a:p>
            <a:pPr lvl="1">
              <a:lnSpc>
                <a:spcPct val="130000"/>
              </a:lnSpc>
            </a:pPr>
            <a:r>
              <a:rPr lang="en-US" dirty="0" smtClean="0"/>
              <a:t>No change to EL block level operations</a:t>
            </a:r>
          </a:p>
          <a:p>
            <a:pPr lvl="1">
              <a:lnSpc>
                <a:spcPct val="130000"/>
              </a:lnSpc>
            </a:pPr>
            <a:r>
              <a:rPr lang="en-US" dirty="0" smtClean="0"/>
              <a:t>No change to EL prediction structure</a:t>
            </a:r>
          </a:p>
          <a:p>
            <a:pPr>
              <a:lnSpc>
                <a:spcPct val="130000"/>
              </a:lnSpc>
            </a:pPr>
            <a:r>
              <a:rPr lang="en-US" dirty="0" smtClean="0"/>
              <a:t>Use only base layer texture prediction</a:t>
            </a:r>
          </a:p>
          <a:p>
            <a:pPr lvl="1">
              <a:lnSpc>
                <a:spcPct val="130000"/>
              </a:lnSpc>
            </a:pPr>
            <a:r>
              <a:rPr lang="en-US" dirty="0" smtClean="0"/>
              <a:t>Only one coding tool: base layer reconstruction is upsampled by fixed upsampling filters and used as an additional reference picture for enhancement layer coding.</a:t>
            </a:r>
          </a:p>
          <a:p>
            <a:pPr>
              <a:lnSpc>
                <a:spcPct val="130000"/>
              </a:lnSpc>
            </a:pPr>
            <a:r>
              <a:rPr lang="en-US" sz="2400" dirty="0" smtClean="0"/>
              <a:t>Picture by picture two layer encoding and decoding. </a:t>
            </a:r>
          </a:p>
          <a:p>
            <a:pPr>
              <a:lnSpc>
                <a:spcPct val="130000"/>
              </a:lnSpc>
            </a:pPr>
            <a:r>
              <a:rPr lang="en-US" dirty="0" smtClean="0">
                <a:solidFill>
                  <a:srgbClr val="FF0000"/>
                </a:solidFill>
              </a:rPr>
              <a:t>Provide tools for memory leak check and bitstream extractor.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Benefits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20000"/>
              </a:lnSpc>
            </a:pPr>
            <a:r>
              <a:rPr lang="en-US" dirty="0" smtClean="0"/>
              <a:t>Small changes on HM and easy to understand.</a:t>
            </a:r>
          </a:p>
          <a:p>
            <a:pPr>
              <a:lnSpc>
                <a:spcPct val="120000"/>
              </a:lnSpc>
            </a:pPr>
            <a:r>
              <a:rPr lang="en-US" dirty="0" smtClean="0"/>
              <a:t>Clean to be used as a starting point for further development. </a:t>
            </a:r>
          </a:p>
          <a:p>
            <a:pPr>
              <a:lnSpc>
                <a:spcPct val="120000"/>
              </a:lnSpc>
            </a:pPr>
            <a:r>
              <a:rPr lang="en-US" dirty="0" smtClean="0"/>
              <a:t>Base layer coding information is ready for implementing block level coding tools.</a:t>
            </a:r>
          </a:p>
          <a:p>
            <a:pPr>
              <a:lnSpc>
                <a:spcPct val="120000"/>
              </a:lnSpc>
            </a:pPr>
            <a:r>
              <a:rPr lang="en-US" dirty="0" smtClean="0"/>
              <a:t>Easily extended to multiple standard scalability, such as HEVC, H.264/AVC, MPEG-2.</a:t>
            </a:r>
          </a:p>
          <a:p>
            <a:pPr>
              <a:lnSpc>
                <a:spcPct val="120000"/>
              </a:lnSpc>
            </a:pPr>
            <a:r>
              <a:rPr lang="en-US" dirty="0" smtClean="0"/>
              <a:t>Convenient </a:t>
            </a:r>
            <a:r>
              <a:rPr lang="en-US" dirty="0" smtClean="0"/>
              <a:t>for future development and debugging, with tools of memory leak check and bitstream extractor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Performance</a:t>
            </a:r>
            <a:endParaRPr lang="en-US" dirty="0"/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685800" y="1066800"/>
          <a:ext cx="4952997" cy="5763979"/>
        </p:xfrm>
        <a:graphic>
          <a:graphicData uri="http://schemas.openxmlformats.org/drawingml/2006/table">
            <a:tbl>
              <a:tblPr/>
              <a:tblGrid>
                <a:gridCol w="707571"/>
                <a:gridCol w="707571"/>
                <a:gridCol w="707571"/>
                <a:gridCol w="707571"/>
                <a:gridCol w="707571"/>
                <a:gridCol w="707571"/>
                <a:gridCol w="707571"/>
              </a:tblGrid>
              <a:tr h="1022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000" dirty="0">
                        <a:latin typeface="Calibri"/>
                        <a:ea typeface="Times New Roman"/>
                      </a:endParaRPr>
                    </a:p>
                  </a:txBody>
                  <a:tcPr marL="25004" marR="250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All Intra HEVC 2x</a:t>
                      </a:r>
                      <a:endParaRPr lang="en-US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All Intra HEVC 1.5x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22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000">
                        <a:latin typeface="Calibri"/>
                        <a:ea typeface="Times New Roman"/>
                      </a:endParaRPr>
                    </a:p>
                  </a:txBody>
                  <a:tcPr marL="25004" marR="250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Y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U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Y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U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47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Class A+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2.8%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Times New Roman"/>
                          <a:cs typeface="Times New Roman"/>
                        </a:rPr>
                        <a:t>13.4%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Times New Roman"/>
                          <a:cs typeface="Times New Roman"/>
                        </a:rPr>
                        <a:t>13.7%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0223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Class B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1.5%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Times New Roman"/>
                          <a:cs typeface="Times New Roman"/>
                        </a:rPr>
                        <a:t>12.2%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Times New Roman"/>
                          <a:cs typeface="Times New Roman"/>
                        </a:rPr>
                        <a:t>12.6%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0.3%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Times New Roman"/>
                          <a:cs typeface="Times New Roman"/>
                        </a:rPr>
                        <a:t>8.9%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Times New Roman"/>
                          <a:cs typeface="Times New Roman"/>
                        </a:rPr>
                        <a:t>9.8%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23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Overall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2.2%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Times New Roman"/>
                          <a:cs typeface="Times New Roman"/>
                        </a:rPr>
                        <a:t>12.8%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Times New Roman"/>
                          <a:cs typeface="Times New Roman"/>
                        </a:rPr>
                        <a:t>13.2%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0.3%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Times New Roman"/>
                          <a:cs typeface="Times New Roman"/>
                        </a:rPr>
                        <a:t>8.9%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Times New Roman"/>
                          <a:cs typeface="Times New Roman"/>
                        </a:rPr>
                        <a:t>9.8%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0223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80808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2.2%</a:t>
                      </a:r>
                      <a:endParaRPr lang="en-US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80808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12.9%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80808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13.5%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80808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0.3%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80808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7.8%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80808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7.2%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7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400" dirty="0">
                        <a:latin typeface="Calibri"/>
                        <a:ea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400" dirty="0">
                        <a:latin typeface="Calibri"/>
                        <a:ea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400" dirty="0">
                        <a:latin typeface="Calibri"/>
                        <a:ea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400" dirty="0">
                        <a:latin typeface="Calibri"/>
                        <a:ea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400" dirty="0">
                        <a:latin typeface="Calibri"/>
                        <a:ea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400" dirty="0">
                        <a:latin typeface="Calibri"/>
                        <a:ea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400" dirty="0">
                        <a:latin typeface="Calibri"/>
                        <a:ea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4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000">
                        <a:latin typeface="Calibri"/>
                        <a:ea typeface="Times New Roman"/>
                      </a:endParaRPr>
                    </a:p>
                  </a:txBody>
                  <a:tcPr marL="25004" marR="250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Random Access  HEVC 2x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Random Access HEVC 1.5x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22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000">
                        <a:latin typeface="Calibri"/>
                        <a:ea typeface="Times New Roman"/>
                      </a:endParaRPr>
                    </a:p>
                  </a:txBody>
                  <a:tcPr marL="25004" marR="250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Y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U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Y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U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47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Class A+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Times New Roman"/>
                          <a:cs typeface="Times New Roman"/>
                        </a:rPr>
                        <a:t>7.7%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Times New Roman"/>
                          <a:cs typeface="Times New Roman"/>
                        </a:rPr>
                        <a:t>18.4%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Times New Roman"/>
                          <a:cs typeface="Times New Roman"/>
                        </a:rPr>
                        <a:t>19.5%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0223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Class B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Times New Roman"/>
                          <a:cs typeface="Times New Roman"/>
                        </a:rPr>
                        <a:t>5.5%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Times New Roman"/>
                          <a:cs typeface="Times New Roman"/>
                        </a:rPr>
                        <a:t>13.5%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Times New Roman"/>
                          <a:cs typeface="Times New Roman"/>
                        </a:rPr>
                        <a:t>15.1%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Times New Roman"/>
                          <a:cs typeface="Times New Roman"/>
                        </a:rPr>
                        <a:t>4.7%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Times New Roman"/>
                          <a:cs typeface="Times New Roman"/>
                        </a:rPr>
                        <a:t>12.1%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Times New Roman"/>
                          <a:cs typeface="Times New Roman"/>
                        </a:rPr>
                        <a:t>14.2%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23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Overall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Times New Roman"/>
                          <a:cs typeface="Times New Roman"/>
                        </a:rPr>
                        <a:t>6.6%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Times New Roman"/>
                          <a:cs typeface="Times New Roman"/>
                        </a:rPr>
                        <a:t>15.9%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Times New Roman"/>
                          <a:cs typeface="Times New Roman"/>
                        </a:rPr>
                        <a:t>17.3%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Arial"/>
                          <a:ea typeface="Times New Roman"/>
                          <a:cs typeface="Times New Roman"/>
                        </a:rPr>
                        <a:t>4.7%</a:t>
                      </a:r>
                      <a:endParaRPr lang="en-US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Times New Roman"/>
                          <a:cs typeface="Times New Roman"/>
                        </a:rPr>
                        <a:t>12.1%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Times New Roman"/>
                          <a:cs typeface="Times New Roman"/>
                        </a:rPr>
                        <a:t>14.2%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0223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80808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6.6%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80808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15.8%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80808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17.2%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80808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4.7%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80808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12.0%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80808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14.0%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2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400" dirty="0">
                        <a:latin typeface="Calibri"/>
                        <a:ea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400" dirty="0">
                        <a:latin typeface="Calibri"/>
                        <a:ea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400" dirty="0">
                        <a:latin typeface="Calibri"/>
                        <a:ea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400" dirty="0">
                        <a:latin typeface="Calibri"/>
                        <a:ea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400" dirty="0">
                        <a:latin typeface="Calibri"/>
                        <a:ea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400" dirty="0">
                        <a:latin typeface="Calibri"/>
                        <a:ea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400" dirty="0">
                        <a:latin typeface="Calibri"/>
                        <a:ea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2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000">
                        <a:latin typeface="Calibri"/>
                        <a:ea typeface="Times New Roman"/>
                      </a:endParaRPr>
                    </a:p>
                  </a:txBody>
                  <a:tcPr marL="25004" marR="250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Hybrid vs HEVC 2x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Hybrid vs HEVC 1.5x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22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000">
                        <a:latin typeface="Calibri"/>
                        <a:ea typeface="Times New Roman"/>
                      </a:endParaRPr>
                    </a:p>
                  </a:txBody>
                  <a:tcPr marL="25004" marR="250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Y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U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Y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U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47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Class A+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Times New Roman"/>
                          <a:cs typeface="Times New Roman"/>
                        </a:rPr>
                        <a:t>7.5%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Times New Roman"/>
                          <a:cs typeface="Times New Roman"/>
                        </a:rPr>
                        <a:t>16.7%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Times New Roman"/>
                          <a:cs typeface="Times New Roman"/>
                        </a:rPr>
                        <a:t>17.8%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0223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Class B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Times New Roman"/>
                          <a:cs typeface="Times New Roman"/>
                        </a:rPr>
                        <a:t>4.6%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Times New Roman"/>
                          <a:cs typeface="Times New Roman"/>
                        </a:rPr>
                        <a:t>12.2%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Times New Roman"/>
                          <a:cs typeface="Times New Roman"/>
                        </a:rPr>
                        <a:t>13.7%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Times New Roman"/>
                          <a:cs typeface="Times New Roman"/>
                        </a:rPr>
                        <a:t>3.9%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Times New Roman"/>
                          <a:cs typeface="Times New Roman"/>
                        </a:rPr>
                        <a:t>9.7%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Times New Roman"/>
                          <a:cs typeface="Times New Roman"/>
                        </a:rPr>
                        <a:t>11.3%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23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Overall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Times New Roman"/>
                          <a:cs typeface="Times New Roman"/>
                        </a:rPr>
                        <a:t>6.0%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Times New Roman"/>
                          <a:cs typeface="Times New Roman"/>
                        </a:rPr>
                        <a:t>14.5%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Times New Roman"/>
                          <a:cs typeface="Times New Roman"/>
                        </a:rPr>
                        <a:t>15.7%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Times New Roman"/>
                          <a:cs typeface="Times New Roman"/>
                        </a:rPr>
                        <a:t>3.9%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Times New Roman"/>
                          <a:cs typeface="Times New Roman"/>
                        </a:rPr>
                        <a:t>9.7%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Times New Roman"/>
                          <a:cs typeface="Times New Roman"/>
                        </a:rPr>
                        <a:t>11.3%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0223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80808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6.0%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80808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14.4%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80808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15.7%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80808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3.9%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80808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9.6%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80808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11.2%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2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400" dirty="0">
                        <a:latin typeface="Calibri"/>
                        <a:ea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400" dirty="0">
                        <a:latin typeface="Calibri"/>
                        <a:ea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400" dirty="0">
                        <a:latin typeface="Calibri"/>
                        <a:ea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400" dirty="0">
                        <a:latin typeface="Calibri"/>
                        <a:ea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400" dirty="0">
                        <a:latin typeface="Calibri"/>
                        <a:ea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400" dirty="0">
                        <a:latin typeface="Calibri"/>
                        <a:ea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400" dirty="0">
                        <a:latin typeface="Calibri"/>
                        <a:ea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2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000">
                        <a:latin typeface="Calibri"/>
                        <a:ea typeface="Times New Roman"/>
                      </a:endParaRPr>
                    </a:p>
                  </a:txBody>
                  <a:tcPr marL="25004" marR="250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Hybrid vs AVC 2x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Hybrid </a:t>
                      </a:r>
                      <a:r>
                        <a:rPr lang="en-US" sz="1000" b="1" dirty="0" err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vs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AVC 1.5x</a:t>
                      </a:r>
                      <a:endParaRPr lang="en-US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22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000">
                        <a:latin typeface="Calibri"/>
                        <a:ea typeface="Times New Roman"/>
                      </a:endParaRPr>
                    </a:p>
                  </a:txBody>
                  <a:tcPr marL="25004" marR="250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Y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U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Y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U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47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Class A+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Times New Roman"/>
                          <a:cs typeface="Times New Roman"/>
                        </a:rPr>
                        <a:t>7.5%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Times New Roman"/>
                          <a:cs typeface="Times New Roman"/>
                        </a:rPr>
                        <a:t>16.7%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Times New Roman"/>
                          <a:cs typeface="Times New Roman"/>
                        </a:rPr>
                        <a:t>17.8%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0223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Class B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Times New Roman"/>
                          <a:cs typeface="Times New Roman"/>
                        </a:rPr>
                        <a:t>4.6%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Times New Roman"/>
                          <a:cs typeface="Times New Roman"/>
                        </a:rPr>
                        <a:t>12.2%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Times New Roman"/>
                          <a:cs typeface="Times New Roman"/>
                        </a:rPr>
                        <a:t>13.7%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Times New Roman"/>
                          <a:cs typeface="Times New Roman"/>
                        </a:rPr>
                        <a:t>3.9%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Times New Roman"/>
                          <a:cs typeface="Times New Roman"/>
                        </a:rPr>
                        <a:t>9.7%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Times New Roman"/>
                          <a:cs typeface="Times New Roman"/>
                        </a:rPr>
                        <a:t>11.3%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23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Overall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Times New Roman"/>
                          <a:cs typeface="Times New Roman"/>
                        </a:rPr>
                        <a:t>6.0%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Times New Roman"/>
                          <a:cs typeface="Times New Roman"/>
                        </a:rPr>
                        <a:t>14.5%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Times New Roman"/>
                          <a:cs typeface="Times New Roman"/>
                        </a:rPr>
                        <a:t>15.7%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Times New Roman"/>
                          <a:cs typeface="Times New Roman"/>
                        </a:rPr>
                        <a:t>3.9%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Times New Roman"/>
                          <a:cs typeface="Times New Roman"/>
                        </a:rPr>
                        <a:t>9.7%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Times New Roman"/>
                          <a:cs typeface="Times New Roman"/>
                        </a:rPr>
                        <a:t>11.3%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0223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80808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6.0%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80808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14.4%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80808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15.7%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80808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3.9%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80808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9.6%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80808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11.2%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2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400" dirty="0">
                        <a:latin typeface="Calibri"/>
                        <a:ea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400" dirty="0">
                        <a:latin typeface="Calibri"/>
                        <a:ea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400" dirty="0">
                        <a:latin typeface="Calibri"/>
                        <a:ea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400" dirty="0">
                        <a:latin typeface="Calibri"/>
                        <a:ea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400" dirty="0">
                        <a:latin typeface="Calibri"/>
                        <a:ea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400" dirty="0">
                        <a:latin typeface="Calibri"/>
                        <a:ea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400" dirty="0">
                        <a:latin typeface="Calibri"/>
                        <a:ea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044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000">
                        <a:latin typeface="Calibri"/>
                        <a:ea typeface="Times New Roman"/>
                      </a:endParaRPr>
                    </a:p>
                  </a:txBody>
                  <a:tcPr marL="25004" marR="250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Random Access HEVC SNR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000">
                        <a:latin typeface="Calibri"/>
                        <a:ea typeface="Times New Roman"/>
                      </a:endParaRPr>
                    </a:p>
                  </a:txBody>
                  <a:tcPr marL="25004" marR="250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000">
                        <a:latin typeface="Calibri"/>
                        <a:ea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000">
                        <a:latin typeface="Calibri"/>
                        <a:ea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22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000">
                        <a:latin typeface="Calibri"/>
                        <a:ea typeface="Times New Roman"/>
                      </a:endParaRPr>
                    </a:p>
                  </a:txBody>
                  <a:tcPr marL="25004" marR="250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Y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U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000">
                        <a:latin typeface="Calibri"/>
                        <a:ea typeface="Times New Roman"/>
                      </a:endParaRPr>
                    </a:p>
                  </a:txBody>
                  <a:tcPr marL="25004" marR="250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000">
                        <a:latin typeface="Calibri"/>
                        <a:ea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000">
                        <a:latin typeface="Calibri"/>
                        <a:ea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447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Class A+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Times New Roman"/>
                          <a:cs typeface="Times New Roman"/>
                        </a:rPr>
                        <a:t>4.7%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Times New Roman"/>
                          <a:cs typeface="Times New Roman"/>
                        </a:rPr>
                        <a:t>15.1%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Times New Roman"/>
                          <a:cs typeface="Times New Roman"/>
                        </a:rPr>
                        <a:t>16.8%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000">
                        <a:latin typeface="Calibri"/>
                        <a:ea typeface="Times New Roman"/>
                      </a:endParaRPr>
                    </a:p>
                  </a:txBody>
                  <a:tcPr marL="25004" marR="250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000">
                        <a:latin typeface="Calibri"/>
                        <a:ea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000">
                        <a:latin typeface="Calibri"/>
                        <a:ea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223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Class B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Times New Roman"/>
                          <a:cs typeface="Times New Roman"/>
                        </a:rPr>
                        <a:t>5.0%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Times New Roman"/>
                          <a:cs typeface="Times New Roman"/>
                        </a:rPr>
                        <a:t>13.8%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Times New Roman"/>
                          <a:cs typeface="Times New Roman"/>
                        </a:rPr>
                        <a:t>17.7%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000">
                        <a:latin typeface="Calibri"/>
                        <a:ea typeface="Times New Roman"/>
                      </a:endParaRPr>
                    </a:p>
                  </a:txBody>
                  <a:tcPr marL="25004" marR="250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000">
                        <a:latin typeface="Calibri"/>
                        <a:ea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000">
                        <a:latin typeface="Calibri"/>
                        <a:ea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223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Overall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Times New Roman"/>
                          <a:cs typeface="Times New Roman"/>
                        </a:rPr>
                        <a:t>4.9%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Times New Roman"/>
                          <a:cs typeface="Times New Roman"/>
                        </a:rPr>
                        <a:t>14.4%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Times New Roman"/>
                          <a:cs typeface="Times New Roman"/>
                        </a:rPr>
                        <a:t>17.2%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000">
                        <a:latin typeface="Calibri"/>
                        <a:ea typeface="Times New Roman"/>
                      </a:endParaRPr>
                    </a:p>
                  </a:txBody>
                  <a:tcPr marL="25004" marR="250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000">
                        <a:latin typeface="Calibri"/>
                        <a:ea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000">
                        <a:latin typeface="Calibri"/>
                        <a:ea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223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80808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4.9%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80808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14.3%</a:t>
                      </a:r>
                      <a:endParaRPr lang="en-US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80808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17.0%</a:t>
                      </a:r>
                      <a:endParaRPr lang="en-US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000" dirty="0">
                        <a:latin typeface="Calibri"/>
                        <a:ea typeface="Times New Roman"/>
                      </a:endParaRPr>
                    </a:p>
                  </a:txBody>
                  <a:tcPr marL="25004" marR="250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000">
                        <a:latin typeface="Calibri"/>
                        <a:ea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000" dirty="0">
                        <a:latin typeface="Calibri"/>
                        <a:ea typeface="Times New Roman"/>
                      </a:endParaRPr>
                    </a:p>
                  </a:txBody>
                  <a:tcPr marL="25004" marR="2500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762000"/>
            <a:ext cx="8229600" cy="4876800"/>
          </a:xfrm>
        </p:spPr>
        <p:txBody>
          <a:bodyPr>
            <a:normAutofit/>
          </a:bodyPr>
          <a:lstStyle/>
          <a:p>
            <a:r>
              <a:rPr lang="en-US" sz="1800" dirty="0" smtClean="0"/>
              <a:t>JCTVC-K0045 (benchmark) vs. JCTVC-K0034</a:t>
            </a:r>
            <a:endParaRPr lang="en-US" sz="1800" dirty="0"/>
          </a:p>
        </p:txBody>
      </p:sp>
      <p:sp>
        <p:nvSpPr>
          <p:cNvPr id="9" name="TextBox 8"/>
          <p:cNvSpPr txBox="1"/>
          <p:nvPr/>
        </p:nvSpPr>
        <p:spPr>
          <a:xfrm>
            <a:off x="5867397" y="1066800"/>
            <a:ext cx="274320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 smtClean="0"/>
              <a:t>Luma</a:t>
            </a:r>
            <a:r>
              <a:rPr lang="en-US" sz="2000" dirty="0" smtClean="0"/>
              <a:t> BD-rate gap</a:t>
            </a:r>
          </a:p>
          <a:p>
            <a:pPr marL="463550" indent="-238125">
              <a:buFont typeface="Arial" pitchFamily="34" charset="0"/>
              <a:buChar char="•"/>
            </a:pPr>
            <a:r>
              <a:rPr lang="en-US" sz="2000" dirty="0" smtClean="0"/>
              <a:t>AI: 0.3-2.2%</a:t>
            </a:r>
          </a:p>
          <a:p>
            <a:pPr marL="463550" indent="-238125">
              <a:buFont typeface="Arial" pitchFamily="34" charset="0"/>
              <a:buChar char="•"/>
            </a:pPr>
            <a:r>
              <a:rPr lang="en-US" sz="2000" dirty="0" smtClean="0"/>
              <a:t>RA: 4.7-6.6%</a:t>
            </a:r>
          </a:p>
          <a:p>
            <a:pPr marL="463550" indent="-238125">
              <a:buFont typeface="Arial" pitchFamily="34" charset="0"/>
              <a:buChar char="•"/>
            </a:pPr>
            <a:r>
              <a:rPr lang="en-US" sz="2000" dirty="0" smtClean="0"/>
              <a:t>Hybrid: 3.9-6.0%</a:t>
            </a:r>
          </a:p>
          <a:p>
            <a:pPr marL="463550" indent="-238125">
              <a:buFont typeface="Arial" pitchFamily="34" charset="0"/>
              <a:buChar char="•"/>
            </a:pPr>
            <a:r>
              <a:rPr lang="en-US" sz="2000" dirty="0" smtClean="0"/>
              <a:t>SNR: 4.9%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D3EBD7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dirty="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InterDigital">
      <a:dk1>
        <a:sysClr val="windowText" lastClr="000000"/>
      </a:dk1>
      <a:lt1>
        <a:sysClr val="window" lastClr="D3EBD7"/>
      </a:lt1>
      <a:dk2>
        <a:srgbClr val="1F497D"/>
      </a:dk2>
      <a:lt2>
        <a:srgbClr val="FFFFFF"/>
      </a:lt2>
      <a:accent1>
        <a:srgbClr val="D94D20"/>
      </a:accent1>
      <a:accent2>
        <a:srgbClr val="54524E"/>
      </a:accent2>
      <a:accent3>
        <a:srgbClr val="009EEA"/>
      </a:accent3>
      <a:accent4>
        <a:srgbClr val="BEB1AD"/>
      </a:accent4>
      <a:accent5>
        <a:srgbClr val="9ABD61"/>
      </a:accent5>
      <a:accent6>
        <a:srgbClr val="ABABA7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D3EBD7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>
  <documentManagement>
    <Document_x0020_Number xmlns="721ffc36-e7e7-4057-adae-2ba1f63c0f40">9048</Document_x0020_Number>
    <Document_x0020_Type xmlns="721ffc36-e7e7-4057-adae-2ba1f63c0f40">Template</Document_x0020_Type>
    <Dept xmlns="721ffc36-e7e7-4057-adae-2ba1f63c0f40">Public Relations and Corporate Communications</Dept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7E5B7B99B1F9E44A0E0E8F35F63D231" ma:contentTypeVersion="8" ma:contentTypeDescription="Create a new document." ma:contentTypeScope="" ma:versionID="1f5977d433d78b7a203924a11a0750ab">
  <xsd:schema xmlns:xsd="http://www.w3.org/2001/XMLSchema" xmlns:p="http://schemas.microsoft.com/office/2006/metadata/properties" xmlns:ns2="721ffc36-e7e7-4057-adae-2ba1f63c0f40" targetNamespace="http://schemas.microsoft.com/office/2006/metadata/properties" ma:root="true" ma:fieldsID="4a9606d67051cfbc95d96e88459be875" ns2:_="">
    <xsd:import namespace="721ffc36-e7e7-4057-adae-2ba1f63c0f40"/>
    <xsd:element name="properties">
      <xsd:complexType>
        <xsd:sequence>
          <xsd:element name="documentManagement">
            <xsd:complexType>
              <xsd:all>
                <xsd:element ref="ns2:Dept"/>
                <xsd:element ref="ns2:Document_x0020_Number" minOccurs="0"/>
                <xsd:element ref="ns2:Document_x0020_Type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721ffc36-e7e7-4057-adae-2ba1f63c0f40" elementFormDefault="qualified">
    <xsd:import namespace="http://schemas.microsoft.com/office/2006/documentManagement/types"/>
    <xsd:element name="Dept" ma:index="8" ma:displayName="Dept" ma:default="Advanced Products" ma:format="Dropdown" ma:internalName="Dept">
      <xsd:simpleType>
        <xsd:restriction base="dms:Choice">
          <xsd:enumeration value="Advanced Products"/>
          <xsd:enumeration value="Business Development and Strategic Solutions"/>
          <xsd:enumeration value="Chief Executive Office"/>
          <xsd:enumeration value="Corporate"/>
          <xsd:enumeration value="Corporate Compliance (QUALITY)"/>
          <xsd:enumeration value="Corporate Strategy"/>
          <xsd:enumeration value="Facilities"/>
          <xsd:enumeration value="Finance"/>
          <xsd:enumeration value="Human Resources"/>
          <xsd:enumeration value="Information Technology"/>
          <xsd:enumeration value="Investor Relations"/>
          <xsd:enumeration value="IP Sales"/>
          <xsd:enumeration value="Legal"/>
          <xsd:enumeration value="Patents and Licensing"/>
          <xsd:enumeration value="Public Relations and Corporate Communications"/>
          <xsd:enumeration value="Purchasing"/>
          <xsd:enumeration value="R and D"/>
          <xsd:enumeration value="Standards"/>
        </xsd:restriction>
      </xsd:simpleType>
    </xsd:element>
    <xsd:element name="Document_x0020_Number" ma:index="9" nillable="true" ma:displayName="Document Number" ma:internalName="Document_x0020_Number">
      <xsd:simpleType>
        <xsd:restriction base="dms:Text">
          <xsd:maxLength value="255"/>
        </xsd:restriction>
      </xsd:simpleType>
    </xsd:element>
    <xsd:element name="Document_x0020_Type" ma:index="10" ma:displayName="Document Type" ma:default="Deviation/Waiver" ma:format="Dropdown" ma:internalName="Document_x0020_Type">
      <xsd:simpleType>
        <xsd:restriction base="dms:Choice">
          <xsd:enumeration value="Deviation/Waiver"/>
          <xsd:enumeration value="Form/Checklist"/>
          <xsd:enumeration value="Guideline"/>
          <xsd:enumeration value="Manual"/>
          <xsd:enumeration value="Policy"/>
          <xsd:enumeration value="SOP"/>
          <xsd:enumeration value="Standard"/>
          <xsd:enumeration value="Table"/>
          <xsd:enumeration value="Template"/>
          <xsd:enumeration value="Work Instruction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A01E55F1-0F71-4CA7-BC3D-3567FF4BB34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7755A8B-04C8-4131-A0B3-79C640392FF3}">
  <ds:schemaRefs>
    <ds:schemaRef ds:uri="http://schemas.microsoft.com/office/2006/metadata/properties"/>
    <ds:schemaRef ds:uri="721ffc36-e7e7-4057-adae-2ba1f63c0f40"/>
  </ds:schemaRefs>
</ds:datastoreItem>
</file>

<file path=customXml/itemProps3.xml><?xml version="1.0" encoding="utf-8"?>
<ds:datastoreItem xmlns:ds="http://schemas.openxmlformats.org/officeDocument/2006/customXml" ds:itemID="{F476D08B-F164-4509-940E-1185883D757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21ffc36-e7e7-4057-adae-2ba1f63c0f40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585</TotalTime>
  <Words>506</Words>
  <Application>Microsoft Office PowerPoint</Application>
  <PresentationFormat>On-screen Show (4:3)</PresentationFormat>
  <Paragraphs>192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6" baseType="lpstr">
      <vt:lpstr>Office Theme</vt:lpstr>
      <vt:lpstr>Office Theme</vt:lpstr>
      <vt:lpstr>Proposal of scalable hevc initial test model</vt:lpstr>
      <vt:lpstr>Proposed Initial Test Model for Scalable HEVC</vt:lpstr>
      <vt:lpstr>Benefits</vt:lpstr>
      <vt:lpstr>Performance</vt:lpstr>
    </vt:vector>
  </TitlesOfParts>
  <Company>Garfield Group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External Public Presentation Template</dc:title>
  <dc:subject>InterDigital External Public Template</dc:subject>
  <dc:creator>David Lachowicz</dc:creator>
  <cp:keywords>DocNum:9048</cp:keywords>
  <dc:description>Jack Indekeu provided/approved update 5/14/12 (work done by outside supplier).
Rev F</dc:description>
  <cp:lastModifiedBy>dongjx</cp:lastModifiedBy>
  <cp:revision>152</cp:revision>
  <dcterms:created xsi:type="dcterms:W3CDTF">2012-05-10T18:03:06Z</dcterms:created>
  <dcterms:modified xsi:type="dcterms:W3CDTF">2012-10-13T06:52:16Z</dcterms:modified>
  <cp:contentType>Document</cp:contentTyp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0x01010067E5B7B99B1F9E44A0E0E8F35F63D231</vt:lpwstr>
  </property>
  <property fmtid="{D5CDD505-2E9C-101B-9397-08002B2CF9AE}" pid="3" name="Document Number">
    <vt:lpwstr>9048</vt:lpwstr>
  </property>
  <property fmtid="{D5CDD505-2E9C-101B-9397-08002B2CF9AE}" pid="4" name="Document Type">
    <vt:lpwstr>Template</vt:lpwstr>
  </property>
  <property fmtid="{D5CDD505-2E9C-101B-9397-08002B2CF9AE}" pid="5" name="Dept">
    <vt:lpwstr>Public Relations and Corporate Communications</vt:lpwstr>
  </property>
</Properties>
</file>