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5" r:id="rId1"/>
    <p:sldMasterId id="2147483666" r:id="rId2"/>
    <p:sldMasterId id="2147483691" r:id="rId3"/>
  </p:sldMasterIdLst>
  <p:notesMasterIdLst>
    <p:notesMasterId r:id="rId10"/>
  </p:notesMasterIdLst>
  <p:handoutMasterIdLst>
    <p:handoutMasterId r:id="rId11"/>
  </p:handoutMasterIdLst>
  <p:sldIdLst>
    <p:sldId id="311" r:id="rId4"/>
    <p:sldId id="348" r:id="rId5"/>
    <p:sldId id="349" r:id="rId6"/>
    <p:sldId id="350" r:id="rId7"/>
    <p:sldId id="346" r:id="rId8"/>
    <p:sldId id="347" r:id="rId9"/>
  </p:sldIdLst>
  <p:sldSz cx="9144000" cy="6858000" type="screen4x3"/>
  <p:notesSz cx="6918325" cy="10048875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33"/>
    <a:srgbClr val="008000"/>
    <a:srgbClr val="00FF00"/>
    <a:srgbClr val="FF6600"/>
    <a:srgbClr val="000000"/>
    <a:srgbClr val="FF66FF"/>
    <a:srgbClr val="FF9999"/>
    <a:srgbClr val="DDDDDD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8870" autoAdjust="0"/>
    <p:restoredTop sz="87402" autoAdjust="0"/>
  </p:normalViewPr>
  <p:slideViewPr>
    <p:cSldViewPr snapToGrid="0">
      <p:cViewPr varScale="1">
        <p:scale>
          <a:sx n="97" d="100"/>
          <a:sy n="97" d="100"/>
        </p:scale>
        <p:origin x="-114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12"/>
    </p:cViewPr>
  </p:sorterViewPr>
  <p:notesViewPr>
    <p:cSldViewPr snapToGrid="0">
      <p:cViewPr>
        <p:scale>
          <a:sx n="125" d="100"/>
          <a:sy n="125" d="100"/>
        </p:scale>
        <p:origin x="-1068" y="120"/>
      </p:cViewPr>
      <p:guideLst>
        <p:guide orient="horz" pos="3165"/>
        <p:guide pos="217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8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878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19538" y="0"/>
            <a:ext cx="299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95AC1FE8-28BC-4F04-A5DD-CB91E26BE48C}" type="datetime4">
              <a:rPr lang="en-AU"/>
              <a:pPr>
                <a:defRPr/>
              </a:pPr>
              <a:t>25 November 2011</a:t>
            </a:fld>
            <a:endParaRPr lang="en-AU"/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45638"/>
            <a:ext cx="29987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19538" y="9545638"/>
            <a:ext cx="299878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924EBBDD-0FF2-46C8-A07C-5A76E4A0C15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453788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98788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19538" y="0"/>
            <a:ext cx="2998787" cy="50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3C867618-ABEB-4E28-87B0-121875B69E06}" type="datetime4">
              <a:rPr lang="en-AU"/>
              <a:pPr>
                <a:defRPr/>
              </a:pPr>
              <a:t>25 November 2011</a:t>
            </a:fld>
            <a:endParaRPr lang="en-A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7738" y="754063"/>
            <a:ext cx="5024437" cy="37687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2338" y="4773613"/>
            <a:ext cx="5073650" cy="452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45638"/>
            <a:ext cx="2998788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l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19538" y="9545638"/>
            <a:ext cx="2998787" cy="50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443" tIns="46721" rIns="93443" bIns="46721" numCol="1" anchor="b" anchorCtr="0" compatLnSpc="1">
            <a:prstTxWarp prst="textNoShape">
              <a:avLst/>
            </a:prstTxWarp>
          </a:bodyPr>
          <a:lstStyle>
            <a:lvl1pPr algn="r" defTabSz="935038">
              <a:defRPr sz="1200">
                <a:solidFill>
                  <a:srgbClr val="26282D"/>
                </a:solidFill>
                <a:latin typeface="Arial" charset="0"/>
              </a:defRPr>
            </a:lvl1pPr>
          </a:lstStyle>
          <a:p>
            <a:pPr>
              <a:defRPr/>
            </a:pPr>
            <a:fld id="{4A00621D-0C55-4DEA-B89D-1E8B58D0DF19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534482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>
            <a:lvl1pPr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153C43A4-0B09-4F23-815F-21741AD04A36}" type="datetime4">
              <a:rPr lang="en-AU" sz="1200" smtClean="0">
                <a:solidFill>
                  <a:srgbClr val="26282D"/>
                </a:solidFill>
                <a:latin typeface="Arial" charset="0"/>
              </a:rPr>
              <a:pPr eaLnBrk="1" hangingPunct="1"/>
              <a:t>25 November 2011</a:t>
            </a:fld>
            <a:endParaRPr lang="en-AU" sz="1200" smtClean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defTabSz="935038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defTabSz="9350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2513949D-B919-44ED-9CDD-F56F563E1C97}" type="slidenum">
              <a:rPr lang="en-AU" sz="1200" smtClean="0">
                <a:solidFill>
                  <a:srgbClr val="26282D"/>
                </a:solidFill>
                <a:latin typeface="Arial" charset="0"/>
              </a:rPr>
              <a:pPr eaLnBrk="1" hangingPunct="1"/>
              <a:t>1</a:t>
            </a:fld>
            <a:endParaRPr lang="en-AU" sz="1200" smtClean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46150" y="754063"/>
            <a:ext cx="5026025" cy="3768725"/>
          </a:xfrm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820F72-E6B6-43F3-8F0E-22161C583EB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1277215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0E531-6B29-46EA-8378-CC29CFE1844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280989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E17F2C-E7D8-4F7B-8759-F919E1F06157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3142751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8925" y="1068388"/>
            <a:ext cx="8724900" cy="5534025"/>
          </a:xfrm>
        </p:spPr>
        <p:txBody>
          <a:bodyPr/>
          <a:lstStyle/>
          <a:p>
            <a:pPr lvl="0"/>
            <a:endParaRPr lang="en-AU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742A83-8AE9-4A07-B3D5-5D95CA12E09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66462141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61F0A3-2A4D-4276-8443-6E9DE36C1C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51951252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E815D-7D7B-4870-86A5-6833EFBE85D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9399698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5809C0-FBD2-4BAC-A7A7-1AD16508A7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5163572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FA6AA-480F-408C-955F-9C4F1D35B2A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43317717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5DF00A-095F-48B4-8572-970EC585A4B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32012751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242C70-E0CB-4929-A40F-49D00C46504C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168865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67252B-7E61-4C55-AC61-4B71A49FE55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7382770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580F7-B5C7-4F88-9CCA-13083B9E0B7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271910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833BC-B5D0-4BD5-98F0-FD4CC599F1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88036665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31DEED-EDEE-4707-97EB-D07732217CB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6073294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623E5-BC31-45FE-ADF4-7CF416FAEBC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62188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6D057-1A74-492B-829C-3D216D3DDC2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4294615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4CC7F-61AA-4EAA-8679-40399A7FEF52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5287355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E3BE14-8473-47D8-B4E0-7C9F66047384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772833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C3A71B-74D9-4FDC-B8BE-00E8BBE42F61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03258668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898CA3-7CBC-41C6-92CA-85949128C69B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1747951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6579BC-5A3A-4370-B62C-D9FB47D7584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408910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931ECF-B3ED-4EAD-838D-40F8750EBB4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212979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42EC6-D5C7-4396-9469-D5B2D2640AF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1372147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89DFA1-7852-472C-BC00-0380DDE4F17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4246877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EE43C4-84DC-4D41-B053-789C215DDF8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8521222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A8D4A8-FB18-44F1-91C4-10CD00AE1A50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187397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E8E3A4-B743-489D-908E-90F2236AB37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8343541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FCCC9-0883-458F-88EF-9A0F6B84B736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82763965"/>
      </p:ext>
    </p:extLst>
  </p:cSld>
  <p:clrMapOvr>
    <a:masterClrMapping/>
  </p:clrMapOvr>
  <p:transition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2125" y="393700"/>
            <a:ext cx="2184400" cy="62087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7338" y="393700"/>
            <a:ext cx="6402387" cy="62087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5D26B5-9125-4819-A065-B46F8E5B7A4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640740"/>
      </p:ext>
    </p:extLst>
  </p:cSld>
  <p:clrMapOvr>
    <a:masterClrMapping/>
  </p:clrMapOvr>
  <p:transition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88925" y="1068388"/>
            <a:ext cx="8724900" cy="5534025"/>
          </a:xfrm>
        </p:spPr>
        <p:txBody>
          <a:bodyPr/>
          <a:lstStyle/>
          <a:p>
            <a:pPr lvl="0"/>
            <a:endParaRPr lang="en-AU" noProof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82237-2328-4BB1-A109-C941EB8E46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3676856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7338" y="393700"/>
            <a:ext cx="8739187" cy="6127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F86A6-F303-46FF-BAE0-445A9666411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56845857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892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7575" y="1068388"/>
            <a:ext cx="4286250" cy="55340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3F3ED9-57AB-494C-B443-F6A7BDC23A3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2151537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731D15-1AE0-4EE1-84A1-B2FADED1B488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50766707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1E5697-791E-4A30-833B-601F6502BC0A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973954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C1C120-5461-41A7-9986-6E80BA1F2F1F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9664492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BB2B46-04A7-470C-BA99-95FC483E2DC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07967332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AU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62266D-06C5-41C4-8C1B-B4187AAC051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3153881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oleObject" Target="../embeddings/oleObject2.bin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vmlDrawing" Target="../drawings/vmlDrawing2.v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oleObject" Target="../embeddings/oleObject3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18" Type="http://schemas.openxmlformats.org/officeDocument/2006/relationships/oleObject" Target="../embeddings/oleObject5.bin"/><Relationship Id="rId3" Type="http://schemas.openxmlformats.org/officeDocument/2006/relationships/slideLayout" Target="../slideLayouts/slideLayout27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6" Type="http://schemas.openxmlformats.org/officeDocument/2006/relationships/oleObject" Target="../embeddings/oleObject4.bin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vmlDrawing" Target="../drawings/vmlDrawing3.vml"/><Relationship Id="rId10" Type="http://schemas.openxmlformats.org/officeDocument/2006/relationships/slideLayout" Target="../slideLayouts/slideLayout34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0" y="0"/>
          <a:ext cx="9144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0" name="Image" r:id="rId16" imgW="9752381" imgH="437748" progId="Photoshop.Image.9">
                  <p:embed/>
                </p:oleObj>
              </mc:Choice>
              <mc:Fallback>
                <p:oleObj name="Image" r:id="rId16" imgW="9752381" imgH="437748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0" y="6715125"/>
          <a:ext cx="91440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61" name="Image" r:id="rId18" imgW="9752381" imgH="152260" progId="Photoshop.Image.9">
                  <p:embed/>
                </p:oleObj>
              </mc:Choice>
              <mc:Fallback>
                <p:oleObj name="Image" r:id="rId18" imgW="9752381" imgH="152260" progId="Photoshop.Image.9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715125"/>
                        <a:ext cx="9144000" cy="14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1095E5A3-8E9F-4706-87A0-F58185F3D803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1031" name="Text Box 7"/>
          <p:cNvSpPr txBox="1">
            <a:spLocks noChangeArrowheads="1"/>
          </p:cNvSpPr>
          <p:nvPr/>
        </p:nvSpPr>
        <p:spPr bwMode="auto">
          <a:xfrm>
            <a:off x="1581150" y="6686550"/>
            <a:ext cx="409575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en-AU" sz="700" b="1" smtClean="0">
                <a:solidFill>
                  <a:srgbClr val="EBEBEB"/>
                </a:solidFill>
              </a:rPr>
              <a:t>:  R3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20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20" name="Image" r:id="rId14" imgW="9752381" imgH="7314286" progId="Photoshop.Image.9">
                  <p:embed/>
                </p:oleObj>
              </mc:Choice>
              <mc:Fallback>
                <p:oleObj name="Image" r:id="rId14" imgW="9752381" imgH="7314286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pic>
        <p:nvPicPr>
          <p:cNvPr id="2053" name="Picture 6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81775"/>
            <a:ext cx="9144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4" name="Text Box 7"/>
          <p:cNvSpPr txBox="1">
            <a:spLocks noChangeArrowheads="1"/>
          </p:cNvSpPr>
          <p:nvPr/>
        </p:nvSpPr>
        <p:spPr bwMode="auto">
          <a:xfrm>
            <a:off x="7153275" y="331788"/>
            <a:ext cx="1919288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defRPr/>
            </a:pPr>
            <a:r>
              <a:rPr lang="en-AU" sz="1000" b="1" smtClean="0">
                <a:solidFill>
                  <a:srgbClr val="969696"/>
                </a:solidFill>
              </a:rPr>
              <a:t>BACKGROUND INFORMATION</a:t>
            </a:r>
          </a:p>
        </p:txBody>
      </p:sp>
      <p:sp>
        <p:nvSpPr>
          <p:cNvPr id="747525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BE241185-9E53-4E9C-9A0F-87A282F3B7CE}" type="slidenum">
              <a:rPr lang="en-AU"/>
              <a:pPr>
                <a:defRPr/>
              </a:pPr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ransition>
    <p:fade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17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0" y="0"/>
          <a:ext cx="9144000" cy="412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8" name="Image" r:id="rId16" imgW="9752381" imgH="437748" progId="Photoshop.Image.9">
                  <p:embed/>
                </p:oleObj>
              </mc:Choice>
              <mc:Fallback>
                <p:oleObj name="Image" r:id="rId16" imgW="9752381" imgH="437748" progId="Photoshop.Image.9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412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algn="ctr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0" y="6715125"/>
          <a:ext cx="9144000" cy="142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9" name="Image" r:id="rId18" imgW="9752381" imgH="152260" progId="Photoshop.Image.9">
                  <p:embed/>
                </p:oleObj>
              </mc:Choice>
              <mc:Fallback>
                <p:oleObj name="Image" r:id="rId18" imgW="9752381" imgH="152260" progId="Photoshop.Image.9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715125"/>
                        <a:ext cx="9144000" cy="142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288925" y="1068388"/>
            <a:ext cx="8724900" cy="553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87338" y="393700"/>
            <a:ext cx="8739187" cy="612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AU" smtClean="0"/>
          </a:p>
        </p:txBody>
      </p:sp>
      <p:sp>
        <p:nvSpPr>
          <p:cNvPr id="7454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153400" y="6677025"/>
            <a:ext cx="866775" cy="34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rgbClr val="EBEBEB"/>
                </a:solidFill>
              </a:defRPr>
            </a:lvl1pPr>
          </a:lstStyle>
          <a:p>
            <a:pPr>
              <a:defRPr/>
            </a:pPr>
            <a:fld id="{E4EA703A-8C58-4358-B3B3-92503B638CAD}" type="slidenum">
              <a:rPr lang="en-AU"/>
              <a:pPr>
                <a:defRPr/>
              </a:pPr>
              <a:t>‹#›</a:t>
            </a:fld>
            <a:endParaRPr lang="en-AU"/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581150" y="6686550"/>
            <a:ext cx="409575" cy="19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algn="ctr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AU" sz="700" b="1" smtClean="0">
                <a:solidFill>
                  <a:srgbClr val="EBEBEB"/>
                </a:solidFill>
              </a:rPr>
              <a:t>:  R3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26282D"/>
          </a:solidFill>
          <a:latin typeface="Tahoma" pitchFamily="34" charset="0"/>
        </a:defRPr>
      </a:lvl9pPr>
    </p:titleStyle>
    <p:bodyStyle>
      <a:lvl1pPr marL="266700" indent="-266700" algn="l" rtl="0" eaLnBrk="0" fontAlgn="base" hangingPunct="0">
        <a:spcBef>
          <a:spcPct val="40000"/>
        </a:spcBef>
        <a:spcAft>
          <a:spcPct val="0"/>
        </a:spcAft>
        <a:buBlip>
          <a:blip r:embed="rId20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1437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2pPr>
      <a:lvl3pPr marL="1162050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3pPr>
      <a:lvl4pPr marL="1619250" indent="-277813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4pPr>
      <a:lvl5pPr marL="2066925" indent="-268288" algn="l" rtl="0" eaLnBrk="0" fontAlgn="base" hangingPunct="0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5pPr>
      <a:lvl6pPr marL="25241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6pPr>
      <a:lvl7pPr marL="29813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7pPr>
      <a:lvl8pPr marL="34385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8pPr>
      <a:lvl9pPr marL="3895725" indent="-268288" algn="l" rtl="0" fontAlgn="base">
        <a:lnSpc>
          <a:spcPct val="95000"/>
        </a:lnSpc>
        <a:spcBef>
          <a:spcPct val="20000"/>
        </a:spcBef>
        <a:spcAft>
          <a:spcPct val="0"/>
        </a:spcAft>
        <a:buBlip>
          <a:blip r:embed="rId21"/>
        </a:buBlip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emf"/><Relationship Id="rId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8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fld id="{F4C47133-3632-4E94-A819-0BF81B92EF62}" type="slidenum">
              <a:rPr lang="en-AU" sz="800" smtClean="0">
                <a:solidFill>
                  <a:srgbClr val="EBEBEB"/>
                </a:solidFill>
              </a:rPr>
              <a:pPr eaLnBrk="1" hangingPunct="1"/>
              <a:t>1</a:t>
            </a:fld>
            <a:endParaRPr lang="en-AU" sz="800" smtClean="0">
              <a:solidFill>
                <a:srgbClr val="EBEBEB"/>
              </a:solidFill>
            </a:endParaRPr>
          </a:p>
        </p:txBody>
      </p:sp>
      <p:pic>
        <p:nvPicPr>
          <p:cNvPr id="4099" name="Picture 2" descr="bg_asic_1024x7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Rectangle 3"/>
          <p:cNvSpPr>
            <a:spLocks noChangeArrowheads="1"/>
          </p:cNvSpPr>
          <p:nvPr/>
        </p:nvSpPr>
        <p:spPr bwMode="auto">
          <a:xfrm>
            <a:off x="1287463" y="1244600"/>
            <a:ext cx="6545262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500" b="1" dirty="0" smtClean="0"/>
              <a:t>JCTVC-G958</a:t>
            </a:r>
            <a:endParaRPr lang="en-AU" sz="4800" dirty="0">
              <a:solidFill>
                <a:srgbClr val="26282D"/>
              </a:solidFill>
              <a:latin typeface="Arial" charset="0"/>
            </a:endParaRPr>
          </a:p>
        </p:txBody>
      </p:sp>
      <p:sp>
        <p:nvSpPr>
          <p:cNvPr id="4101" name="Rectangle 4"/>
          <p:cNvSpPr>
            <a:spLocks noChangeArrowheads="1"/>
          </p:cNvSpPr>
          <p:nvPr/>
        </p:nvSpPr>
        <p:spPr bwMode="auto">
          <a:xfrm>
            <a:off x="534256" y="3449638"/>
            <a:ext cx="7993295" cy="1089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87338" indent="-287338" algn="ctr">
              <a:spcBef>
                <a:spcPct val="20000"/>
              </a:spcBef>
            </a:pPr>
            <a:r>
              <a:rPr lang="en-US" sz="2800" b="1" dirty="0"/>
              <a:t>Non-CE11: Modified context selection for Significant Coefficient Flags with Diagonal sub-block scan</a:t>
            </a:r>
            <a:endParaRPr lang="en-AU" sz="2800" dirty="0"/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2806263" y="5200650"/>
            <a:ext cx="3489434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AU" sz="1600" dirty="0" smtClean="0">
                <a:solidFill>
                  <a:srgbClr val="26282D"/>
                </a:solidFill>
              </a:rPr>
              <a:t>7</a:t>
            </a:r>
            <a:r>
              <a:rPr lang="en-AU" sz="1600" baseline="30000" dirty="0" smtClean="0">
                <a:solidFill>
                  <a:srgbClr val="26282D"/>
                </a:solidFill>
              </a:rPr>
              <a:t>th</a:t>
            </a:r>
            <a:r>
              <a:rPr lang="en-AU" sz="1600" dirty="0" smtClean="0">
                <a:solidFill>
                  <a:srgbClr val="26282D"/>
                </a:solidFill>
              </a:rPr>
              <a:t> JCT-VC meeting, Nov 2011.</a:t>
            </a:r>
            <a:endParaRPr lang="en-AU" sz="1600" dirty="0">
              <a:solidFill>
                <a:srgbClr val="26282D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G323 introduces unified sub-block scan pattern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1068388"/>
            <a:ext cx="5413785" cy="5534025"/>
          </a:xfrm>
        </p:spPr>
        <p:txBody>
          <a:bodyPr/>
          <a:lstStyle/>
          <a:p>
            <a:r>
              <a:rPr lang="en-AU" sz="2000" dirty="0" smtClean="0"/>
              <a:t>Good for implementation, sub-blocks can be 4x4, 8x8 or 16x16 (we look at 4x4 case)</a:t>
            </a:r>
          </a:p>
          <a:p>
            <a:r>
              <a:rPr lang="en-AU" sz="2000" dirty="0" smtClean="0"/>
              <a:t>An 8x8 TU with 4x4 sub-blocks shown on right:</a:t>
            </a:r>
          </a:p>
          <a:p>
            <a:r>
              <a:rPr lang="en-AU" sz="2000" dirty="0" smtClean="0"/>
              <a:t>In HM-4.0, for 16x16 and 32x32 TUs, </a:t>
            </a:r>
            <a:r>
              <a:rPr lang="en-AU" sz="2000" dirty="0" err="1" smtClean="0"/>
              <a:t>ctx</a:t>
            </a:r>
            <a:r>
              <a:rPr lang="en-AU" sz="2000" dirty="0" smtClean="0"/>
              <a:t> for each significant coefficient flag calculated as below:</a:t>
            </a:r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endParaRPr lang="en-AU" sz="2000" dirty="0" smtClean="0"/>
          </a:p>
          <a:p>
            <a:endParaRPr lang="en-AU" sz="2000" dirty="0"/>
          </a:p>
          <a:p>
            <a:pPr marL="266700" lvl="2" indent="-266700">
              <a:lnSpc>
                <a:spcPct val="100000"/>
              </a:lnSpc>
              <a:spcBef>
                <a:spcPct val="40000"/>
              </a:spcBef>
              <a:buBlip>
                <a:blip r:embed="rId3"/>
              </a:buBlip>
            </a:pPr>
            <a:r>
              <a:rPr lang="en-AU" sz="1800" dirty="0"/>
              <a:t>Note: </a:t>
            </a:r>
            <a:r>
              <a:rPr lang="en-AU" sz="1800" dirty="0" err="1"/>
              <a:t>X</a:t>
            </a:r>
            <a:r>
              <a:rPr lang="en-AU" sz="1800" baseline="-25000" dirty="0" err="1"/>
              <a:t>ctx</a:t>
            </a:r>
            <a:r>
              <a:rPr lang="en-AU" sz="1800" dirty="0"/>
              <a:t> clipped at 4 in HM-4.0, G323 and G958 (</a:t>
            </a:r>
            <a:r>
              <a:rPr lang="en-AU" sz="1800" dirty="0" smtClean="0"/>
              <a:t>note added to _r2 </a:t>
            </a:r>
            <a:r>
              <a:rPr lang="en-AU" sz="1800" dirty="0"/>
              <a:t>of contribution</a:t>
            </a:r>
            <a:r>
              <a:rPr lang="en-AU" sz="1800" dirty="0" smtClean="0"/>
              <a:t>)</a:t>
            </a:r>
            <a:endParaRPr lang="en-AU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2</a:t>
            </a:fld>
            <a:endParaRPr lang="en-A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0778857"/>
              </p:ext>
            </p:extLst>
          </p:nvPr>
        </p:nvGraphicFramePr>
        <p:xfrm>
          <a:off x="5899354" y="1307691"/>
          <a:ext cx="291465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Visio" r:id="rId4" imgW="2914650" imgH="2914650" progId="Visio.Drawing.11">
                  <p:embed/>
                </p:oleObj>
              </mc:Choice>
              <mc:Fallback>
                <p:oleObj name="Visio" r:id="rId4" imgW="2914650" imgH="2914650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9354" y="1307691"/>
                        <a:ext cx="2914650" cy="291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3017481"/>
              </p:ext>
            </p:extLst>
          </p:nvPr>
        </p:nvGraphicFramePr>
        <p:xfrm>
          <a:off x="312030" y="3529780"/>
          <a:ext cx="4259970" cy="2025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Visio" r:id="rId6" imgW="3107469" imgH="1472979" progId="Visio.Drawing.11">
                  <p:embed/>
                </p:oleObj>
              </mc:Choice>
              <mc:Fallback>
                <p:oleObj name="Visio" r:id="rId6" imgW="3107469" imgH="1472979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030" y="3529780"/>
                        <a:ext cx="4259970" cy="202544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4178606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Significance map throughput issue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1068388"/>
            <a:ext cx="5413785" cy="5534025"/>
          </a:xfrm>
        </p:spPr>
        <p:txBody>
          <a:bodyPr/>
          <a:lstStyle/>
          <a:p>
            <a:r>
              <a:rPr lang="en-AU" sz="2000" dirty="0" smtClean="0"/>
              <a:t>Throughput issue when a previous significant coefficient flag is used to determine the context for a current significant coefficient flag.</a:t>
            </a:r>
          </a:p>
          <a:p>
            <a:pPr lvl="1"/>
            <a:r>
              <a:rPr lang="en-AU" sz="2000" dirty="0" smtClean="0"/>
              <a:t>Can’t determine context until you decode the previous significant coefficient flag.</a:t>
            </a:r>
          </a:p>
          <a:p>
            <a:r>
              <a:rPr lang="en-AU" sz="2000" dirty="0" smtClean="0"/>
              <a:t>G323 excludes the previous significant coefficient flag in the following locations in each sub-block:</a:t>
            </a: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3</a:t>
            </a:fld>
            <a:endParaRPr lang="en-A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2654827"/>
              </p:ext>
            </p:extLst>
          </p:nvPr>
        </p:nvGraphicFramePr>
        <p:xfrm>
          <a:off x="5899354" y="1307691"/>
          <a:ext cx="291465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1" name="Visio" r:id="rId3" imgW="2914650" imgH="2914650" progId="Visio.Drawing.11">
                  <p:embed/>
                </p:oleObj>
              </mc:Choice>
              <mc:Fallback>
                <p:oleObj name="Visio" r:id="rId3" imgW="2914650" imgH="291465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9354" y="1307691"/>
                        <a:ext cx="2914650" cy="291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2835242"/>
              </p:ext>
            </p:extLst>
          </p:nvPr>
        </p:nvGraphicFramePr>
        <p:xfrm>
          <a:off x="501445" y="4375355"/>
          <a:ext cx="4000500" cy="183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2" name="Visio" r:id="rId5" imgW="4001494" imgH="1841224" progId="Visio.Drawing.11">
                  <p:embed/>
                </p:oleObj>
              </mc:Choice>
              <mc:Fallback>
                <p:oleObj name="Visio" r:id="rId5" imgW="4001494" imgH="1841224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1445" y="4375355"/>
                        <a:ext cx="4000500" cy="1838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3385717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Harmonise context selection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8925" y="1068388"/>
            <a:ext cx="5413785" cy="5534025"/>
          </a:xfrm>
        </p:spPr>
        <p:txBody>
          <a:bodyPr/>
          <a:lstStyle/>
          <a:p>
            <a:r>
              <a:rPr lang="en-AU" sz="2000" dirty="0" smtClean="0"/>
              <a:t>We propose to:</a:t>
            </a:r>
          </a:p>
          <a:p>
            <a:pPr lvl="1"/>
            <a:r>
              <a:rPr lang="en-AU" sz="2000" dirty="0" smtClean="0"/>
              <a:t>Exclude the previous significant coefficient flag in same locations as G323.</a:t>
            </a:r>
          </a:p>
          <a:p>
            <a:pPr lvl="1"/>
            <a:r>
              <a:rPr lang="en-AU" sz="2000" dirty="0" smtClean="0"/>
              <a:t>Estimate the excluded significant coefficient using nearby coefficients:</a:t>
            </a:r>
          </a:p>
          <a:p>
            <a:pPr lvl="1"/>
            <a:endParaRPr lang="en-AU" sz="2000" dirty="0"/>
          </a:p>
          <a:p>
            <a:pPr lvl="1"/>
            <a:endParaRPr lang="en-AU" sz="2000" dirty="0" smtClean="0"/>
          </a:p>
          <a:p>
            <a:pPr lvl="1"/>
            <a:endParaRPr lang="en-AU" sz="2000" dirty="0"/>
          </a:p>
          <a:p>
            <a:pPr lvl="1"/>
            <a:endParaRPr lang="en-AU" sz="2000" dirty="0" smtClean="0"/>
          </a:p>
          <a:p>
            <a:pPr lvl="1"/>
            <a:endParaRPr lang="en-AU" sz="2000" dirty="0"/>
          </a:p>
          <a:p>
            <a:r>
              <a:rPr lang="en-AU" sz="2000" dirty="0" smtClean="0"/>
              <a:t>Small gain relative to G323</a:t>
            </a:r>
          </a:p>
          <a:p>
            <a:r>
              <a:rPr lang="en-AU" sz="2000" dirty="0" smtClean="0"/>
              <a:t>Minimal complexity impact</a:t>
            </a:r>
            <a:endParaRPr lang="en-AU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4</a:t>
            </a:fld>
            <a:endParaRPr lang="en-AU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5188555"/>
              </p:ext>
            </p:extLst>
          </p:nvPr>
        </p:nvGraphicFramePr>
        <p:xfrm>
          <a:off x="5899354" y="1307691"/>
          <a:ext cx="291465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8" name="Visio" r:id="rId3" imgW="2914650" imgH="2914650" progId="Visio.Drawing.11">
                  <p:embed/>
                </p:oleObj>
              </mc:Choice>
              <mc:Fallback>
                <p:oleObj name="Visio" r:id="rId3" imgW="2914650" imgH="291465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9354" y="1307691"/>
                        <a:ext cx="2914650" cy="29146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45814132"/>
              </p:ext>
            </p:extLst>
          </p:nvPr>
        </p:nvGraphicFramePr>
        <p:xfrm>
          <a:off x="974930" y="3038169"/>
          <a:ext cx="4010025" cy="162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9" name="Visio" r:id="rId5" imgW="4007457" imgH="1625048" progId="Visio.Drawing.11">
                  <p:embed/>
                </p:oleObj>
              </mc:Choice>
              <mc:Fallback>
                <p:oleObj name="Visio" r:id="rId5" imgW="4007457" imgH="1625048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4930" y="3038169"/>
                        <a:ext cx="4010025" cy="1628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5542144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relative to </a:t>
            </a:r>
            <a:r>
              <a:rPr lang="en-AU" dirty="0" smtClean="0"/>
              <a:t>HM-4.0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5</a:t>
            </a:fld>
            <a:endParaRPr lang="en-AU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470971"/>
              </p:ext>
            </p:extLst>
          </p:nvPr>
        </p:nvGraphicFramePr>
        <p:xfrm>
          <a:off x="1134704" y="1533884"/>
          <a:ext cx="2844800" cy="4524375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678180"/>
                <a:gridCol w="663575"/>
                <a:gridCol w="677545"/>
              </a:tblGrid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A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1014319"/>
              </p:ext>
            </p:extLst>
          </p:nvPr>
        </p:nvGraphicFramePr>
        <p:xfrm>
          <a:off x="4969284" y="1494555"/>
          <a:ext cx="2844800" cy="4524375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678180"/>
                <a:gridCol w="663575"/>
                <a:gridCol w="677545"/>
              </a:tblGrid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P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8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A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506315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Results relative </a:t>
            </a:r>
            <a:r>
              <a:rPr lang="en-AU" dirty="0" smtClean="0"/>
              <a:t>to G323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6A580F7-B5C7-4F88-9CCA-13083B9E0B76}" type="slidenum">
              <a:rPr lang="en-AU" smtClean="0"/>
              <a:pPr>
                <a:defRPr/>
              </a:pPr>
              <a:t>6</a:t>
            </a:fld>
            <a:endParaRPr lang="en-AU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631461"/>
              </p:ext>
            </p:extLst>
          </p:nvPr>
        </p:nvGraphicFramePr>
        <p:xfrm>
          <a:off x="1124872" y="1441460"/>
          <a:ext cx="2844800" cy="4768215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676910"/>
                <a:gridCol w="665480"/>
                <a:gridCol w="676910"/>
              </a:tblGrid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All Intra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Random Access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A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046566"/>
              </p:ext>
            </p:extLst>
          </p:nvPr>
        </p:nvGraphicFramePr>
        <p:xfrm>
          <a:off x="4870962" y="1392301"/>
          <a:ext cx="2844800" cy="4768215"/>
        </p:xfrm>
        <a:graphic>
          <a:graphicData uri="http://schemas.openxmlformats.org/drawingml/2006/table">
            <a:tbl>
              <a:tblPr firstRow="1" firstCol="1" bandRow="1"/>
              <a:tblGrid>
                <a:gridCol w="825500"/>
                <a:gridCol w="676910"/>
                <a:gridCol w="665480"/>
                <a:gridCol w="676910"/>
              </a:tblGrid>
              <a:tr h="152400">
                <a:tc>
                  <a:txBody>
                    <a:bodyPr/>
                    <a:lstStyle/>
                    <a:p>
                      <a:endParaRPr lang="en-AU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0.48%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0.00%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P HE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AU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0.28%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-0.36%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-0.04%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(A-F)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-0.13%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-0.08%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-0.19%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(A-E)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-0.15%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-0.17%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-0.12%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80808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2400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 Time[%]</a:t>
                      </a:r>
                      <a:endParaRPr lang="en-AU" sz="11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457200" algn="l"/>
                        </a:tabLst>
                      </a:pPr>
                      <a:r>
                        <a:rPr lang="en-AU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A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3772633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iSRA gray4">
  <a:themeElements>
    <a:clrScheme name="CiSRA gray4 8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CiSRA gray4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iSRA gray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SRA gray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8">
        <a:dk1>
          <a:srgbClr val="26282D"/>
        </a:dk1>
        <a:lt1>
          <a:srgbClr val="FFFFFF"/>
        </a:lt1>
        <a:dk2>
          <a:srgbClr val="26282D"/>
        </a:dk2>
        <a:lt2>
          <a:srgbClr val="333333"/>
        </a:lt2>
        <a:accent1>
          <a:srgbClr val="BBC3CC"/>
        </a:accent1>
        <a:accent2>
          <a:srgbClr val="83101D"/>
        </a:accent2>
        <a:accent3>
          <a:srgbClr val="FFFFFF"/>
        </a:accent3>
        <a:accent4>
          <a:srgbClr val="1F2125"/>
        </a:accent4>
        <a:accent5>
          <a:srgbClr val="DADEE2"/>
        </a:accent5>
        <a:accent6>
          <a:srgbClr val="760D19"/>
        </a:accent6>
        <a:hlink>
          <a:srgbClr val="527487"/>
        </a:hlink>
        <a:folHlink>
          <a:srgbClr val="1D395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~ CISRA (1024x768)">
  <a:themeElements>
    <a:clrScheme name="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14_~ CISRA (1024x768)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4_~ CISRA (1024x768)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~ CISRA (1024x768)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~ CISRA (1024x768)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CiSRA gray4">
  <a:themeElements>
    <a:clrScheme name="CiSRA gray4 8">
      <a:dk1>
        <a:srgbClr val="26282D"/>
      </a:dk1>
      <a:lt1>
        <a:srgbClr val="FFFFFF"/>
      </a:lt1>
      <a:dk2>
        <a:srgbClr val="26282D"/>
      </a:dk2>
      <a:lt2>
        <a:srgbClr val="333333"/>
      </a:lt2>
      <a:accent1>
        <a:srgbClr val="BBC3CC"/>
      </a:accent1>
      <a:accent2>
        <a:srgbClr val="83101D"/>
      </a:accent2>
      <a:accent3>
        <a:srgbClr val="FFFFFF"/>
      </a:accent3>
      <a:accent4>
        <a:srgbClr val="1F2125"/>
      </a:accent4>
      <a:accent5>
        <a:srgbClr val="DADEE2"/>
      </a:accent5>
      <a:accent6>
        <a:srgbClr val="760D19"/>
      </a:accent6>
      <a:hlink>
        <a:srgbClr val="527487"/>
      </a:hlink>
      <a:folHlink>
        <a:srgbClr val="1D3957"/>
      </a:folHlink>
    </a:clrScheme>
    <a:fontScheme name="CiSRA gray4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0" tIns="0" rIns="0" bIns="0" numCol="1" anchor="ctr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AU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CiSRA gray4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iSRA gray4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iSRA gray4 8">
        <a:dk1>
          <a:srgbClr val="26282D"/>
        </a:dk1>
        <a:lt1>
          <a:srgbClr val="FFFFFF"/>
        </a:lt1>
        <a:dk2>
          <a:srgbClr val="26282D"/>
        </a:dk2>
        <a:lt2>
          <a:srgbClr val="333333"/>
        </a:lt2>
        <a:accent1>
          <a:srgbClr val="BBC3CC"/>
        </a:accent1>
        <a:accent2>
          <a:srgbClr val="83101D"/>
        </a:accent2>
        <a:accent3>
          <a:srgbClr val="FFFFFF"/>
        </a:accent3>
        <a:accent4>
          <a:srgbClr val="1F2125"/>
        </a:accent4>
        <a:accent5>
          <a:srgbClr val="DADEE2"/>
        </a:accent5>
        <a:accent6>
          <a:srgbClr val="760D19"/>
        </a:accent6>
        <a:hlink>
          <a:srgbClr val="527487"/>
        </a:hlink>
        <a:folHlink>
          <a:srgbClr val="1D395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CiSRA gray4</Template>
  <TotalTime>26780</TotalTime>
  <Words>1055</Words>
  <Application>Microsoft Office PowerPoint</Application>
  <PresentationFormat>On-screen Show (4:3)</PresentationFormat>
  <Paragraphs>420</Paragraphs>
  <Slides>6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CiSRA gray4</vt:lpstr>
      <vt:lpstr>14_~ CISRA (1024x768)</vt:lpstr>
      <vt:lpstr>1_CiSRA gray4</vt:lpstr>
      <vt:lpstr>Image</vt:lpstr>
      <vt:lpstr>Microsoft Visio Drawing</vt:lpstr>
      <vt:lpstr>PowerPoint Presentation</vt:lpstr>
      <vt:lpstr>G323 introduces unified sub-block scan pattern</vt:lpstr>
      <vt:lpstr>Significance map throughput issue</vt:lpstr>
      <vt:lpstr>Harmonise context selection </vt:lpstr>
      <vt:lpstr>Results relative to HM-4.0</vt:lpstr>
      <vt:lpstr>Results relative to G323</vt:lpstr>
    </vt:vector>
  </TitlesOfParts>
  <Company>CISRA Pty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VPT MTP</dc:title>
  <dc:creator>Bill Simpson-Young</dc:creator>
  <cp:lastModifiedBy>Chris Rosewarne</cp:lastModifiedBy>
  <cp:revision>710</cp:revision>
  <dcterms:created xsi:type="dcterms:W3CDTF">2008-06-05T01:45:40Z</dcterms:created>
  <dcterms:modified xsi:type="dcterms:W3CDTF">2011-11-25T07:43:29Z</dcterms:modified>
</cp:coreProperties>
</file>