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67" r:id="rId4"/>
    <p:sldId id="276" r:id="rId5"/>
    <p:sldId id="277" r:id="rId6"/>
    <p:sldId id="274" r:id="rId7"/>
    <p:sldId id="278" r:id="rId8"/>
    <p:sldId id="279" r:id="rId9"/>
    <p:sldId id="272" r:id="rId10"/>
    <p:sldId id="261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08"/>
    <p:restoredTop sz="94679"/>
  </p:normalViewPr>
  <p:slideViewPr>
    <p:cSldViewPr snapToGrid="0" showGuides="1">
      <p:cViewPr varScale="1">
        <p:scale>
          <a:sx n="59" d="100"/>
          <a:sy n="59" d="100"/>
        </p:scale>
        <p:origin x="102" y="23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页-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像" descr="图像"/>
          <p:cNvPicPr>
            <a:picLocks noChangeAspect="1"/>
          </p:cNvPicPr>
          <p:nvPr/>
        </p:nvPicPr>
        <p:blipFill rotWithShape="1">
          <a:blip r:embed="rId2"/>
          <a:srcRect l="72759" t="46147" r="1440" b="3454"/>
          <a:stretch/>
        </p:blipFill>
        <p:spPr>
          <a:xfrm>
            <a:off x="17886556" y="6512311"/>
            <a:ext cx="6490614" cy="729389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87444A80-0C7D-4429-A982-82D04F464A31}"/>
              </a:ext>
            </a:extLst>
          </p:cNvPr>
          <p:cNvGrpSpPr/>
          <p:nvPr userDrawn="1"/>
        </p:nvGrpSpPr>
        <p:grpSpPr>
          <a:xfrm>
            <a:off x="4062544" y="12304388"/>
            <a:ext cx="16258913" cy="1333698"/>
            <a:chOff x="4766555" y="12304388"/>
            <a:chExt cx="16258913" cy="1333698"/>
          </a:xfrm>
        </p:grpSpPr>
        <p:pic>
          <p:nvPicPr>
            <p:cNvPr id="29" name="图像" descr="图像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836034" y="12528553"/>
              <a:ext cx="2089596" cy="1016001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E1E2E39-34B1-492B-B930-6E6E4F73E6B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t="22203" b="26081"/>
            <a:stretch/>
          </p:blipFill>
          <p:spPr>
            <a:xfrm>
              <a:off x="4766555" y="12341680"/>
              <a:ext cx="4328338" cy="125911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0FFDC58-0C58-438E-B04E-5060625E09C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6666771" y="12540071"/>
              <a:ext cx="4358697" cy="862332"/>
            </a:xfrm>
            <a:prstGeom prst="rect">
              <a:avLst/>
            </a:prstGeom>
          </p:spPr>
        </p:pic>
        <p:sp>
          <p:nvSpPr>
            <p:cNvPr id="9" name="请填写大标题-方正兰亭粗黑60磅-限制一行">
              <a:extLst>
                <a:ext uri="{FF2B5EF4-FFF2-40B4-BE49-F238E27FC236}">
                  <a16:creationId xmlns:a16="http://schemas.microsoft.com/office/drawing/2014/main" id="{A7F9737A-F154-4CD1-BCF9-3DA6DE724781}"/>
                </a:ext>
              </a:extLst>
            </p:cNvPr>
            <p:cNvSpPr txBox="1"/>
            <p:nvPr userDrawn="1"/>
          </p:nvSpPr>
          <p:spPr>
            <a:xfrm>
              <a:off x="9859209" y="12304388"/>
              <a:ext cx="1212508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defTabSz="825500">
                <a:defRPr sz="6000" b="1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en-US" altLang="zh-CN" sz="80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·</a:t>
              </a:r>
              <a:endParaRPr sz="8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0" name="请填写大标题-方正兰亭粗黑60磅-限制一行">
              <a:extLst>
                <a:ext uri="{FF2B5EF4-FFF2-40B4-BE49-F238E27FC236}">
                  <a16:creationId xmlns:a16="http://schemas.microsoft.com/office/drawing/2014/main" id="{6ECE9DF6-B73C-4396-879E-5A649E65DBAC}"/>
                </a:ext>
              </a:extLst>
            </p:cNvPr>
            <p:cNvSpPr txBox="1"/>
            <p:nvPr userDrawn="1"/>
          </p:nvSpPr>
          <p:spPr>
            <a:xfrm>
              <a:off x="14689947" y="12304388"/>
              <a:ext cx="1212508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anchor="ctr">
              <a:spAutoFit/>
            </a:bodyPr>
            <a:lstStyle>
              <a:lvl1pPr defTabSz="825500">
                <a:defRPr sz="6000" b="1">
                  <a:solidFill>
                    <a:srgbClr val="000000"/>
                  </a:solidFill>
                </a:defRPr>
              </a:lvl1pPr>
            </a:lstStyle>
            <a:p>
              <a:pPr algn="ctr"/>
              <a:r>
                <a:rPr lang="en-US" altLang="zh-CN" sz="80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·</a:t>
              </a:r>
              <a:endParaRPr sz="8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像" descr="图像"/>
          <p:cNvPicPr>
            <a:picLocks noChangeAspect="1"/>
          </p:cNvPicPr>
          <p:nvPr/>
        </p:nvPicPr>
        <p:blipFill>
          <a:blip r:embed="rId2"/>
          <a:srcRect t="768" r="1246" b="3698"/>
          <a:stretch>
            <a:fillRect/>
          </a:stretch>
        </p:blipFill>
        <p:spPr>
          <a:xfrm>
            <a:off x="-50920" y="-444"/>
            <a:ext cx="24485784" cy="13652869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图像" descr="图像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933" y="627770"/>
            <a:ext cx="2089596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标题文本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55" r:id="rId4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这里是一级标题"/>
          <p:cNvSpPr txBox="1"/>
          <p:nvPr/>
        </p:nvSpPr>
        <p:spPr>
          <a:xfrm>
            <a:off x="516623" y="4046101"/>
            <a:ext cx="23867377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120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pPr algn="l"/>
            <a:r>
              <a:rPr lang="en-US" sz="8000" b="1" dirty="0">
                <a:solidFill>
                  <a:schemeClr val="bg1"/>
                </a:solidFill>
              </a:rPr>
              <a:t>JVET-A</a:t>
            </a:r>
            <a:r>
              <a:rPr lang="en-US" altLang="zh-CN" sz="8000" b="1" dirty="0">
                <a:solidFill>
                  <a:schemeClr val="bg1"/>
                </a:solidFill>
              </a:rPr>
              <a:t>J</a:t>
            </a:r>
            <a:r>
              <a:rPr lang="en-US" sz="8000" b="1" dirty="0">
                <a:solidFill>
                  <a:schemeClr val="bg1"/>
                </a:solidFill>
              </a:rPr>
              <a:t>0</a:t>
            </a:r>
            <a:r>
              <a:rPr lang="en-US" altLang="zh-CN" sz="8000" b="1" dirty="0">
                <a:solidFill>
                  <a:schemeClr val="bg1"/>
                </a:solidFill>
              </a:rPr>
              <a:t>266</a:t>
            </a:r>
            <a:r>
              <a:rPr lang="zh-CN" altLang="en-US" sz="8000" b="1" dirty="0">
                <a:solidFill>
                  <a:schemeClr val="bg1"/>
                </a:solidFill>
              </a:rPr>
              <a:t>：</a:t>
            </a:r>
            <a:endParaRPr lang="en-US" sz="8000" b="1" dirty="0">
              <a:solidFill>
                <a:schemeClr val="bg1"/>
              </a:solidFill>
            </a:endParaRPr>
          </a:p>
          <a:p>
            <a:pPr algn="l"/>
            <a:r>
              <a:rPr lang="en-US" sz="8000" b="1" dirty="0">
                <a:solidFill>
                  <a:schemeClr val="bg1"/>
                </a:solidFill>
              </a:rPr>
              <a:t>Improving Ali266 decoding performance through MVPU acceleration on vivo handsets </a:t>
            </a:r>
            <a:endParaRPr sz="8000" b="1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A2B5D2-1148-4077-8233-F8AD169F5DFE}"/>
              </a:ext>
            </a:extLst>
          </p:cNvPr>
          <p:cNvSpPr txBox="1"/>
          <p:nvPr/>
        </p:nvSpPr>
        <p:spPr>
          <a:xfrm>
            <a:off x="1587136" y="8925190"/>
            <a:ext cx="19607349" cy="16564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600" b="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W. </a:t>
            </a:r>
            <a:r>
              <a:rPr lang="en-US" altLang="zh-CN" sz="3600" b="0" dirty="0" err="1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Xiong</a:t>
            </a:r>
            <a:r>
              <a:rPr lang="en-US" altLang="zh-CN" sz="3600" b="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, L. Yuan, L. Wang, S. Liao, Z. </a:t>
            </a:r>
            <a:r>
              <a:rPr lang="en-US" altLang="zh-CN" sz="3600" b="0" dirty="0" err="1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Lv</a:t>
            </a:r>
            <a:r>
              <a:rPr lang="en-US" altLang="zh-CN" sz="3600" b="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 (vivo), Z. Liu, J. Li, X. Li, J. Chen, Y. Ye (Alibaba), Y. Jia, D. Fan, X. </a:t>
            </a:r>
            <a:r>
              <a:rPr lang="en-US" altLang="zh-CN" sz="3600" b="0" dirty="0" err="1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Zhai</a:t>
            </a:r>
            <a:r>
              <a:rPr lang="en-US" altLang="zh-CN" sz="3600" b="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, Y. Zhang, C. Dou, X. Fu, F. Hu, R. Li (Youku)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感谢观看！"/>
          <p:cNvSpPr txBox="1"/>
          <p:nvPr/>
        </p:nvSpPr>
        <p:spPr>
          <a:xfrm>
            <a:off x="8227774" y="4954173"/>
            <a:ext cx="7928452" cy="25340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8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T</a:t>
            </a:r>
            <a:r>
              <a:rPr lang="en-US" altLang="zh-CN" dirty="0">
                <a:solidFill>
                  <a:schemeClr val="bg1"/>
                </a:solidFill>
              </a:rPr>
              <a:t>hanks</a:t>
            </a:r>
            <a:r>
              <a:rPr dirty="0">
                <a:solidFill>
                  <a:schemeClr val="bg1"/>
                </a:solidFill>
              </a:rPr>
              <a:t>！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57483DD-4CDA-39FD-477C-778225CA870F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Outline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8B1BA5-6AB4-FDB4-FD0B-3974DA2E1F52}"/>
              </a:ext>
            </a:extLst>
          </p:cNvPr>
          <p:cNvSpPr txBox="1"/>
          <p:nvPr/>
        </p:nvSpPr>
        <p:spPr>
          <a:xfrm>
            <a:off x="1326776" y="3759715"/>
            <a:ext cx="22106965" cy="61965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kumimoji="0" lang="en-US" altLang="zh-CN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Introduction</a:t>
            </a:r>
          </a:p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kumimoji="0" lang="en-US" altLang="zh-CN" sz="6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Performance</a:t>
            </a:r>
            <a:endParaRPr kumimoji="0" lang="en" altLang="zh-CN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lang="en-US" altLang="zh-CN" sz="6600" dirty="0">
                <a:solidFill>
                  <a:schemeClr val="bg1"/>
                </a:solidFill>
              </a:rPr>
              <a:t>Conclusion</a:t>
            </a:r>
            <a:endParaRPr kumimoji="0" lang="en-US" altLang="zh-CN" sz="6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0040371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149288"/>
            <a:ext cx="189932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Introduction</a:t>
            </a:r>
            <a:endParaRPr lang="en" altLang="zh-CN" sz="8000" dirty="0">
              <a:solidFill>
                <a:schemeClr val="bg1"/>
              </a:solidFill>
              <a:latin typeface="+mj-lt"/>
              <a:ea typeface="等线" panose="02010600030101010101" pitchFamily="2" charset="-122"/>
              <a:cs typeface="Calibri" panose="020F0502020204030204" pitchFamily="34" charset="0"/>
            </a:endParaRPr>
          </a:p>
          <a:p>
            <a:pPr algn="l" hangingPunct="1"/>
            <a:endParaRPr lang="en-US" altLang="zh-CN" sz="8000" dirty="0">
              <a:solidFill>
                <a:schemeClr val="bg1"/>
              </a:solidFill>
              <a:latin typeface="+mj-lt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2041070"/>
            <a:ext cx="21027038" cy="9393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c="http://schemas.openxmlformats.org/markup-compatibility/2006" xmlns:a14="http://schemas.microsoft.com/office/drawing/2010/main" xmlns:ma14="http://schemas.microsoft.com/office/mac/drawingml/2011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rgbClr val="2B0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Recently, Alibaba collaborated with vivo to accelerate the Ali266 decoder using MVPU (</a:t>
            </a:r>
            <a:r>
              <a:rPr kumimoji="0" lang="en-US" sz="4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Mediatek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Vision Processing Unit) acceleration and test the performance of such acceleration using Youku ZREAL‘s 1080p 60fps movies</a:t>
            </a:r>
            <a:r>
              <a:rPr lang="en-US" sz="4400" dirty="0">
                <a:latin typeface="+mn-lt"/>
                <a:cs typeface="Calibri" panose="020F0502020204030204" pitchFamily="34" charset="0"/>
              </a:rPr>
              <a:t>.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rgbClr val="2B0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vivo is an international mobile device brand focused on the smartphone industry, offering products like smartphones, tablets, and smartwatches.</a:t>
            </a:r>
            <a:endParaRPr lang="en-US" sz="4400" dirty="0">
              <a:latin typeface="+mn-lt"/>
              <a:cs typeface="Calibri" panose="020F0502020204030204" pitchFamily="34" charset="0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rgbClr val="2B0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Youku is a premium online video streaming service wholly owned by Alibaba, serving hundreds of millions of consumers through its namesake app. </a:t>
            </a:r>
            <a:r>
              <a:rPr kumimoji="0" lang="en-US" sz="4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ZREAL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 created by Youku is the first ultra-high-definition video production and playback solution tailored for the internet industry in China. It has industry-leading audio and video intelligent processing technology, providing all-inclusive services such as end-to-end video and audio content production, distribution, and display capabilities at ultra-high definition.</a:t>
            </a:r>
          </a:p>
        </p:txBody>
      </p:sp>
    </p:spTree>
    <p:extLst>
      <p:ext uri="{BB962C8B-B14F-4D97-AF65-F5344CB8AC3E}">
        <p14:creationId xmlns:p14="http://schemas.microsoft.com/office/powerpoint/2010/main" val="407786495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149288"/>
            <a:ext cx="189932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Ali266 review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2041070"/>
            <a:ext cx="21027038" cy="1028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c="http://schemas.openxmlformats.org/markup-compatibility/2006" xmlns:a14="http://schemas.microsoft.com/office/drawing/2010/main" xmlns:ma14="http://schemas.microsoft.com/office/mac/drawingml/2011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rgbClr val="2B0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Ali266 is a highly optimized software-based implementation of the VVC standard developed by Alibaba</a:t>
            </a:r>
            <a:r>
              <a:rPr lang="en-US" sz="4400" dirty="0">
                <a:latin typeface="+mn-lt"/>
                <a:cs typeface="Calibri" panose="020F0502020204030204" pitchFamily="34" charset="0"/>
              </a:rPr>
              <a:t>.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DengXian" panose="02010600030101010101" pitchFamily="2" charset="-122"/>
              <a:cs typeface="Calibri" panose="020F0502020204030204" pitchFamily="34" charset="0"/>
              <a:sym typeface="Helvetica Neue"/>
            </a:endParaRPr>
          </a:p>
          <a:p>
            <a:pPr marL="857250" marR="0" lvl="0" indent="-857250" algn="l" defTabSz="825500" rtl="0" eaLnBrk="1" fontAlgn="auto" latinLnBrk="0" hangingPunct="1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rgbClr val="2B049B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JVET-U0088 and JVET-V0132: </a:t>
            </a:r>
          </a:p>
          <a:p>
            <a:pPr marL="1771650" lvl="1" indent="-857250" hangingPunct="1">
              <a:spcBef>
                <a:spcPts val="36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real-time decoding of 720p content at practical bit rates with at most three threads on affordable smartphone models.</a:t>
            </a:r>
          </a:p>
          <a:p>
            <a:pPr marL="857250" indent="-857250" hangingPunct="1">
              <a:spcBef>
                <a:spcPts val="36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latin typeface="+mn-lt"/>
                <a:cs typeface="Calibri" panose="020F0502020204030204" pitchFamily="34" charset="0"/>
              </a:rPr>
              <a:t>JVET-Y0122: </a:t>
            </a:r>
          </a:p>
          <a:p>
            <a:pPr marL="1771650" lvl="1" indent="-857250" hangingPunct="1">
              <a:spcBef>
                <a:spcPts val="36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DengXian" panose="02010600030101010101" pitchFamily="2" charset="-122"/>
                <a:cs typeface="Calibri" panose="020F0502020204030204" pitchFamily="34" charset="0"/>
                <a:sym typeface="Helvetica Neue"/>
              </a:rPr>
              <a:t>Youku had started trial deployment of Ali266</a:t>
            </a:r>
            <a:r>
              <a:rPr lang="en-US" sz="4400" dirty="0">
                <a:latin typeface="+mn-lt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00328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149288"/>
            <a:ext cx="189932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The main difference from JVET-Y0022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1657349"/>
            <a:ext cx="21027038" cy="10572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c="http://schemas.openxmlformats.org/markup-compatibility/2006" xmlns:a14="http://schemas.microsoft.com/office/drawing/2010/main" xmlns:ma14="http://schemas.microsoft.com/office/mac/drawingml/2011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latin typeface="+mn-lt"/>
                <a:cs typeface="Calibri" panose="020F0502020204030204" pitchFamily="34" charset="0"/>
              </a:rPr>
              <a:t>In this report: 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latin typeface="+mn-lt"/>
                <a:cs typeface="Calibri" panose="020F0502020204030204" pitchFamily="34" charset="0"/>
              </a:rPr>
              <a:t>To further reduce the power consumption of the software decoder, vivo and Alibaba teamed up to implement a heterogeneous optimization approach using CPU plus VPU, and validated it using Youku ZREAL's 1080p 60fps movies.</a:t>
            </a:r>
          </a:p>
          <a:p>
            <a:pPr marL="8572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latin typeface="+mn-lt"/>
                <a:cs typeface="Calibri" panose="020F0502020204030204" pitchFamily="34" charset="0"/>
              </a:rPr>
              <a:t>Why VPU?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latin typeface="+mn-lt"/>
                <a:cs typeface="Calibri" panose="020F0502020204030204" pitchFamily="34" charset="0"/>
              </a:rPr>
              <a:t>VPU plays a crucial role on modern smartphones, enhancing multimedia processing capabilities and accelerating compute-intensive task execution. The latest phones typically feature a variety of enhanced VPUs, offering significant advantages in real-time processing and low-power computing.</a:t>
            </a:r>
          </a:p>
          <a:p>
            <a:pPr marL="8572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latin typeface="+mn-lt"/>
                <a:cs typeface="Calibri" panose="020F0502020204030204" pitchFamily="34" charset="0"/>
              </a:rPr>
              <a:t>About Youku ZREAL’s</a:t>
            </a:r>
            <a:r>
              <a:rPr lang="zh-CN" altLang="en-US" sz="4400" dirty="0">
                <a:latin typeface="+mn-lt"/>
                <a:cs typeface="Calibri" panose="020F0502020204030204" pitchFamily="34" charset="0"/>
              </a:rPr>
              <a:t> </a:t>
            </a:r>
            <a:r>
              <a:rPr lang="en-US" altLang="zh-CN" sz="4400" dirty="0">
                <a:latin typeface="+mn-lt"/>
                <a:cs typeface="Calibri" panose="020F0502020204030204" pitchFamily="34" charset="0"/>
              </a:rPr>
              <a:t>sequences: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latin typeface="+mn-lt"/>
                <a:cs typeface="Calibri" panose="020F0502020204030204" pitchFamily="34" charset="0"/>
              </a:rPr>
              <a:t>1080p 60fps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latin typeface="+mn-lt"/>
                <a:cs typeface="Calibri" panose="020F0502020204030204" pitchFamily="34" charset="0"/>
              </a:rPr>
              <a:t>10-bit internal bit depth</a:t>
            </a: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latin typeface="+mn-lt"/>
                <a:cs typeface="Calibri" panose="020F0502020204030204" pitchFamily="34" charset="0"/>
              </a:rPr>
              <a:t>a bitrate of up to 3 Mbps</a:t>
            </a:r>
          </a:p>
        </p:txBody>
      </p:sp>
    </p:spTree>
    <p:extLst>
      <p:ext uri="{BB962C8B-B14F-4D97-AF65-F5344CB8AC3E}">
        <p14:creationId xmlns:p14="http://schemas.microsoft.com/office/powerpoint/2010/main" val="282461065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Performance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2311669"/>
            <a:ext cx="21730447" cy="16108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Table 1. </a:t>
            </a:r>
            <a:r>
              <a:rPr kumimoji="0" lang="en-US" altLang="zh-CN" sz="4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Average decoding speed (fps)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of Ali266 for the JVET CTC and Youku ZREAL's sequences</a:t>
            </a:r>
            <a:r>
              <a:rPr lang="en-US" altLang="zh-CN" sz="4600" dirty="0">
                <a:latin typeface="+mn-ea"/>
                <a:ea typeface="+mn-ea"/>
                <a:cs typeface="Calibri" panose="020F0502020204030204" pitchFamily="34" charset="0"/>
              </a:rPr>
              <a:t>.</a:t>
            </a:r>
            <a:endParaRPr lang="en-US" sz="4600" dirty="0">
              <a:latin typeface="+mn-ea"/>
              <a:ea typeface="+mn-ea"/>
              <a:cs typeface="Calibri" panose="020F0502020204030204" pitchFamily="34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5ECDB4C-9D6B-4218-8624-D571725873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076925"/>
              </p:ext>
            </p:extLst>
          </p:nvPr>
        </p:nvGraphicFramePr>
        <p:xfrm>
          <a:off x="1326775" y="4053111"/>
          <a:ext cx="21730447" cy="82096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93167">
                  <a:extLst>
                    <a:ext uri="{9D8B030D-6E8A-4147-A177-3AD203B41FA5}">
                      <a16:colId xmlns:a16="http://schemas.microsoft.com/office/drawing/2014/main" val="1337199401"/>
                    </a:ext>
                  </a:extLst>
                </a:gridCol>
                <a:gridCol w="3769452">
                  <a:extLst>
                    <a:ext uri="{9D8B030D-6E8A-4147-A177-3AD203B41FA5}">
                      <a16:colId xmlns:a16="http://schemas.microsoft.com/office/drawing/2014/main" val="836188757"/>
                    </a:ext>
                  </a:extLst>
                </a:gridCol>
                <a:gridCol w="3769452">
                  <a:extLst>
                    <a:ext uri="{9D8B030D-6E8A-4147-A177-3AD203B41FA5}">
                      <a16:colId xmlns:a16="http://schemas.microsoft.com/office/drawing/2014/main" val="3013761611"/>
                    </a:ext>
                  </a:extLst>
                </a:gridCol>
                <a:gridCol w="3497962">
                  <a:extLst>
                    <a:ext uri="{9D8B030D-6E8A-4147-A177-3AD203B41FA5}">
                      <a16:colId xmlns:a16="http://schemas.microsoft.com/office/drawing/2014/main" val="2166895185"/>
                    </a:ext>
                  </a:extLst>
                </a:gridCol>
                <a:gridCol w="3500207">
                  <a:extLst>
                    <a:ext uri="{9D8B030D-6E8A-4147-A177-3AD203B41FA5}">
                      <a16:colId xmlns:a16="http://schemas.microsoft.com/office/drawing/2014/main" val="1081322605"/>
                    </a:ext>
                  </a:extLst>
                </a:gridCol>
                <a:gridCol w="3500207">
                  <a:extLst>
                    <a:ext uri="{9D8B030D-6E8A-4147-A177-3AD203B41FA5}">
                      <a16:colId xmlns:a16="http://schemas.microsoft.com/office/drawing/2014/main" val="407874032"/>
                    </a:ext>
                  </a:extLst>
                </a:gridCol>
              </a:tblGrid>
              <a:tr h="191630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Without MVPU acceleration (fps)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After MVPU acceleration (fps)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Improvement (fps)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Improvement (%)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extLst>
                  <a:ext uri="{0D108BD9-81ED-4DB2-BD59-A6C34878D82A}">
                    <a16:rowId xmlns:a16="http://schemas.microsoft.com/office/drawing/2014/main" val="643227706"/>
                  </a:ext>
                </a:extLst>
              </a:tr>
              <a:tr h="762169">
                <a:tc row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JVET CTC sequences (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1080p</a:t>
                      </a: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dirty="0" err="1">
                          <a:solidFill>
                            <a:srgbClr val="000000"/>
                          </a:solidFill>
                          <a:effectLst/>
                        </a:rPr>
                        <a:t>BQTerrace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92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103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11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12 %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extLst>
                  <a:ext uri="{0D108BD9-81ED-4DB2-BD59-A6C34878D82A}">
                    <a16:rowId xmlns:a16="http://schemas.microsoft.com/office/drawing/2014/main" val="2244184709"/>
                  </a:ext>
                </a:extLst>
              </a:tr>
              <a:tr h="9581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dirty="0" err="1">
                          <a:solidFill>
                            <a:srgbClr val="000000"/>
                          </a:solidFill>
                          <a:effectLst/>
                        </a:rPr>
                        <a:t>BasketballDrive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107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119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12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11%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extLst>
                  <a:ext uri="{0D108BD9-81ED-4DB2-BD59-A6C34878D82A}">
                    <a16:rowId xmlns:a16="http://schemas.microsoft.com/office/drawing/2014/main" val="1107223478"/>
                  </a:ext>
                </a:extLst>
              </a:tr>
              <a:tr h="7621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MarketPlace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109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118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8%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extLst>
                  <a:ext uri="{0D108BD9-81ED-4DB2-BD59-A6C34878D82A}">
                    <a16:rowId xmlns:a16="http://schemas.microsoft.com/office/drawing/2014/main" val="658901152"/>
                  </a:ext>
                </a:extLst>
              </a:tr>
              <a:tr h="7621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>
                    <a:solidFill>
                      <a:srgbClr val="0176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>
                    <a:solidFill>
                      <a:srgbClr val="0176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>
                    <a:solidFill>
                      <a:srgbClr val="0176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>
                    <a:solidFill>
                      <a:srgbClr val="0176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10%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>
                    <a:solidFill>
                      <a:srgbClr val="0176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2841643"/>
                  </a:ext>
                </a:extLst>
              </a:tr>
              <a:tr h="762169">
                <a:tc row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Youku ZREAL's sequences (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</a:rPr>
                        <a:t>1080p</a:t>
                      </a: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Ningmengjing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149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187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38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26%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extLst>
                  <a:ext uri="{0D108BD9-81ED-4DB2-BD59-A6C34878D82A}">
                    <a16:rowId xmlns:a16="http://schemas.microsoft.com/office/drawing/2014/main" val="182252997"/>
                  </a:ext>
                </a:extLst>
              </a:tr>
              <a:tr h="7621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Openheimer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209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258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49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23%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extLst>
                  <a:ext uri="{0D108BD9-81ED-4DB2-BD59-A6C34878D82A}">
                    <a16:rowId xmlns:a16="http://schemas.microsoft.com/office/drawing/2014/main" val="1390137042"/>
                  </a:ext>
                </a:extLst>
              </a:tr>
              <a:tr h="7621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Pobing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170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219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49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>
                          <a:solidFill>
                            <a:srgbClr val="000000"/>
                          </a:solidFill>
                          <a:effectLst/>
                        </a:rPr>
                        <a:t>28%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/>
                </a:tc>
                <a:extLst>
                  <a:ext uri="{0D108BD9-81ED-4DB2-BD59-A6C34878D82A}">
                    <a16:rowId xmlns:a16="http://schemas.microsoft.com/office/drawing/2014/main" val="1591222219"/>
                  </a:ext>
                </a:extLst>
              </a:tr>
              <a:tr h="76216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>
                    <a:solidFill>
                      <a:srgbClr val="0176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>
                    <a:solidFill>
                      <a:srgbClr val="0176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>
                    <a:solidFill>
                      <a:srgbClr val="0176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>
                    <a:solidFill>
                      <a:srgbClr val="0176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26%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7898" marR="37898" marT="0" marB="0" anchor="ctr">
                    <a:solidFill>
                      <a:srgbClr val="0176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826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96535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Performance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2311669"/>
            <a:ext cx="21730447" cy="16108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Table 2. Comparison of </a:t>
            </a:r>
            <a:r>
              <a:rPr kumimoji="0" lang="en-US" altLang="zh-CN" sz="4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power consumption (mA)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 tested on </a:t>
            </a:r>
            <a:r>
              <a:rPr kumimoji="0" lang="en-US" altLang="zh-CN" sz="4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JVET CTC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sequences</a:t>
            </a:r>
            <a:r>
              <a:rPr lang="en-US" altLang="zh-CN" sz="4600" dirty="0">
                <a:latin typeface="+mn-ea"/>
                <a:ea typeface="+mn-ea"/>
                <a:cs typeface="Calibri" panose="020F0502020204030204" pitchFamily="34" charset="0"/>
              </a:rPr>
              <a:t>.</a:t>
            </a:r>
            <a:endParaRPr lang="en-US" sz="4600" dirty="0">
              <a:latin typeface="+mn-ea"/>
              <a:ea typeface="+mn-ea"/>
              <a:cs typeface="Calibri" panose="020F0502020204030204" pitchFamily="34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CE00906-2488-4BA9-B6F1-3D1E7F4A0D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8359"/>
              </p:ext>
            </p:extLst>
          </p:nvPr>
        </p:nvGraphicFramePr>
        <p:xfrm>
          <a:off x="1326776" y="3912806"/>
          <a:ext cx="21730448" cy="8284636"/>
        </p:xfrm>
        <a:graphic>
          <a:graphicData uri="http://schemas.openxmlformats.org/drawingml/2006/table">
            <a:tbl>
              <a:tblPr firstRow="1" firstCol="1" lastRow="1" bandRow="1">
                <a:tableStyleId>{5C22544A-7EE6-4342-B048-85BDC9FD1C3A}</a:tableStyleId>
              </a:tblPr>
              <a:tblGrid>
                <a:gridCol w="4307848">
                  <a:extLst>
                    <a:ext uri="{9D8B030D-6E8A-4147-A177-3AD203B41FA5}">
                      <a16:colId xmlns:a16="http://schemas.microsoft.com/office/drawing/2014/main" val="64298487"/>
                    </a:ext>
                  </a:extLst>
                </a:gridCol>
                <a:gridCol w="4307848">
                  <a:extLst>
                    <a:ext uri="{9D8B030D-6E8A-4147-A177-3AD203B41FA5}">
                      <a16:colId xmlns:a16="http://schemas.microsoft.com/office/drawing/2014/main" val="4147027695"/>
                    </a:ext>
                  </a:extLst>
                </a:gridCol>
                <a:gridCol w="4307848">
                  <a:extLst>
                    <a:ext uri="{9D8B030D-6E8A-4147-A177-3AD203B41FA5}">
                      <a16:colId xmlns:a16="http://schemas.microsoft.com/office/drawing/2014/main" val="2203829385"/>
                    </a:ext>
                  </a:extLst>
                </a:gridCol>
                <a:gridCol w="4307848">
                  <a:extLst>
                    <a:ext uri="{9D8B030D-6E8A-4147-A177-3AD203B41FA5}">
                      <a16:colId xmlns:a16="http://schemas.microsoft.com/office/drawing/2014/main" val="574024581"/>
                    </a:ext>
                  </a:extLst>
                </a:gridCol>
                <a:gridCol w="4499056">
                  <a:extLst>
                    <a:ext uri="{9D8B030D-6E8A-4147-A177-3AD203B41FA5}">
                      <a16:colId xmlns:a16="http://schemas.microsoft.com/office/drawing/2014/main" val="2463507652"/>
                    </a:ext>
                  </a:extLst>
                </a:gridCol>
              </a:tblGrid>
              <a:tr h="17581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CTC sequences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(1080p @ QP22)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Computing unit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Before optimization (mA)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After optimization (mA)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tx1"/>
                          </a:solidFill>
                          <a:effectLst/>
                        </a:rPr>
                        <a:t>Power consumption saving (%)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extLst>
                  <a:ext uri="{0D108BD9-81ED-4DB2-BD59-A6C34878D82A}">
                    <a16:rowId xmlns:a16="http://schemas.microsoft.com/office/drawing/2014/main" val="2134843354"/>
                  </a:ext>
                </a:extLst>
              </a:tr>
              <a:tr h="93235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BasketballDrive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CPU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1039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621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37%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extLst>
                  <a:ext uri="{0D108BD9-81ED-4DB2-BD59-A6C34878D82A}">
                    <a16:rowId xmlns:a16="http://schemas.microsoft.com/office/drawing/2014/main" val="2967832807"/>
                  </a:ext>
                </a:extLst>
              </a:tr>
              <a:tr h="9323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MVPU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33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1260263"/>
                  </a:ext>
                </a:extLst>
              </a:tr>
              <a:tr h="93235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BQTerrace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CPU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1221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917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22%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extLst>
                  <a:ext uri="{0D108BD9-81ED-4DB2-BD59-A6C34878D82A}">
                    <a16:rowId xmlns:a16="http://schemas.microsoft.com/office/drawing/2014/main" val="401239105"/>
                  </a:ext>
                </a:extLst>
              </a:tr>
              <a:tr h="9323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MVPU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33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1712828"/>
                  </a:ext>
                </a:extLst>
              </a:tr>
              <a:tr h="93235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</a:rPr>
                        <a:t>MarketPlace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CPU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1083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687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34%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extLst>
                  <a:ext uri="{0D108BD9-81ED-4DB2-BD59-A6C34878D82A}">
                    <a16:rowId xmlns:a16="http://schemas.microsoft.com/office/drawing/2014/main" val="923860054"/>
                  </a:ext>
                </a:extLst>
              </a:tr>
              <a:tr h="9323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MVPU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solidFill>
                            <a:schemeClr val="bg1"/>
                          </a:solidFill>
                          <a:effectLst/>
                        </a:rPr>
                        <a:t>31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875627"/>
                  </a:ext>
                </a:extLst>
              </a:tr>
              <a:tr h="9323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b="1" dirty="0">
                          <a:solidFill>
                            <a:schemeClr val="tx1"/>
                          </a:solidFill>
                          <a:effectLst/>
                        </a:rPr>
                        <a:t>31%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5941" marR="45941" marT="0" marB="0" anchor="ctr"/>
                </a:tc>
                <a:extLst>
                  <a:ext uri="{0D108BD9-81ED-4DB2-BD59-A6C34878D82A}">
                    <a16:rowId xmlns:a16="http://schemas.microsoft.com/office/drawing/2014/main" val="2633469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26953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Performance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1326776" y="2311669"/>
            <a:ext cx="21730447" cy="16108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marR="0" lvl="0" indent="-857250" defTabSz="8255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9059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Table 3. Comparison of </a:t>
            </a:r>
            <a:r>
              <a:rPr kumimoji="0" lang="en-US" altLang="zh-CN" sz="4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power consumption (mA)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tested on </a:t>
            </a:r>
            <a:r>
              <a:rPr kumimoji="0" lang="en-US" altLang="zh-CN" sz="4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Youku ZREAL's </a:t>
            </a:r>
            <a:r>
              <a:rPr kumimoji="0" lang="en-US" altLang="zh-CN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sequences</a:t>
            </a:r>
            <a:r>
              <a:rPr lang="en-US" altLang="zh-CN" sz="4600" dirty="0">
                <a:latin typeface="+mn-ea"/>
                <a:ea typeface="+mn-ea"/>
                <a:cs typeface="Calibri" panose="020F0502020204030204" pitchFamily="34" charset="0"/>
              </a:rPr>
              <a:t>.</a:t>
            </a:r>
            <a:endParaRPr lang="en-US" sz="4600" dirty="0">
              <a:latin typeface="+mn-ea"/>
              <a:ea typeface="+mn-ea"/>
              <a:cs typeface="Calibri" panose="020F0502020204030204" pitchFamily="34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CE00906-2488-4BA9-B6F1-3D1E7F4A0D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52489"/>
              </p:ext>
            </p:extLst>
          </p:nvPr>
        </p:nvGraphicFramePr>
        <p:xfrm>
          <a:off x="1326776" y="3912806"/>
          <a:ext cx="21730448" cy="8284636"/>
        </p:xfrm>
        <a:graphic>
          <a:graphicData uri="http://schemas.openxmlformats.org/drawingml/2006/table">
            <a:tbl>
              <a:tblPr firstRow="1" firstCol="1" lastRow="1" bandRow="1">
                <a:tableStyleId>{5C22544A-7EE6-4342-B048-85BDC9FD1C3A}</a:tableStyleId>
              </a:tblPr>
              <a:tblGrid>
                <a:gridCol w="4307848">
                  <a:extLst>
                    <a:ext uri="{9D8B030D-6E8A-4147-A177-3AD203B41FA5}">
                      <a16:colId xmlns:a16="http://schemas.microsoft.com/office/drawing/2014/main" val="64298487"/>
                    </a:ext>
                  </a:extLst>
                </a:gridCol>
                <a:gridCol w="4307848">
                  <a:extLst>
                    <a:ext uri="{9D8B030D-6E8A-4147-A177-3AD203B41FA5}">
                      <a16:colId xmlns:a16="http://schemas.microsoft.com/office/drawing/2014/main" val="4147027695"/>
                    </a:ext>
                  </a:extLst>
                </a:gridCol>
                <a:gridCol w="4307848">
                  <a:extLst>
                    <a:ext uri="{9D8B030D-6E8A-4147-A177-3AD203B41FA5}">
                      <a16:colId xmlns:a16="http://schemas.microsoft.com/office/drawing/2014/main" val="2203829385"/>
                    </a:ext>
                  </a:extLst>
                </a:gridCol>
                <a:gridCol w="4307848">
                  <a:extLst>
                    <a:ext uri="{9D8B030D-6E8A-4147-A177-3AD203B41FA5}">
                      <a16:colId xmlns:a16="http://schemas.microsoft.com/office/drawing/2014/main" val="574024581"/>
                    </a:ext>
                  </a:extLst>
                </a:gridCol>
                <a:gridCol w="4499056">
                  <a:extLst>
                    <a:ext uri="{9D8B030D-6E8A-4147-A177-3AD203B41FA5}">
                      <a16:colId xmlns:a16="http://schemas.microsoft.com/office/drawing/2014/main" val="2463507652"/>
                    </a:ext>
                  </a:extLst>
                </a:gridCol>
              </a:tblGrid>
              <a:tr h="17581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Youku equences (1080p)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Computing unit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Before optimization (mA)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After optimization (mA)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Power consumption saving (%)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4843354"/>
                  </a:ext>
                </a:extLst>
              </a:tr>
              <a:tr h="93235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Daojian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CPU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129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72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35%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67832807"/>
                  </a:ext>
                </a:extLst>
              </a:tr>
              <a:tr h="9323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MVPU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0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12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1260263"/>
                  </a:ext>
                </a:extLst>
              </a:tr>
              <a:tr h="93235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Speed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CPU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206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129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31%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239105"/>
                  </a:ext>
                </a:extLst>
              </a:tr>
              <a:tr h="9323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MVPU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0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13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1712828"/>
                  </a:ext>
                </a:extLst>
              </a:tr>
              <a:tr h="93235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effectLst/>
                          <a:latin typeface="CG Times"/>
                          <a:ea typeface="宋体" panose="02010600030101010101" pitchFamily="2" charset="-122"/>
                        </a:rPr>
                        <a:t>Madagascar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CPU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289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159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dirty="0">
                          <a:effectLst/>
                          <a:latin typeface="CG Times"/>
                          <a:ea typeface="宋体" panose="02010600030101010101" pitchFamily="2" charset="-122"/>
                        </a:rPr>
                        <a:t>39%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3860054"/>
                  </a:ext>
                </a:extLst>
              </a:tr>
              <a:tr h="9323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MVPU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0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>
                          <a:effectLst/>
                          <a:latin typeface="CG Times"/>
                          <a:ea typeface="宋体" panose="02010600030101010101" pitchFamily="2" charset="-122"/>
                        </a:rPr>
                        <a:t>17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875627"/>
                  </a:ext>
                </a:extLst>
              </a:tr>
              <a:tr h="9323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b="1" dirty="0">
                          <a:effectLst/>
                          <a:latin typeface="CG Times"/>
                          <a:ea typeface="宋体" panose="02010600030101010101" pitchFamily="2" charset="-122"/>
                        </a:rPr>
                        <a:t>Average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b="1">
                          <a:effectLst/>
                          <a:latin typeface="CG Times"/>
                          <a:ea typeface="宋体" panose="02010600030101010101" pitchFamily="2" charset="-122"/>
                        </a:rPr>
                        <a:t>/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b="1">
                          <a:effectLst/>
                          <a:latin typeface="CG Times"/>
                          <a:ea typeface="宋体" panose="02010600030101010101" pitchFamily="2" charset="-122"/>
                        </a:rPr>
                        <a:t>/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b="1" dirty="0">
                          <a:effectLst/>
                          <a:latin typeface="CG Times"/>
                          <a:ea typeface="宋体" panose="02010600030101010101" pitchFamily="2" charset="-122"/>
                        </a:rPr>
                        <a:t>/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200" b="1" dirty="0">
                          <a:effectLst/>
                          <a:latin typeface="CG Times"/>
                          <a:ea typeface="宋体" panose="02010600030101010101" pitchFamily="2" charset="-122"/>
                        </a:rPr>
                        <a:t>35%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33469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617395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302EFA-1DB6-0576-9C34-C1414C0AB51C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+mj-lt"/>
                <a:ea typeface="等线" panose="02010600030101010101" pitchFamily="2" charset="-122"/>
                <a:cs typeface="Calibri" panose="020F0502020204030204" pitchFamily="34" charset="0"/>
              </a:rPr>
              <a:t>Conclusion</a:t>
            </a:r>
            <a:endParaRPr lang="en-US" sz="8000" dirty="0">
              <a:solidFill>
                <a:schemeClr val="bg1"/>
              </a:solidFill>
              <a:latin typeface="+mj-lt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BEBEBA9-619D-5192-91C5-5A6D241DFE57}"/>
              </a:ext>
            </a:extLst>
          </p:cNvPr>
          <p:cNvSpPr txBox="1">
            <a:spLocks/>
          </p:cNvSpPr>
          <p:nvPr/>
        </p:nvSpPr>
        <p:spPr>
          <a:xfrm>
            <a:off x="936172" y="2439272"/>
            <a:ext cx="22936200" cy="9963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indent="-857250" hangingPunct="1">
              <a:lnSpc>
                <a:spcPct val="150000"/>
              </a:lnSpc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800" dirty="0">
                <a:latin typeface="+mn-ea"/>
                <a:ea typeface="+mn-ea"/>
                <a:cs typeface="Calibri" panose="020F0502020204030204" pitchFamily="34" charset="0"/>
              </a:rPr>
              <a:t>Power consumption of the Ali266 decoder is significantly decreased by 31% and 35% on the JVET CTC sequences and Youku ZREAL sequences, respectively</a:t>
            </a: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.</a:t>
            </a: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Calibri" panose="020F0502020204030204" pitchFamily="34" charset="0"/>
              <a:sym typeface="Helvetica Neue"/>
            </a:endParaRPr>
          </a:p>
          <a:p>
            <a:pPr marL="857250" indent="-857250" hangingPunct="1">
              <a:lnSpc>
                <a:spcPct val="150000"/>
              </a:lnSpc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More MVPU-accelerated operators  will be developed to continuously reduce the power consumption of Ali266 decoding</a:t>
            </a: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.</a:t>
            </a:r>
          </a:p>
          <a:p>
            <a:pPr marL="857250" indent="-857250" hangingPunct="1">
              <a:lnSpc>
                <a:spcPct val="150000"/>
              </a:lnSpc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800" dirty="0">
                <a:latin typeface="+mn-ea"/>
                <a:ea typeface="+mn-ea"/>
                <a:cs typeface="Calibri" panose="020F0502020204030204" pitchFamily="34" charset="0"/>
              </a:rPr>
              <a:t>The MVPU acceleration solution will be extended to more mobile models</a:t>
            </a: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  <a:sym typeface="Helvetica Neue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0107923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</TotalTime>
  <Words>689</Words>
  <Application>Microsoft Office PowerPoint</Application>
  <PresentationFormat>自定义</PresentationFormat>
  <Paragraphs>153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Alibaba PuHuiTi 2 85 Bold</vt:lpstr>
      <vt:lpstr>Alibaba PuHuiTi R</vt:lpstr>
      <vt:lpstr>CG Times</vt:lpstr>
      <vt:lpstr>Helvetica Neue</vt:lpstr>
      <vt:lpstr>Helvetica Neue Light</vt:lpstr>
      <vt:lpstr>Helvetica Neue Medium</vt:lpstr>
      <vt:lpstr>微软雅黑</vt:lpstr>
      <vt:lpstr>Arial</vt:lpstr>
      <vt:lpstr>Times New Roman</vt:lpstr>
      <vt:lpstr>Wingdings</vt:lpstr>
      <vt:lpstr>Black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洌酒</cp:lastModifiedBy>
  <cp:revision>131</cp:revision>
  <dcterms:modified xsi:type="dcterms:W3CDTF">2024-10-29T09:50:11Z</dcterms:modified>
</cp:coreProperties>
</file>