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67" r:id="rId3"/>
    <p:sldId id="280" r:id="rId4"/>
    <p:sldId id="276" r:id="rId5"/>
    <p:sldId id="277" r:id="rId6"/>
    <p:sldId id="281" r:id="rId7"/>
    <p:sldId id="272" r:id="rId8"/>
    <p:sldId id="261"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6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08"/>
    <p:restoredTop sz="94679"/>
  </p:normalViewPr>
  <p:slideViewPr>
    <p:cSldViewPr snapToGrid="0" showGuides="1">
      <p:cViewPr varScale="1">
        <p:scale>
          <a:sx n="59" d="100"/>
          <a:sy n="59" d="100"/>
        </p:scale>
        <p:origin x="102" y="23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30" name="图像" descr="图像"/>
          <p:cNvPicPr>
            <a:picLocks noChangeAspect="1"/>
          </p:cNvPicPr>
          <p:nvPr/>
        </p:nvPicPr>
        <p:blipFill rotWithShape="1">
          <a:blip r:embed="rId2"/>
          <a:srcRect l="72759" t="46147" r="1440" b="3454"/>
          <a:stretch/>
        </p:blipFill>
        <p:spPr>
          <a:xfrm>
            <a:off x="17886556" y="6512311"/>
            <a:ext cx="6490614" cy="7293897"/>
          </a:xfrm>
          <a:prstGeom prst="rect">
            <a:avLst/>
          </a:prstGeom>
          <a:ln w="12700">
            <a:miter lim="400000"/>
          </a:ln>
        </p:spPr>
      </p:pic>
      <p:grpSp>
        <p:nvGrpSpPr>
          <p:cNvPr id="2" name="组合 1">
            <a:extLst>
              <a:ext uri="{FF2B5EF4-FFF2-40B4-BE49-F238E27FC236}">
                <a16:creationId xmlns:a16="http://schemas.microsoft.com/office/drawing/2014/main" id="{A195F2E9-405B-4B0B-A306-B2734FCA588F}"/>
              </a:ext>
            </a:extLst>
          </p:cNvPr>
          <p:cNvGrpSpPr/>
          <p:nvPr userDrawn="1"/>
        </p:nvGrpSpPr>
        <p:grpSpPr>
          <a:xfrm>
            <a:off x="7385287" y="12204616"/>
            <a:ext cx="9613427" cy="1511383"/>
            <a:chOff x="11132023" y="12204616"/>
            <a:chExt cx="9613427" cy="1511383"/>
          </a:xfrm>
        </p:grpSpPr>
        <p:pic>
          <p:nvPicPr>
            <p:cNvPr id="29" name="图像" descr="图像"/>
            <p:cNvPicPr>
              <a:picLocks noChangeAspect="1"/>
            </p:cNvPicPr>
            <p:nvPr/>
          </p:nvPicPr>
          <p:blipFill>
            <a:blip r:embed="rId3"/>
            <a:stretch>
              <a:fillRect/>
            </a:stretch>
          </p:blipFill>
          <p:spPr>
            <a:xfrm>
              <a:off x="11132023" y="12528553"/>
              <a:ext cx="2089596" cy="1016001"/>
            </a:xfrm>
            <a:prstGeom prst="rect">
              <a:avLst/>
            </a:prstGeom>
            <a:ln w="12700">
              <a:miter lim="400000"/>
            </a:ln>
          </p:spPr>
        </p:pic>
        <p:sp>
          <p:nvSpPr>
            <p:cNvPr id="10" name="请填写大标题-方正兰亭粗黑60磅-限制一行">
              <a:extLst>
                <a:ext uri="{FF2B5EF4-FFF2-40B4-BE49-F238E27FC236}">
                  <a16:creationId xmlns:a16="http://schemas.microsoft.com/office/drawing/2014/main" id="{6ECE9DF6-B73C-4396-879E-5A649E65DBAC}"/>
                </a:ext>
              </a:extLst>
            </p:cNvPr>
            <p:cNvSpPr txBox="1"/>
            <p:nvPr userDrawn="1"/>
          </p:nvSpPr>
          <p:spPr>
            <a:xfrm>
              <a:off x="13851676" y="12304388"/>
              <a:ext cx="1212508" cy="13336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defTabSz="825500">
                <a:defRPr sz="6000" b="1">
                  <a:solidFill>
                    <a:srgbClr val="000000"/>
                  </a:solidFill>
                </a:defRPr>
              </a:lvl1pPr>
            </a:lstStyle>
            <a:p>
              <a:pPr algn="ctr"/>
              <a:r>
                <a:rPr lang="en-US" altLang="zh-CN" sz="8000" dirty="0">
                  <a:solidFill>
                    <a:schemeClr val="bg1"/>
                  </a:solidFill>
                  <a:latin typeface="Microsoft YaHei" panose="020B0503020204020204" pitchFamily="34" charset="-122"/>
                  <a:ea typeface="Microsoft YaHei" panose="020B0503020204020204" pitchFamily="34" charset="-122"/>
                </a:rPr>
                <a:t>·</a:t>
              </a:r>
              <a:endParaRPr sz="8000" dirty="0">
                <a:solidFill>
                  <a:schemeClr val="bg1"/>
                </a:solidFill>
                <a:latin typeface="Microsoft YaHei" panose="020B0503020204020204" pitchFamily="34" charset="-122"/>
                <a:ea typeface="Microsoft YaHei" panose="020B0503020204020204" pitchFamily="34" charset="-122"/>
              </a:endParaRPr>
            </a:p>
          </p:txBody>
        </p:sp>
        <p:pic>
          <p:nvPicPr>
            <p:cNvPr id="11" name="图片 10">
              <a:extLst>
                <a:ext uri="{FF2B5EF4-FFF2-40B4-BE49-F238E27FC236}">
                  <a16:creationId xmlns:a16="http://schemas.microsoft.com/office/drawing/2014/main" id="{BDD9A944-7254-4C48-AA76-EF4C117C3724}"/>
                </a:ext>
              </a:extLst>
            </p:cNvPr>
            <p:cNvPicPr>
              <a:picLocks noChangeAspect="1"/>
            </p:cNvPicPr>
            <p:nvPr userDrawn="1"/>
          </p:nvPicPr>
          <p:blipFill>
            <a:blip r:embed="rId4"/>
            <a:stretch>
              <a:fillRect/>
            </a:stretch>
          </p:blipFill>
          <p:spPr>
            <a:xfrm>
              <a:off x="15694242" y="12204616"/>
              <a:ext cx="5051208" cy="1511383"/>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这里是一级标题"/>
          <p:cNvSpPr txBox="1"/>
          <p:nvPr/>
        </p:nvSpPr>
        <p:spPr>
          <a:xfrm>
            <a:off x="516623" y="4046101"/>
            <a:ext cx="23867377" cy="37959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solidFill>
                  <a:schemeClr val="bg1"/>
                </a:solidFill>
              </a:rPr>
              <a:t>JVET-A</a:t>
            </a:r>
            <a:r>
              <a:rPr lang="en-US" altLang="zh-CN" sz="8000" b="1" dirty="0">
                <a:solidFill>
                  <a:schemeClr val="bg1"/>
                </a:solidFill>
              </a:rPr>
              <a:t>J</a:t>
            </a:r>
            <a:r>
              <a:rPr lang="en-US" sz="8000" b="1" dirty="0">
                <a:solidFill>
                  <a:schemeClr val="bg1"/>
                </a:solidFill>
              </a:rPr>
              <a:t>0</a:t>
            </a:r>
            <a:r>
              <a:rPr lang="en-US" altLang="zh-CN" sz="8000" b="1" dirty="0">
                <a:solidFill>
                  <a:schemeClr val="bg1"/>
                </a:solidFill>
              </a:rPr>
              <a:t>265</a:t>
            </a:r>
            <a:r>
              <a:rPr lang="zh-CN" altLang="en-US" sz="8000" b="1" dirty="0">
                <a:solidFill>
                  <a:schemeClr val="bg1"/>
                </a:solidFill>
              </a:rPr>
              <a:t>：</a:t>
            </a:r>
            <a:endParaRPr lang="en-US" sz="8000" b="1" dirty="0">
              <a:solidFill>
                <a:schemeClr val="bg1"/>
              </a:solidFill>
            </a:endParaRPr>
          </a:p>
          <a:p>
            <a:pPr algn="l"/>
            <a:r>
              <a:rPr lang="en-US" sz="8000" b="1" dirty="0">
                <a:solidFill>
                  <a:schemeClr val="bg1"/>
                </a:solidFill>
              </a:rPr>
              <a:t>4K 120fps VVC playback with Ali266 on Snapdragon X Elite AI PC </a:t>
            </a:r>
            <a:endParaRPr sz="8000" b="1" dirty="0">
              <a:solidFill>
                <a:schemeClr val="bg1"/>
              </a:solidFill>
            </a:endParaRPr>
          </a:p>
        </p:txBody>
      </p:sp>
      <p:sp>
        <p:nvSpPr>
          <p:cNvPr id="9" name="文本框 8">
            <a:extLst>
              <a:ext uri="{FF2B5EF4-FFF2-40B4-BE49-F238E27FC236}">
                <a16:creationId xmlns:a16="http://schemas.microsoft.com/office/drawing/2014/main" id="{FDA2B5D2-1148-4077-8233-F8AD169F5DFE}"/>
              </a:ext>
            </a:extLst>
          </p:cNvPr>
          <p:cNvSpPr txBox="1"/>
          <p:nvPr/>
        </p:nvSpPr>
        <p:spPr>
          <a:xfrm>
            <a:off x="2873605" y="8990504"/>
            <a:ext cx="18636791" cy="16564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bg1"/>
                </a:solidFill>
                <a:latin typeface="Alibaba PuHuiTi R" pitchFamily="18" charset="-122"/>
                <a:ea typeface="Alibaba PuHuiTi R" pitchFamily="18" charset="-122"/>
                <a:cs typeface="Alibaba PuHuiTi R" pitchFamily="18" charset="-122"/>
              </a:rPr>
              <a:t>X. Zhao, Z. Liu, J. Li, J. Chen, Y. Ye (Alibaba), S. Ding, Z. Du, Y. Li, A. </a:t>
            </a:r>
            <a:r>
              <a:rPr lang="en-US" altLang="zh-CN" sz="3600" b="0" dirty="0" err="1">
                <a:solidFill>
                  <a:schemeClr val="bg1"/>
                </a:solidFill>
                <a:latin typeface="Alibaba PuHuiTi R" pitchFamily="18" charset="-122"/>
                <a:ea typeface="Alibaba PuHuiTi R" pitchFamily="18" charset="-122"/>
                <a:cs typeface="Alibaba PuHuiTi R" pitchFamily="18" charset="-122"/>
              </a:rPr>
              <a:t>Biber</a:t>
            </a:r>
            <a:r>
              <a:rPr lang="en-US" altLang="zh-CN" sz="3600" b="0" dirty="0">
                <a:solidFill>
                  <a:schemeClr val="bg1"/>
                </a:solidFill>
                <a:latin typeface="Alibaba PuHuiTi R" pitchFamily="18" charset="-122"/>
                <a:ea typeface="Alibaba PuHuiTi R" pitchFamily="18" charset="-122"/>
                <a:cs typeface="Alibaba PuHuiTi R" pitchFamily="18" charset="-122"/>
              </a:rPr>
              <a:t>, V. </a:t>
            </a:r>
            <a:r>
              <a:rPr lang="en-US" altLang="zh-CN" sz="3600" b="0" dirty="0" err="1">
                <a:solidFill>
                  <a:schemeClr val="bg1"/>
                </a:solidFill>
                <a:latin typeface="Alibaba PuHuiTi R" pitchFamily="18" charset="-122"/>
                <a:ea typeface="Alibaba PuHuiTi R" pitchFamily="18" charset="-122"/>
                <a:cs typeface="Alibaba PuHuiTi R" pitchFamily="18" charset="-122"/>
              </a:rPr>
              <a:t>Seregin</a:t>
            </a:r>
            <a:r>
              <a:rPr lang="en-US" altLang="zh-CN" sz="3600" b="0" dirty="0">
                <a:solidFill>
                  <a:schemeClr val="bg1"/>
                </a:solidFill>
                <a:latin typeface="Alibaba PuHuiTi R" pitchFamily="18" charset="-122"/>
                <a:ea typeface="Alibaba PuHuiTi R" pitchFamily="18" charset="-122"/>
                <a:cs typeface="Alibaba PuHuiTi R" pitchFamily="18" charset="-122"/>
              </a:rPr>
              <a:t>, M. </a:t>
            </a:r>
            <a:r>
              <a:rPr lang="en-US" altLang="zh-CN" sz="3600" b="0" dirty="0" err="1">
                <a:solidFill>
                  <a:schemeClr val="bg1"/>
                </a:solidFill>
                <a:latin typeface="Alibaba PuHuiTi R" pitchFamily="18" charset="-122"/>
                <a:ea typeface="Alibaba PuHuiTi R" pitchFamily="18" charset="-122"/>
                <a:cs typeface="Alibaba PuHuiTi R" pitchFamily="18" charset="-122"/>
              </a:rPr>
              <a:t>Karczewicz</a:t>
            </a:r>
            <a:r>
              <a:rPr lang="en-US" altLang="zh-CN" sz="3600" b="0" dirty="0">
                <a:solidFill>
                  <a:schemeClr val="bg1"/>
                </a:solidFill>
                <a:latin typeface="Alibaba PuHuiTi R" pitchFamily="18" charset="-122"/>
                <a:ea typeface="Alibaba PuHuiTi R" pitchFamily="18" charset="-122"/>
                <a:cs typeface="Alibaba PuHuiTi R" pitchFamily="18" charset="-122"/>
              </a:rPr>
              <a:t> (Qualcomm)</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Abstract</a:t>
            </a: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041070"/>
            <a:ext cx="21027038" cy="9393165"/>
          </a:xfrm>
          <a:prstGeom prst="rect">
            <a:avLst/>
          </a:prstGeom>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xmlns:mc="http://schemas.openxmlformats.org/markup-compatibility/2006"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Alibaba and Qualcomm jointly showcased Ali266, at the International Broadcasting Convention (IBC) this September</a:t>
            </a:r>
            <a:r>
              <a:rPr lang="en-US" sz="4400" dirty="0">
                <a:latin typeface="+mn-lt"/>
                <a:cs typeface="Calibri" panose="020F0502020204030204" pitchFamily="34" charset="0"/>
              </a:rPr>
              <a:t>.</a:t>
            </a:r>
            <a:endPar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Continuous smooth playback of 4K 120fps VVC video was achieved on a Windows AI PC powered by Qualcomm's Snapdragon X Elite platform, without stuttering or picture drops.</a:t>
            </a:r>
            <a:endParaRPr lang="en-US" sz="4400" dirty="0">
              <a:latin typeface="+mn-lt"/>
              <a:cs typeface="Calibri" panose="020F0502020204030204" pitchFamily="34" charset="0"/>
            </a:endParaRPr>
          </a:p>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It effectively shows that high performance ultra-high-definition video playback is possible on power-efficient ARM architecture.</a:t>
            </a:r>
          </a:p>
        </p:txBody>
      </p:sp>
    </p:spTree>
    <p:extLst>
      <p:ext uri="{BB962C8B-B14F-4D97-AF65-F5344CB8AC3E}">
        <p14:creationId xmlns:p14="http://schemas.microsoft.com/office/powerpoint/2010/main" val="407786495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Ali266 review</a:t>
            </a: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471086"/>
            <a:ext cx="21027038" cy="10889643"/>
          </a:xfrm>
          <a:prstGeom prst="rect">
            <a:avLst/>
          </a:prstGeom>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xmlns:mc="http://schemas.openxmlformats.org/markup-compatibility/2006"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Ali266 is a highly optimized software-based implementation of the VVC standard developed by Alibaba</a:t>
            </a:r>
            <a:r>
              <a:rPr lang="en-US" sz="4400" dirty="0">
                <a:latin typeface="+mn-lt"/>
                <a:cs typeface="Calibri" panose="020F0502020204030204" pitchFamily="34" charset="0"/>
              </a:rPr>
              <a:t>.</a:t>
            </a:r>
            <a:endPar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JVET-U0088 and JVET-V0132: </a:t>
            </a:r>
          </a:p>
          <a:p>
            <a:pPr marL="1771650" lvl="1" indent="-857250" hangingPunct="1">
              <a:spcBef>
                <a:spcPts val="3600"/>
              </a:spcBef>
              <a:buClr>
                <a:srgbClr val="2B049B"/>
              </a:buClr>
              <a:buFont typeface="Arial" panose="020B0604020202020204" pitchFamily="34" charset="0"/>
              <a:buChar char="•"/>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real-time decoding of 720p content at practical bit rates with at most three threads on affordable smartphone models.</a:t>
            </a:r>
          </a:p>
          <a:p>
            <a:pPr marL="857250"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JVET-W0127, JVET-X0104, JVET-Y0066 and JVET-AF0211:</a:t>
            </a:r>
          </a:p>
          <a:p>
            <a:pPr marL="1771650" lvl="1"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Ali266 encoder was first presented in JVET-W0127.</a:t>
            </a:r>
          </a:p>
          <a:p>
            <a:pPr marL="1771650" lvl="1"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Further improvements to Ali266’s coding efficiency and runtime performance were reported in JVET-X0104, JVET-Y0066 and JVET-AF0211.</a:t>
            </a:r>
          </a:p>
          <a:p>
            <a:pPr marL="857250"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JVET-Y0122: </a:t>
            </a:r>
          </a:p>
          <a:p>
            <a:pPr marL="1771650" lvl="1" indent="-857250" hangingPunct="1">
              <a:spcBef>
                <a:spcPts val="3600"/>
              </a:spcBef>
              <a:buClr>
                <a:srgbClr val="2B049B"/>
              </a:buClr>
              <a:buFont typeface="Arial" panose="020B0604020202020204" pitchFamily="34" charset="0"/>
              <a:buChar char="•"/>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Youku had started trial deployment of Ali266</a:t>
            </a:r>
            <a:r>
              <a:rPr lang="en-US" sz="4400" dirty="0">
                <a:latin typeface="+mn-lt"/>
                <a:cs typeface="Calibri" panose="020F0502020204030204" pitchFamily="34" charset="0"/>
              </a:rPr>
              <a:t>.</a:t>
            </a:r>
          </a:p>
        </p:txBody>
      </p:sp>
    </p:spTree>
    <p:extLst>
      <p:ext uri="{BB962C8B-B14F-4D97-AF65-F5344CB8AC3E}">
        <p14:creationId xmlns:p14="http://schemas.microsoft.com/office/powerpoint/2010/main" val="102349975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Introduction to Ali266 decoder</a:t>
            </a: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041070"/>
            <a:ext cx="21027038" cy="10287001"/>
          </a:xfrm>
          <a:prstGeom prst="rect">
            <a:avLst/>
          </a:prstGeom>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xmlns:mc="http://schemas.openxmlformats.org/markup-compatibility/2006"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3600"/>
              </a:spcBef>
              <a:spcAft>
                <a:spcPts val="0"/>
              </a:spcAft>
              <a:buClr>
                <a:srgbClr val="2B049B"/>
              </a:buClr>
              <a:buSzTx/>
              <a:buFont typeface="Arial" panose="020B0604020202020204" pitchFamily="34" charset="0"/>
              <a:buChar char="•"/>
              <a:tabLst/>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Ali266 decoder’s capabilities:</a:t>
            </a:r>
          </a:p>
          <a:p>
            <a:pPr marL="1771650" lvl="1" indent="-857250" hangingPunct="1">
              <a:spcBef>
                <a:spcPts val="3600"/>
              </a:spcBef>
              <a:buClr>
                <a:srgbClr val="2B049B"/>
              </a:buClr>
              <a:buFont typeface="Arial" panose="020B0604020202020204" pitchFamily="34" charset="0"/>
              <a:buChar char="•"/>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Ali266 is now compatible with most platforms</a:t>
            </a:r>
          </a:p>
          <a:p>
            <a:pPr marL="1771650" lvl="1" indent="-857250" hangingPunct="1">
              <a:spcBef>
                <a:spcPts val="3600"/>
              </a:spcBef>
              <a:buClr>
                <a:srgbClr val="2B049B"/>
              </a:buClr>
              <a:buFont typeface="Arial" panose="020B0604020202020204" pitchFamily="34" charset="0"/>
              <a:buChar char="•"/>
              <a:defRPr/>
            </a:pPr>
            <a:r>
              <a:rPr kumimoji="0" lang="en-US" sz="44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Efficient multicore parallel optimization</a:t>
            </a:r>
          </a:p>
          <a:p>
            <a:pPr marL="1771650" lvl="1"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ongoing efforts to reduce memory usage, optimize SIMD instructions, improve memory access efficiency, and optimize for heterogeneous computing architecture</a:t>
            </a:r>
          </a:p>
        </p:txBody>
      </p:sp>
    </p:spTree>
    <p:extLst>
      <p:ext uri="{BB962C8B-B14F-4D97-AF65-F5344CB8AC3E}">
        <p14:creationId xmlns:p14="http://schemas.microsoft.com/office/powerpoint/2010/main" val="138800328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fi-FI" altLang="zh-CN" sz="8000" dirty="0">
                <a:solidFill>
                  <a:schemeClr val="bg1"/>
                </a:solidFill>
                <a:latin typeface="+mj-lt"/>
                <a:ea typeface="等线" panose="02010600030101010101" pitchFamily="2" charset="-122"/>
                <a:cs typeface="Calibri" panose="020F0502020204030204" pitchFamily="34" charset="0"/>
              </a:rPr>
              <a:t>Ali266 on Snapdragon AI PC</a:t>
            </a:r>
            <a:endParaRPr lang="en-US" altLang="zh-CN"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657349"/>
            <a:ext cx="21027038" cy="10572751"/>
          </a:xfrm>
          <a:prstGeom prst="rect">
            <a:avLst/>
          </a:prstGeom>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xmlns:mc="http://schemas.openxmlformats.org/markup-compatibility/2006"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lvl="1" indent="-857250" hangingPunct="1">
              <a:spcBef>
                <a:spcPts val="3600"/>
              </a:spcBef>
              <a:buClr>
                <a:srgbClr val="2B049B"/>
              </a:buClr>
              <a:buFont typeface="Arial" panose="020B0604020202020204" pitchFamily="34" charset="0"/>
              <a:buChar char="•"/>
              <a:defRPr/>
            </a:pPr>
            <a:r>
              <a:rPr lang="en-US" altLang="zh-CN" sz="4400" dirty="0">
                <a:latin typeface="+mn-lt"/>
                <a:cs typeface="Calibri" panose="020F0502020204030204" pitchFamily="34" charset="0"/>
              </a:rPr>
              <a:t>About the Snapdragon AI PC</a:t>
            </a:r>
            <a:endParaRPr lang="en-US" sz="4400" dirty="0">
              <a:latin typeface="+mn-lt"/>
              <a:cs typeface="Calibri" panose="020F0502020204030204" pitchFamily="34" charset="0"/>
            </a:endParaRP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Built for AI, the Qualcomm Snapdragon X Elite claims to be the most powerful, intelligent, and power efficient processor ever created for Windows in its class, enabling smooth experience with demanding multitasking workloads across productivity, creativity, immersive entertainment, and more. </a:t>
            </a: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This year, Qualcomm has partnered with seven major PC manufacturers to launch their first AI PC products powered by the Snapdragon X Elite.</a:t>
            </a: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We believe that the powerful processing capabilities and ultra-low power consumption of the Qualcomm Snapdragon X Elite processor will highlight the tremendous potential of ARM architecture in portable devices</a:t>
            </a:r>
            <a:r>
              <a:rPr lang="en-US" altLang="zh-CN" sz="4400" dirty="0">
                <a:latin typeface="+mn-lt"/>
                <a:cs typeface="Calibri" panose="020F0502020204030204" pitchFamily="34" charset="0"/>
              </a:rPr>
              <a:t>.</a:t>
            </a:r>
            <a:endParaRPr lang="en-US" sz="4400" dirty="0">
              <a:latin typeface="+mn-lt"/>
              <a:cs typeface="Calibri" panose="020F0502020204030204" pitchFamily="34" charset="0"/>
            </a:endParaRPr>
          </a:p>
        </p:txBody>
      </p:sp>
    </p:spTree>
    <p:extLst>
      <p:ext uri="{BB962C8B-B14F-4D97-AF65-F5344CB8AC3E}">
        <p14:creationId xmlns:p14="http://schemas.microsoft.com/office/powerpoint/2010/main" val="282461065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149288"/>
            <a:ext cx="18993224"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fi-FI" altLang="zh-CN" sz="8000" dirty="0">
                <a:solidFill>
                  <a:schemeClr val="bg1"/>
                </a:solidFill>
                <a:latin typeface="+mj-lt"/>
                <a:ea typeface="等线" panose="02010600030101010101" pitchFamily="2" charset="-122"/>
                <a:cs typeface="Calibri" panose="020F0502020204030204" pitchFamily="34" charset="0"/>
              </a:rPr>
              <a:t>Ali266 on Snapdragon AI PC</a:t>
            </a:r>
            <a:endParaRPr lang="en-US" altLang="zh-CN"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657349"/>
            <a:ext cx="21027038" cy="10572751"/>
          </a:xfrm>
          <a:prstGeom prst="rect">
            <a:avLst/>
          </a:prstGeom>
          <a:ln w="12700">
            <a:miter lim="400000"/>
          </a:ln>
          <a:extLst>
            <a:ext uri="{C572A759-6A51-4108-AA02-DFA0A04FC94B}">
              <ma14:wrappingTextBoxFlag xmlns="" xmlns:m="http://schemas.openxmlformats.org/officeDocument/2006/math" xmlns:ma14="http://schemas.microsoft.com/office/mac/drawingml/2011/main" xmlns:a14="http://schemas.microsoft.com/office/drawing/2010/main" xmlns:mc="http://schemas.openxmlformats.org/markup-compatibility/2006"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lvl="1"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We were able to quickly adapt Ali266 decoder to Qualcomm's new platform as soon as AI PCs were introduced. </a:t>
            </a:r>
          </a:p>
          <a:p>
            <a:pPr marL="857250" lvl="1"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Specialized Optimization for the Snapdragon X Elite Platform:</a:t>
            </a: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Trial of various compilers</a:t>
            </a: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performance bottleneck and hotspot function optimization</a:t>
            </a:r>
          </a:p>
          <a:p>
            <a:pPr marL="1771650" lvl="2" indent="-857250" hangingPunct="1">
              <a:spcBef>
                <a:spcPts val="3600"/>
              </a:spcBef>
              <a:buClr>
                <a:srgbClr val="2B049B"/>
              </a:buClr>
              <a:buFont typeface="Arial" panose="020B0604020202020204" pitchFamily="34" charset="0"/>
              <a:buChar char="•"/>
              <a:defRPr/>
            </a:pPr>
            <a:r>
              <a:rPr lang="en-US" sz="4400" dirty="0">
                <a:latin typeface="+mn-lt"/>
                <a:cs typeface="Calibri" panose="020F0502020204030204" pitchFamily="34" charset="0"/>
              </a:rPr>
              <a:t>multi-thread architecture on Snapdragon X Elite</a:t>
            </a:r>
            <a:r>
              <a:rPr lang="en-US" altLang="zh-CN" sz="4400" dirty="0">
                <a:latin typeface="+mn-lt"/>
                <a:cs typeface="Calibri" panose="020F0502020204030204" pitchFamily="34" charset="0"/>
              </a:rPr>
              <a:t> optimization</a:t>
            </a:r>
            <a:endParaRPr lang="en-US" sz="4400" dirty="0">
              <a:latin typeface="+mn-lt"/>
              <a:cs typeface="Calibri" panose="020F0502020204030204" pitchFamily="34" charset="0"/>
            </a:endParaRPr>
          </a:p>
        </p:txBody>
      </p:sp>
    </p:spTree>
    <p:extLst>
      <p:ext uri="{BB962C8B-B14F-4D97-AF65-F5344CB8AC3E}">
        <p14:creationId xmlns:p14="http://schemas.microsoft.com/office/powerpoint/2010/main" val="15652650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fi-FI" altLang="zh-CN" sz="8000" dirty="0">
                <a:solidFill>
                  <a:schemeClr val="bg1"/>
                </a:solidFill>
                <a:latin typeface="+mj-lt"/>
                <a:ea typeface="等线" panose="02010600030101010101" pitchFamily="2" charset="-122"/>
                <a:cs typeface="Calibri" panose="020F0502020204030204" pitchFamily="34" charset="0"/>
              </a:rPr>
              <a:t>Ali266 on Snapdragon AI PC</a:t>
            </a: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indent="-857250" hangingPunct="1">
              <a:lnSpc>
                <a:spcPct val="150000"/>
              </a:lnSpc>
              <a:spcBef>
                <a:spcPts val="1200"/>
              </a:spcBef>
              <a:buClr>
                <a:srgbClr val="2B049B"/>
              </a:buClr>
              <a:buFont typeface="Arial" panose="020B0604020202020204" pitchFamily="34" charset="0"/>
              <a:buChar char="•"/>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Test conditions:</a:t>
            </a:r>
            <a:endPar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a:p>
            <a:pPr marL="1771650" lvl="1" indent="-857250" hangingPunct="1">
              <a:lnSpc>
                <a:spcPct val="150000"/>
              </a:lnSpc>
              <a:spcBef>
                <a:spcPts val="1200"/>
              </a:spcBef>
              <a:buClr>
                <a:srgbClr val="2B049B"/>
              </a:buClr>
              <a:buFont typeface="Arial" panose="020B0604020202020204" pitchFamily="34" charset="0"/>
              <a:buChar cha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 variety of 4K 120fps video clips shot by Snapdragon phone from National Geographic were used as test sequences</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t>
            </a:r>
          </a:p>
          <a:p>
            <a:pPr marL="1771650" lvl="1" indent="-857250" hangingPunct="1">
              <a:lnSpc>
                <a:spcPct val="150000"/>
              </a:lnSpc>
              <a:spcBef>
                <a:spcPts val="1200"/>
              </a:spcBef>
              <a:buClr>
                <a:srgbClr val="2B049B"/>
              </a:buClr>
              <a:buFont typeface="Arial" panose="020B0604020202020204" pitchFamily="34" charset="0"/>
              <a:buChar char="•"/>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4K videos at a frame rate of 120fps</a:t>
            </a:r>
          </a:p>
          <a:p>
            <a:pPr marL="1771650" lvl="1" indent="-857250" hangingPunct="1">
              <a:lnSpc>
                <a:spcPct val="150000"/>
              </a:lnSpc>
              <a:spcBef>
                <a:spcPts val="1200"/>
              </a:spcBef>
              <a:buClr>
                <a:srgbClr val="2B049B"/>
              </a:buClr>
              <a:buFont typeface="Arial" panose="020B0604020202020204" pitchFamily="34" charset="0"/>
              <a:buChar char="•"/>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average bitrate of 4Mbps</a:t>
            </a:r>
          </a:p>
          <a:p>
            <a:pPr marL="857250" indent="-857250" hangingPunct="1">
              <a:lnSpc>
                <a:spcPct val="150000"/>
              </a:lnSpc>
              <a:spcBef>
                <a:spcPts val="1200"/>
              </a:spcBef>
              <a:buClr>
                <a:srgbClr val="2B049B"/>
              </a:buClr>
              <a:buFont typeface="Arial" panose="020B0604020202020204" pitchFamily="34" charset="0"/>
              <a:buChar char="•"/>
              <a:defRPr/>
            </a:pPr>
            <a:r>
              <a:rPr lang="en-US" altLang="zh-CN" sz="4800" dirty="0">
                <a:latin typeface="+mn-ea"/>
                <a:ea typeface="+mn-ea"/>
                <a:cs typeface="Calibri" panose="020F0502020204030204" pitchFamily="34" charset="0"/>
              </a:rPr>
              <a:t>Only 25%-30% of the Snapdragon X Elite ARM CPU's capacity is required to achieve smooth playback</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p>
          <a:p>
            <a:pPr marL="857250" indent="-857250" hangingPunct="1">
              <a:lnSpc>
                <a:spcPct val="150000"/>
              </a:lnSpc>
              <a:spcBef>
                <a:spcPts val="1200"/>
              </a:spcBef>
              <a:buClr>
                <a:srgbClr val="2B049B"/>
              </a:buClr>
              <a:buFont typeface="Arial" panose="020B0604020202020204" pitchFamily="34" charset="0"/>
              <a:buChar char="•"/>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At this JVET meeting, the same IBC demo will be shown to all interested experts.</a:t>
            </a:r>
          </a:p>
        </p:txBody>
      </p:sp>
    </p:spTree>
    <p:extLst>
      <p:ext uri="{BB962C8B-B14F-4D97-AF65-F5344CB8AC3E}">
        <p14:creationId xmlns:p14="http://schemas.microsoft.com/office/powerpoint/2010/main" val="260107923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感谢观看！"/>
          <p:cNvSpPr txBox="1"/>
          <p:nvPr/>
        </p:nvSpPr>
        <p:spPr>
          <a:xfrm>
            <a:off x="8227774" y="4954173"/>
            <a:ext cx="7928452" cy="2534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solidFill>
                  <a:schemeClr val="bg1"/>
                </a:solidFill>
              </a:rPr>
              <a:t>T</a:t>
            </a:r>
            <a:r>
              <a:rPr lang="en-US" altLang="zh-CN" dirty="0">
                <a:solidFill>
                  <a:schemeClr val="bg1"/>
                </a:solidFill>
              </a:rPr>
              <a:t>hanks</a:t>
            </a:r>
            <a:r>
              <a:rPr dirty="0">
                <a:solidFill>
                  <a:schemeClr val="bg1"/>
                </a:solidFill>
              </a:rPr>
              <a:t>！</a:t>
            </a:r>
          </a:p>
        </p:txBody>
      </p:sp>
    </p:spTree>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1919</TotalTime>
  <Words>494</Words>
  <Application>Microsoft Office PowerPoint</Application>
  <PresentationFormat>自定义</PresentationFormat>
  <Paragraphs>40</Paragraphs>
  <Slides>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Alibaba PuHuiTi 2 85 Bold</vt:lpstr>
      <vt:lpstr>Alibaba PuHuiTi R</vt:lpstr>
      <vt:lpstr>Helvetica Neue</vt:lpstr>
      <vt:lpstr>Helvetica Neue Light</vt:lpstr>
      <vt:lpstr>Helvetica Neue Medium</vt:lpstr>
      <vt:lpstr>Microsoft YaHei</vt:lpstr>
      <vt:lpstr>Arial</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洌酒</cp:lastModifiedBy>
  <cp:revision>142</cp:revision>
  <dcterms:modified xsi:type="dcterms:W3CDTF">2024-10-29T10:32:20Z</dcterms:modified>
</cp:coreProperties>
</file>