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6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61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E7FF"/>
    <a:srgbClr val="FFF2CB"/>
    <a:srgbClr val="FDD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55"/>
    <p:restoredTop sz="96047"/>
  </p:normalViewPr>
  <p:slideViewPr>
    <p:cSldViewPr snapToGrid="0" showGuides="1">
      <p:cViewPr varScale="1">
        <p:scale>
          <a:sx n="63" d="100"/>
          <a:sy n="63" d="100"/>
        </p:scale>
        <p:origin x="216" y="19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页-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27" y="12526058"/>
            <a:ext cx="2089596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图像" descr="图像"/>
          <p:cNvPicPr>
            <a:picLocks noChangeAspect="1"/>
          </p:cNvPicPr>
          <p:nvPr/>
        </p:nvPicPr>
        <p:blipFill rotWithShape="1">
          <a:blip r:embed="rId3"/>
          <a:srcRect l="72759" t="46147" r="1440" b="3454"/>
          <a:stretch/>
        </p:blipFill>
        <p:spPr>
          <a:xfrm>
            <a:off x="17886556" y="6512311"/>
            <a:ext cx="6490614" cy="7293897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底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像" descr="图像"/>
          <p:cNvPicPr>
            <a:picLocks noChangeAspect="1"/>
          </p:cNvPicPr>
          <p:nvPr/>
        </p:nvPicPr>
        <p:blipFill>
          <a:blip r:embed="rId2"/>
          <a:srcRect t="768" r="1246" b="3698"/>
          <a:stretch>
            <a:fillRect/>
          </a:stretch>
        </p:blipFill>
        <p:spPr>
          <a:xfrm>
            <a:off x="-50920" y="-444"/>
            <a:ext cx="24485784" cy="13652869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16" y="6312332"/>
            <a:ext cx="3133929" cy="1523776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图像" descr="图像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933" y="627770"/>
            <a:ext cx="2089596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标题文本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55" r:id="rId4"/>
  </p:sldLayoutIdLst>
  <p:transition spd="med"/>
  <p:hf hdr="0" ftr="0" dt="0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这里是一级标题"/>
          <p:cNvSpPr txBox="1"/>
          <p:nvPr/>
        </p:nvSpPr>
        <p:spPr>
          <a:xfrm>
            <a:off x="516623" y="4046101"/>
            <a:ext cx="23867377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120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pPr algn="l"/>
            <a:r>
              <a:rPr lang="en-US" sz="8000" b="1" dirty="0"/>
              <a:t>JVET-A</a:t>
            </a:r>
            <a:r>
              <a:rPr lang="en-US" altLang="zh-CN" sz="8000" b="1" dirty="0"/>
              <a:t>J</a:t>
            </a:r>
            <a:r>
              <a:rPr lang="en-US" sz="8000" b="1" dirty="0"/>
              <a:t>0</a:t>
            </a:r>
            <a:r>
              <a:rPr lang="en-US" altLang="zh-CN" sz="8000" b="1" dirty="0"/>
              <a:t>254</a:t>
            </a:r>
            <a:endParaRPr lang="en-US" sz="8000" b="1" dirty="0"/>
          </a:p>
          <a:p>
            <a:pPr algn="l"/>
            <a:r>
              <a:rPr lang="en-US" sz="8000" b="1" dirty="0"/>
              <a:t>AHG8: Pre-analysis based adaptive temporal resampling algorithm for machine vision</a:t>
            </a:r>
            <a:endParaRPr sz="8000" b="1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A2B5D2-1148-4077-8233-F8AD169F5DFE}"/>
              </a:ext>
            </a:extLst>
          </p:cNvPr>
          <p:cNvSpPr txBox="1"/>
          <p:nvPr/>
        </p:nvSpPr>
        <p:spPr>
          <a:xfrm>
            <a:off x="1587137" y="8925190"/>
            <a:ext cx="14805156" cy="16765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Shurun</a:t>
            </a:r>
            <a:r>
              <a:rPr lang="zh-CN" altLang="en-US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 </a:t>
            </a: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Wang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</a:t>
            </a:r>
            <a:r>
              <a:rPr kumimoji="0" lang="en-US" altLang="zh-CN" sz="36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Jie</a:t>
            </a:r>
            <a:r>
              <a:rPr kumimoji="0" lang="en-US" altLang="zh-CN" sz="36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Chen, Yan Ye</a:t>
            </a: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,</a:t>
            </a:r>
            <a:r>
              <a:rPr kumimoji="0" lang="en-US" altLang="zh-CN" sz="36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Binzhe</a:t>
            </a:r>
            <a:r>
              <a:rPr kumimoji="0" lang="zh-CN" altLang="en-US" sz="36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</a:t>
            </a:r>
            <a:r>
              <a:rPr kumimoji="0" lang="en-US" altLang="zh-CN" sz="3600" b="0" i="0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Li</a:t>
            </a: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(Alibaba group)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3600" b="0" dirty="0" err="1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Shiqi</a:t>
            </a:r>
            <a:r>
              <a:rPr lang="zh-CN" altLang="en-US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 </a:t>
            </a: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Wang</a:t>
            </a:r>
            <a:r>
              <a:rPr lang="zh-CN" altLang="en-US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 </a:t>
            </a: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(</a:t>
            </a:r>
            <a:r>
              <a:rPr lang="en-US" altLang="zh-CN" sz="3600" b="0" dirty="0" err="1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CityUHK</a:t>
            </a:r>
            <a:r>
              <a:rPr lang="en-US" altLang="zh-CN" sz="36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)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E884716-42C5-DB21-326A-32ED8BCF63F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48593" y="13081000"/>
            <a:ext cx="274113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1</a:t>
            </a:fld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13117F0C-6A9E-ABCF-5BC4-B20F6CF4DEB6}"/>
              </a:ext>
            </a:extLst>
          </p:cNvPr>
          <p:cNvSpPr txBox="1">
            <a:spLocks/>
          </p:cNvSpPr>
          <p:nvPr/>
        </p:nvSpPr>
        <p:spPr>
          <a:xfrm>
            <a:off x="1184536" y="0"/>
            <a:ext cx="189932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Performance-TVD</a:t>
            </a:r>
            <a:r>
              <a: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dataset</a:t>
            </a:r>
            <a:endParaRPr lang="en-US" altLang="zh-CN" sz="8000" dirty="0">
              <a:solidFill>
                <a:schemeClr val="bg1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8738B705-E288-B111-F5BF-982AC4BD95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015916"/>
              </p:ext>
            </p:extLst>
          </p:nvPr>
        </p:nvGraphicFramePr>
        <p:xfrm>
          <a:off x="259080" y="1036320"/>
          <a:ext cx="23865839" cy="12755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777941">
                  <a:extLst>
                    <a:ext uri="{9D8B030D-6E8A-4147-A177-3AD203B41FA5}">
                      <a16:colId xmlns:a16="http://schemas.microsoft.com/office/drawing/2014/main" val="596384075"/>
                    </a:ext>
                  </a:extLst>
                </a:gridCol>
                <a:gridCol w="4777941">
                  <a:extLst>
                    <a:ext uri="{9D8B030D-6E8A-4147-A177-3AD203B41FA5}">
                      <a16:colId xmlns:a16="http://schemas.microsoft.com/office/drawing/2014/main" val="3683500041"/>
                    </a:ext>
                  </a:extLst>
                </a:gridCol>
                <a:gridCol w="4777941">
                  <a:extLst>
                    <a:ext uri="{9D8B030D-6E8A-4147-A177-3AD203B41FA5}">
                      <a16:colId xmlns:a16="http://schemas.microsoft.com/office/drawing/2014/main" val="1722497220"/>
                    </a:ext>
                  </a:extLst>
                </a:gridCol>
                <a:gridCol w="4773168">
                  <a:extLst>
                    <a:ext uri="{9D8B030D-6E8A-4147-A177-3AD203B41FA5}">
                      <a16:colId xmlns:a16="http://schemas.microsoft.com/office/drawing/2014/main" val="4044065778"/>
                    </a:ext>
                  </a:extLst>
                </a:gridCol>
                <a:gridCol w="4758848">
                  <a:extLst>
                    <a:ext uri="{9D8B030D-6E8A-4147-A177-3AD203B41FA5}">
                      <a16:colId xmlns:a16="http://schemas.microsoft.com/office/drawing/2014/main" val="3504014127"/>
                    </a:ext>
                  </a:extLst>
                </a:gridCol>
              </a:tblGrid>
              <a:tr h="4352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Metric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(%)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BD-MOTA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801569"/>
                  </a:ext>
                </a:extLst>
              </a:tr>
              <a:tr h="4352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Config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Sequence Name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Mono-MOTA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MOTA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964610"/>
                  </a:ext>
                </a:extLst>
              </a:tr>
              <a:tr h="435219">
                <a:tc row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TVD-01-1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314048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TVD-01-2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838797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TVD-01-3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-8.24%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912466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TVD-02-1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-2.48%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-0.62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054331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TVD-03-1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-4.89%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-2.44%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208440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TVD-03-2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-26.24%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2.05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696106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TVD-03-3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2.40%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-1.39%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-0.47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1494358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-5.64%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883019"/>
                  </a:ext>
                </a:extLst>
              </a:tr>
              <a:tr h="435219">
                <a:tc row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TVD-01-1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-13.44%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1.46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3587265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TVD-01-2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-33.47%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-33.99%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3.09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828211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TVD-01-3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-42.49%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-46.17%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4.16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88391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TVD-02-1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-38.06%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1.57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781035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TVD-03-1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-23.12%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-24.69%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3.99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6309192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TVD-03-2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-41.75%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-40.53%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3.92 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32197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TVD-03-3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-26.38%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-27.33%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2.07 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625402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-31.25%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3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2.89 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2639299"/>
                  </a:ext>
                </a:extLst>
              </a:tr>
              <a:tr h="435219">
                <a:tc row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AI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TVD-01-1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-71.54%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-71.62%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16.78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514315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TVD-01-2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-74.28%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-73.72%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13.45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930606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TVD-01-3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-70.98%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-70.88%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12.21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228077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TVD-02-1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-66.88%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-67.48%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5.53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497720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TVD-03-1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-75.15%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-74.97%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19.91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773612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TVD-03-2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-75.81%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-75.44%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16.26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6705596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TVD-03-3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-74.43%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-75.18%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16.05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7224034"/>
                  </a:ext>
                </a:extLst>
              </a:tr>
              <a:tr h="435219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-72.72%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3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-72.76%</a:t>
                      </a:r>
                      <a:endParaRPr lang="zh-CN" sz="3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0079" marR="30079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14.31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236921"/>
                  </a:ext>
                </a:extLst>
              </a:tr>
            </a:tbl>
          </a:graphicData>
        </a:graphic>
      </p:graphicFrame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2A9355-155D-52B6-874F-5A216838656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962832" y="13081000"/>
            <a:ext cx="445635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10</a:t>
            </a:fld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8066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6C6BADC2-2C18-6123-BDD0-6E8349626676}"/>
              </a:ext>
            </a:extLst>
          </p:cNvPr>
          <p:cNvSpPr txBox="1">
            <a:spLocks/>
          </p:cNvSpPr>
          <p:nvPr/>
        </p:nvSpPr>
        <p:spPr>
          <a:xfrm>
            <a:off x="1275976" y="358697"/>
            <a:ext cx="189932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en-US" altLang="zh-CN" sz="8000" dirty="0">
              <a:solidFill>
                <a:schemeClr val="bg1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A8AB178E-19D3-F9A3-3416-D9B878C62101}"/>
              </a:ext>
            </a:extLst>
          </p:cNvPr>
          <p:cNvSpPr txBox="1">
            <a:spLocks/>
          </p:cNvSpPr>
          <p:nvPr/>
        </p:nvSpPr>
        <p:spPr>
          <a:xfrm>
            <a:off x="1542676" y="2023395"/>
            <a:ext cx="22841324" cy="110868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1pPr>
            <a:lvl2pPr marL="9144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2pPr>
            <a:lvl3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3pPr>
            <a:lvl4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4pPr>
            <a:lvl5pPr marL="182880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DengXian" panose="02010600030101010101" pitchFamily="2" charset="-122"/>
                <a:ea typeface="DengXian" panose="02010600030101010101" pitchFamily="2" charset="-122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857250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proposed algorithm effectively improves the compression performance of VVC under different configurations.</a:t>
            </a:r>
            <a:r>
              <a:rPr lang="zh-CN" altLang="zh-CN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000" dirty="0">
                <a:latin typeface="Times New Roman" panose="02020603050405020304" pitchFamily="18" charset="0"/>
              </a:rPr>
              <a:t>I</a:t>
            </a:r>
            <a:r>
              <a:rPr lang="en-US" altLang="zh-CN" sz="4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 is suggested:</a:t>
            </a:r>
            <a:r>
              <a:rPr lang="zh-CN" altLang="en-US" sz="4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en-US" altLang="zh-CN" sz="4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000" dirty="0">
                <a:latin typeface="Times New Roman" panose="02020603050405020304" pitchFamily="18" charset="0"/>
              </a:rPr>
              <a:t>I</a:t>
            </a:r>
            <a:r>
              <a:rPr lang="en-US" altLang="zh-CN" sz="4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nclude the implementation in AHG8 software branch.</a:t>
            </a:r>
            <a:r>
              <a:rPr lang="zh-CN" altLang="zh-CN" sz="1200" dirty="0">
                <a:effectLst/>
              </a:rPr>
              <a:t> </a:t>
            </a:r>
            <a:endParaRPr lang="en-US" altLang="zh-CN" sz="1200" dirty="0">
              <a:effectLst/>
            </a:endParaRPr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000" dirty="0">
                <a:latin typeface="Times New Roman" panose="02020603050405020304" pitchFamily="18" charset="0"/>
              </a:rPr>
              <a:t>A</a:t>
            </a:r>
            <a:r>
              <a:rPr lang="en-US" altLang="zh-CN" sz="4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dd the following highlighted sentence to section 7.3 of the next draft of technical report (TR)</a:t>
            </a:r>
            <a:r>
              <a:rPr lang="zh-CN" altLang="zh-CN" sz="1200" dirty="0">
                <a:effectLst/>
              </a:rPr>
              <a:t> </a:t>
            </a:r>
            <a:endParaRPr lang="en-US" altLang="zh-CN" sz="1200" dirty="0"/>
          </a:p>
          <a:p>
            <a:pPr marL="1771650" lvl="1" indent="-857250" hangingPunct="1">
              <a:spcBef>
                <a:spcPts val="1200"/>
              </a:spcBef>
              <a:buClr>
                <a:srgbClr val="2B049B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" altLang="zh-CN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nclude</a:t>
            </a:r>
            <a:r>
              <a:rPr lang="en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algorithm description (section 1</a:t>
            </a:r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r>
              <a: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</a:t>
            </a:r>
            <a:r>
              <a:rPr lang="en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to the annex of TR</a:t>
            </a:r>
            <a:endParaRPr lang="zh-CN" altLang="zh-C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3313AC-2B76-BC39-D6AB-624801E32001}"/>
              </a:ext>
            </a:extLst>
          </p:cNvPr>
          <p:cNvSpPr txBox="1"/>
          <p:nvPr/>
        </p:nvSpPr>
        <p:spPr>
          <a:xfrm>
            <a:off x="2255146" y="6858000"/>
            <a:ext cx="20586178" cy="50783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3970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36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“In some use cases, for example when the frame rate is high, a way to reduce the bit rate without a strong negative impact on the machine consumption performance is to skip certain frames and encode the video at a lower frame rate. One example is to remove every other frame from the input video and encode the video at half frame rate. This can be done in a dynamic manner, for example by evaluating the motion between two or more frames </a:t>
            </a:r>
            <a:r>
              <a:rPr lang="en-US" altLang="zh-CN" sz="3600" b="0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(e.g., evaluating the mean intersection of union (MIOU) based on an object detection pre-analysis module)</a:t>
            </a:r>
            <a:r>
              <a:rPr lang="en-US" altLang="zh-CN" sz="36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and if there is only little motion, a frame can be removed. </a:t>
            </a:r>
            <a:r>
              <a:rPr lang="en-US" altLang="zh-CN" sz="3600" b="0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Motivated by dynamic motion of various sequences, the frame resampling ratio can be adaptively determined and signaled in the bitstream via SEI messages.</a:t>
            </a:r>
            <a:r>
              <a:rPr lang="en-US" altLang="zh-CN" sz="3600" b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In some cases, if the receiving system requires a specific frame rate, a corresponding post-processing technology that up-samples to full frame rate needs to be applied.”</a:t>
            </a:r>
            <a:endParaRPr lang="zh-CN" altLang="zh-CN" sz="3600" b="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EF282D-C699-659E-A421-C4BC6746A0F2}"/>
              </a:ext>
            </a:extLst>
          </p:cNvPr>
          <p:cNvSpPr txBox="1"/>
          <p:nvPr/>
        </p:nvSpPr>
        <p:spPr>
          <a:xfrm>
            <a:off x="2633526" y="12751141"/>
            <a:ext cx="13048769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Thanks</a:t>
            </a:r>
            <a:r>
              <a:rPr kumimoji="0" lang="zh-CN" altLang="en-US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for</a:t>
            </a:r>
            <a:r>
              <a:rPr kumimoji="0" lang="zh-CN" altLang="en-US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the</a:t>
            </a:r>
            <a:r>
              <a:rPr kumimoji="0" lang="zh-CN" altLang="en-US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crosscheck</a:t>
            </a:r>
            <a:r>
              <a:rPr kumimoji="0" lang="zh-CN" altLang="en-US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of</a:t>
            </a:r>
            <a:r>
              <a:rPr kumimoji="0" lang="zh-CN" altLang="en-US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Ericsson</a:t>
            </a:r>
            <a:endParaRPr kumimoji="0" lang="zh-CN" altLang="en-US" sz="4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73500A3-777F-2E77-967D-12C8054C075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962832" y="13081000"/>
            <a:ext cx="445635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11</a:t>
            </a:fld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563048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实验室名称"/>
          <p:cNvSpPr txBox="1"/>
          <p:nvPr/>
        </p:nvSpPr>
        <p:spPr>
          <a:xfrm>
            <a:off x="21695210" y="477137"/>
            <a:ext cx="2113789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>
                <a:latin typeface="Alibaba PuHuiTi 2 65 Medium"/>
                <a:ea typeface="Alibaba PuHuiTi 2 65 Medium"/>
                <a:cs typeface="Alibaba PuHuiTi 2 65 Medium"/>
                <a:sym typeface="Alibaba PuHuiTi 2 65 Medium"/>
              </a:defRPr>
            </a:lvl1pPr>
          </a:lstStyle>
          <a:p>
            <a:r>
              <a:t>实验室名称</a:t>
            </a:r>
          </a:p>
        </p:txBody>
      </p:sp>
      <p:sp>
        <p:nvSpPr>
          <p:cNvPr id="97" name="感谢观看！"/>
          <p:cNvSpPr txBox="1"/>
          <p:nvPr/>
        </p:nvSpPr>
        <p:spPr>
          <a:xfrm>
            <a:off x="11361747" y="5590986"/>
            <a:ext cx="7928452" cy="25340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5800" b="0">
                <a:latin typeface="Alibaba PuHuiTi 2 85 Bold"/>
                <a:ea typeface="Alibaba PuHuiTi 2 85 Bold"/>
                <a:cs typeface="Alibaba PuHuiTi 2 85 Bold"/>
                <a:sym typeface="Alibaba PuHuiTi 2 85 Bold"/>
              </a:defRPr>
            </a:lvl1pPr>
          </a:lstStyle>
          <a:p>
            <a:r>
              <a:rPr lang="en-US" dirty="0"/>
              <a:t>T</a:t>
            </a:r>
            <a:r>
              <a:rPr lang="en-US" altLang="zh-CN" dirty="0"/>
              <a:t>hanks</a:t>
            </a:r>
            <a:r>
              <a:rPr dirty="0"/>
              <a:t>！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C182276-BF06-BB9B-4A5A-83B640165FEC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962832" y="13081000"/>
            <a:ext cx="445635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12</a:t>
            </a:fld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57483DD-4CDA-39FD-477C-778225CA870F}"/>
              </a:ext>
            </a:extLst>
          </p:cNvPr>
          <p:cNvSpPr txBox="1">
            <a:spLocks/>
          </p:cNvSpPr>
          <p:nvPr/>
        </p:nvSpPr>
        <p:spPr>
          <a:xfrm>
            <a:off x="1326776" y="660274"/>
            <a:ext cx="17375415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Outline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8B1BA5-6AB4-FDB4-FD0B-3974DA2E1F52}"/>
              </a:ext>
            </a:extLst>
          </p:cNvPr>
          <p:cNvSpPr txBox="1"/>
          <p:nvPr/>
        </p:nvSpPr>
        <p:spPr>
          <a:xfrm>
            <a:off x="1326776" y="3759715"/>
            <a:ext cx="22106965" cy="61965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kumimoji="0" lang="en-US" altLang="zh-CN" sz="66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Algorithm</a:t>
            </a:r>
            <a:r>
              <a:rPr kumimoji="0" lang="zh-CN" altLang="en-US" sz="66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lang="en-US" altLang="zh-CN" sz="6600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description</a:t>
            </a:r>
            <a:endParaRPr kumimoji="0" lang="en-US" altLang="zh-CN" sz="6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kumimoji="0" lang="en-US" altLang="zh-CN" sz="66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Performance</a:t>
            </a:r>
            <a:endParaRPr kumimoji="0" lang="en" altLang="zh-CN" sz="6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  <a:p>
            <a:pPr marL="857250" marR="0" indent="-8572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2C059D"/>
              </a:buClr>
              <a:buSzTx/>
              <a:buFont typeface="Wingdings" pitchFamily="2" charset="2"/>
              <a:buChar char="p"/>
              <a:tabLst/>
            </a:pPr>
            <a:r>
              <a:rPr lang="en-US" altLang="zh-CN" sz="6600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kumimoji="0" lang="en-US" altLang="zh-CN" sz="6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AB788B0-BFCD-46B4-F90D-1DC7F355D07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48593" y="13081000"/>
            <a:ext cx="274113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2</a:t>
            </a:fld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40371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CF45DFA0-63A3-37B9-A189-B70F90972266}"/>
              </a:ext>
            </a:extLst>
          </p:cNvPr>
          <p:cNvSpPr txBox="1">
            <a:spLocks/>
          </p:cNvSpPr>
          <p:nvPr/>
        </p:nvSpPr>
        <p:spPr>
          <a:xfrm>
            <a:off x="1275976" y="606488"/>
            <a:ext cx="189932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Temporal resampling </a:t>
            </a:r>
            <a:r>
              <a:rPr lang="en" altLang="zh-CN" sz="8000" dirty="0" err="1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framewor</a:t>
            </a:r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k</a:t>
            </a: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F0603200-01C3-3E2E-3D37-667E420AA8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0258" y="2977679"/>
            <a:ext cx="16279763" cy="776064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4">
                <a:extLst>
                  <a:ext uri="{FF2B5EF4-FFF2-40B4-BE49-F238E27FC236}">
                    <a16:creationId xmlns:a16="http://schemas.microsoft.com/office/drawing/2014/main" id="{1AD264B4-ACF9-9573-2B3E-ED56B0E4B8A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66376" y="3694567"/>
                <a:ext cx="7182224" cy="540932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m="http://schemas.openxmlformats.org/officeDocument/2006/math" xmlns="" val="1"/>
                </a:ext>
              </a:extLst>
            </p:spPr>
            <p:txBody>
              <a:bodyPr lIns="50800" tIns="50800" rIns="50800" bIns="50800">
                <a:noAutofit/>
              </a:bodyPr>
              <a:lstStyle>
                <a:lvl1pPr marL="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1pPr>
                <a:lvl2pPr marL="9144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2pPr>
                <a:lvl3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3pPr>
                <a:lvl4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4pPr>
                <a:lvl5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5pPr>
                <a:lvl6pPr marL="0" marR="0" indent="3556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0" marR="0" indent="7112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0" marR="0" indent="10668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0" marR="0" indent="14224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</a:t>
                </a:r>
                <a:r>
                  <a:rPr kumimoji="0" lang="en-US" altLang="zh-CN" sz="400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Helvetica Neue"/>
                  </a:rPr>
                  <a:t>re-analysis :</a:t>
                </a:r>
                <a:r>
                  <a:rPr kumimoji="0" lang="zh-CN" altLang="en-US" sz="400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Helvetica Neue"/>
                  </a:rPr>
                  <a:t> </a:t>
                </a:r>
                <a:r>
                  <a:rPr lang="en-CA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determine the resampling ratio </a:t>
                </a:r>
                <a14:m>
                  <m:oMath xmlns:m="http://schemas.openxmlformats.org/officeDocument/2006/math">
                    <m:r>
                      <a:rPr lang="en-CA" altLang="zh-CN" sz="4000" b="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𝑓</m:t>
                    </m:r>
                  </m:oMath>
                </a14:m>
                <a:endParaRPr lang="en-US" altLang="zh-CN" sz="40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Temporal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Down-sampling</a:t>
                </a: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400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Helvetica Neue"/>
                  </a:rPr>
                  <a:t>Encoder</a:t>
                </a:r>
                <a:r>
                  <a:rPr kumimoji="0" lang="zh-CN" altLang="en-US" sz="400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Helvetica Neue"/>
                  </a:rPr>
                  <a:t> </a:t>
                </a:r>
                <a:endParaRPr kumimoji="0" lang="en-US" altLang="zh-CN" sz="400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Helvetica Neue"/>
                </a:endParaRP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400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Helvetica Neue"/>
                  </a:rPr>
                  <a:t>Decoder</a:t>
                </a: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Temporal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Up-sampling</a:t>
                </a: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400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Helvetica Neue"/>
                  </a:rPr>
                  <a:t>Machine</a:t>
                </a:r>
                <a:r>
                  <a:rPr kumimoji="0" lang="zh-CN" altLang="en-US" sz="400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Helvetica Neue"/>
                  </a:rPr>
                  <a:t> </a:t>
                </a:r>
                <a:r>
                  <a:rPr kumimoji="0" lang="en-US" altLang="zh-CN" sz="400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Helvetica Neue"/>
                  </a:rPr>
                  <a:t>Analysis</a:t>
                </a: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endParaRPr kumimoji="0" lang="en-US" altLang="zh-CN" sz="440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Helvetica Neue"/>
                </a:endParaRPr>
              </a:p>
            </p:txBody>
          </p:sp>
        </mc:Choice>
        <mc:Fallback xmlns="">
          <p:sp>
            <p:nvSpPr>
              <p:cNvPr id="4" name="Content Placeholder 4">
                <a:extLst>
                  <a:ext uri="{FF2B5EF4-FFF2-40B4-BE49-F238E27FC236}">
                    <a16:creationId xmlns:a16="http://schemas.microsoft.com/office/drawing/2014/main" id="{1AD264B4-ACF9-9573-2B3E-ED56B0E4B8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376" y="3694567"/>
                <a:ext cx="7182224" cy="5409328"/>
              </a:xfrm>
              <a:prstGeom prst="rect">
                <a:avLst/>
              </a:prstGeom>
              <a:blipFill>
                <a:blip r:embed="rId4"/>
                <a:stretch>
                  <a:fillRect l="-3223" t="-1917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F4CBB-9EB7-CDCA-A37D-B73ACFEEF2B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48593" y="13081000"/>
            <a:ext cx="274113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3</a:t>
            </a:fld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49826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92AA1D1-DC83-CFA2-6792-40385C4F4214}"/>
              </a:ext>
            </a:extLst>
          </p:cNvPr>
          <p:cNvSpPr txBox="1">
            <a:spLocks/>
          </p:cNvSpPr>
          <p:nvPr/>
        </p:nvSpPr>
        <p:spPr>
          <a:xfrm>
            <a:off x="1275976" y="606488"/>
            <a:ext cx="189932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Pre-analysis based adaptive </a:t>
            </a:r>
            <a:r>
              <a:rPr lang="en" altLang="zh-CN" sz="8000" dirty="0" err="1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algorith</a:t>
            </a:r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4BDAD19E-B0E6-74D8-5051-C853909A967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75976" y="2515472"/>
                <a:ext cx="21685624" cy="939712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m="http://schemas.openxmlformats.org/officeDocument/2006/math" xmlns="" val="1"/>
                </a:ext>
              </a:extLst>
            </p:spPr>
            <p:txBody>
              <a:bodyPr lIns="50800" tIns="50800" rIns="50800" bIns="50800">
                <a:noAutofit/>
              </a:bodyPr>
              <a:lstStyle>
                <a:lvl1pPr marL="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1pPr>
                <a:lvl2pPr marL="9144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2pPr>
                <a:lvl3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3pPr>
                <a:lvl4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4pPr>
                <a:lvl5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5pPr>
                <a:lvl6pPr marL="0" marR="0" indent="3556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0" marR="0" indent="7112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0" marR="0" indent="10668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0" marR="0" indent="14224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marL="857250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Video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content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is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diverse: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</a:t>
                </a:r>
                <a:r>
                  <a:rPr lang="en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re-analysis based adaptive algorithm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is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necessary</a:t>
                </a:r>
              </a:p>
              <a:p>
                <a:pPr marL="857250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Temporal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complexity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measurement: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endParaRPr lang="en-US" altLang="zh-CN" sz="40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Mean intersection of union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(MIOU)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based</a:t>
                </a:r>
              </a:p>
              <a:p>
                <a:pPr marL="1771650" lvl="1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Sequence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level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MIOU,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1771650" lvl="1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Frame level MIOU,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1771650" lvl="1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</m:sSub>
                    <m:r>
                      <a:rPr lang="en-US" altLang="zh-CN" sz="4000" b="1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derived based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</m:sub>
                    </m:sSub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1771650" lvl="1" indent="-857250" hangingPunct="1">
                  <a:lnSpc>
                    <a:spcPct val="150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 different configurations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(RA/LD/AI),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calculation methods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</m:sSub>
                  </m:oMath>
                </a14:m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are different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en-US" sz="4000" dirty="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  </a:t>
                </a:r>
                <a:endParaRPr lang="en-US" altLang="zh-CN" sz="40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4BDAD19E-B0E6-74D8-5051-C853909A96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5976" y="2515472"/>
                <a:ext cx="21685624" cy="9397128"/>
              </a:xfrm>
              <a:prstGeom prst="rect">
                <a:avLst/>
              </a:prstGeom>
              <a:blipFill>
                <a:blip r:embed="rId2"/>
                <a:stretch>
                  <a:fillRect l="-1068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ma14="http://schemas.microsoft.com/office/mac/drawingml/2011/main" xmlns:a14="http://schemas.microsoft.com/office/drawing/2010/main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B133539-B6C1-A8EB-18FD-094F9529B70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48593" y="13081000"/>
            <a:ext cx="274113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4</a:t>
            </a:fld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07729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C37E2F5E-7E28-5DCF-F7EA-4E9F6EAF9D8E}"/>
              </a:ext>
            </a:extLst>
          </p:cNvPr>
          <p:cNvSpPr txBox="1">
            <a:spLocks/>
          </p:cNvSpPr>
          <p:nvPr/>
        </p:nvSpPr>
        <p:spPr>
          <a:xfrm>
            <a:off x="1275976" y="606488"/>
            <a:ext cx="189932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Notations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FF08BA86-3027-3CDC-0BF0-EE703357A2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75976" y="2309732"/>
                <a:ext cx="22295224" cy="939712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m="http://schemas.openxmlformats.org/officeDocument/2006/math" xmlns="" val="1"/>
                </a:ext>
              </a:extLst>
            </p:spPr>
            <p:txBody>
              <a:bodyPr lIns="50800" tIns="50800" rIns="50800" bIns="50800">
                <a:noAutofit/>
              </a:bodyPr>
              <a:lstStyle>
                <a:lvl1pPr marL="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1pPr>
                <a:lvl2pPr marL="9144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2pPr>
                <a:lvl3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3pPr>
                <a:lvl4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4pPr>
                <a:lvl5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5pPr>
                <a:lvl6pPr marL="0" marR="0" indent="3556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0" marR="0" indent="7112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0" marR="0" indent="10668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0" marR="0" indent="14224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marL="857250" indent="-857250" hangingPunct="1">
                  <a:lnSpc>
                    <a:spcPct val="114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400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Helvetica Neue"/>
                  </a:rPr>
                  <a:t>Given</a:t>
                </a:r>
                <a:r>
                  <a:rPr kumimoji="0" lang="zh-CN" altLang="en-US" sz="400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Helvetica Neue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frame pair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𝐹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detection results of each frame are:</a:t>
                </a:r>
              </a:p>
              <a:p>
                <a:pPr marL="1771650" lvl="1" indent="-857250" hangingPunct="1">
                  <a:lnSpc>
                    <a:spcPct val="114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={(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)}</m:t>
                    </m:r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={(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)}</m:t>
                    </m:r>
                  </m:oMath>
                </a14:m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lnSpc>
                    <a:spcPct val="114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r>
                      <a:rPr lang="en-US" altLang="zh-CN" sz="4000" b="0" i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coordinates of the bounding box top-left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center</a:t>
                </a:r>
              </a:p>
              <a:p>
                <a:pPr marL="1771650" lvl="1" indent="-857250" hangingPunct="1">
                  <a:lnSpc>
                    <a:spcPct val="114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width and height of bounding box</a:t>
                </a:r>
              </a:p>
              <a:p>
                <a:pPr marL="1771650" lvl="1" indent="-857250" hangingPunct="1">
                  <a:lnSpc>
                    <a:spcPct val="114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are the object class and the confidence score of bounding box,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0≤</m:t>
                        </m:r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≤1</m:t>
                    </m:r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indicating the possibility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of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correct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detection.</a:t>
                </a:r>
              </a:p>
              <a:p>
                <a:pPr marL="857250" indent="-857250" hangingPunct="1">
                  <a:lnSpc>
                    <a:spcPct val="114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</a:rPr>
                  <a:t>By comparing the intersection of union (</a:t>
                </a:r>
                <a14:m>
                  <m:oMath xmlns:m="http://schemas.openxmlformats.org/officeDocument/2006/math"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𝑖𝑜𝑢</m:t>
                    </m:r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</a:rPr>
                  <a:t>) for the bounding boxes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 marL="1771650" lvl="1" indent="-857250" hangingPunct="1">
                  <a:lnSpc>
                    <a:spcPct val="114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</a:rPr>
                  <a:t>atched box pairs can be achieved,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</a:rPr>
                  <a:t>noted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</a:rPr>
                  <a:t>as:</a:t>
                </a:r>
              </a:p>
              <a:p>
                <a:pPr marL="1771650" lvl="1" indent="-857250" hangingPunct="1">
                  <a:lnSpc>
                    <a:spcPct val="114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={(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𝑖𝑜𝑢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)}</m:t>
                    </m:r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</a:rPr>
                  <a:t>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</a:rPr>
                  <a:t>.</a:t>
                </a:r>
              </a:p>
              <a:p>
                <a:pPr marL="1771650" lvl="1" indent="-857250" hangingPunct="1">
                  <a:lnSpc>
                    <a:spcPct val="114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Calculation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40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𝑖𝑜𝑢</m:t>
                    </m:r>
                  </m:oMath>
                </a14:m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between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paired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boxes,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4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and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4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sz="4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lnSpc>
                    <a:spcPct val="114000"/>
                  </a:lnSpc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endParaRPr kumimoji="0" lang="en-US" altLang="zh-CN" sz="400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Helvetica Neue"/>
                </a:endParaRPr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FF08BA86-3027-3CDC-0BF0-EE703357A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5976" y="2309732"/>
                <a:ext cx="22295224" cy="9397128"/>
              </a:xfrm>
              <a:prstGeom prst="rect">
                <a:avLst/>
              </a:prstGeom>
              <a:blipFill>
                <a:blip r:embed="rId2"/>
                <a:stretch>
                  <a:fillRect l="-1081" t="-810" r="-398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>
            <a:extLst>
              <a:ext uri="{FF2B5EF4-FFF2-40B4-BE49-F238E27FC236}">
                <a16:creationId xmlns:a16="http://schemas.microsoft.com/office/drawing/2014/main" id="{0634590F-C9EF-E494-1CD5-A0A13CC0D1EA}"/>
              </a:ext>
            </a:extLst>
          </p:cNvPr>
          <p:cNvSpPr/>
          <p:nvPr/>
        </p:nvSpPr>
        <p:spPr>
          <a:xfrm>
            <a:off x="7252148" y="10706340"/>
            <a:ext cx="3108960" cy="2217420"/>
          </a:xfrm>
          <a:prstGeom prst="rect">
            <a:avLst/>
          </a:prstGeom>
          <a:solidFill>
            <a:srgbClr val="FFF2CB">
              <a:alpha val="76078"/>
            </a:srgbClr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BD0D986-9ED5-1717-0050-EFBF64DC4100}"/>
              </a:ext>
            </a:extLst>
          </p:cNvPr>
          <p:cNvSpPr/>
          <p:nvPr/>
        </p:nvSpPr>
        <p:spPr>
          <a:xfrm>
            <a:off x="8400228" y="11391076"/>
            <a:ext cx="3108960" cy="2217420"/>
          </a:xfrm>
          <a:prstGeom prst="rect">
            <a:avLst/>
          </a:prstGeom>
          <a:solidFill>
            <a:srgbClr val="FDD2CE">
              <a:alpha val="74902"/>
            </a:srgbClr>
          </a:solidFill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0584D7-A01B-E32E-59CE-CC9C476DEB61}"/>
              </a:ext>
            </a:extLst>
          </p:cNvPr>
          <p:cNvSpPr txBox="1"/>
          <p:nvPr/>
        </p:nvSpPr>
        <p:spPr>
          <a:xfrm>
            <a:off x="6685728" y="10611375"/>
            <a:ext cx="1714500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kumimoji="0" lang="zh-CN" altLang="en-US" sz="4400" b="1" i="0" u="none" strike="noStrike" cap="none" spc="0" normalizeH="0" baseline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9333B7-BDC0-7AF6-2113-B42904562442}"/>
              </a:ext>
            </a:extLst>
          </p:cNvPr>
          <p:cNvSpPr txBox="1"/>
          <p:nvPr/>
        </p:nvSpPr>
        <p:spPr>
          <a:xfrm>
            <a:off x="10361108" y="12923760"/>
            <a:ext cx="1714500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kumimoji="0" lang="zh-CN" altLang="en-US" sz="4400" b="1" i="0" u="none" strike="noStrike" cap="none" spc="0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51B0D7-F921-B3B7-D6D8-18D8433F977D}"/>
              </a:ext>
            </a:extLst>
          </p:cNvPr>
          <p:cNvSpPr/>
          <p:nvPr/>
        </p:nvSpPr>
        <p:spPr>
          <a:xfrm>
            <a:off x="8400228" y="11387506"/>
            <a:ext cx="1960880" cy="1536254"/>
          </a:xfrm>
          <a:prstGeom prst="rect">
            <a:avLst/>
          </a:prstGeom>
          <a:solidFill>
            <a:srgbClr val="BEE7FF">
              <a:alpha val="85098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4F7647-4029-D02C-E120-F51D8A802EF2}"/>
              </a:ext>
            </a:extLst>
          </p:cNvPr>
          <p:cNvSpPr txBox="1"/>
          <p:nvPr/>
        </p:nvSpPr>
        <p:spPr>
          <a:xfrm>
            <a:off x="8523418" y="11791904"/>
            <a:ext cx="1714500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kumimoji="0" lang="zh-CN" altLang="en-US" sz="4400" b="1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9501484-D32B-C7D6-E18F-AE1FE237F657}"/>
                  </a:ext>
                </a:extLst>
              </p:cNvPr>
              <p:cNvSpPr txBox="1"/>
              <p:nvPr/>
            </p:nvSpPr>
            <p:spPr>
              <a:xfrm>
                <a:off x="13279680" y="11648738"/>
                <a:ext cx="2074956" cy="7694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4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4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𝑖𝑜𝑢</m:t>
                          </m:r>
                        </m:e>
                        <m:sub>
                          <m:r>
                            <a:rPr lang="en-US" altLang="zh-CN" sz="4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zh-CN" sz="44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</m:oMath>
                  </m:oMathPara>
                </a14:m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9501484-D32B-C7D6-E18F-AE1FE237F6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79680" y="11648738"/>
                <a:ext cx="2074956" cy="769441"/>
              </a:xfrm>
              <a:prstGeom prst="rect">
                <a:avLst/>
              </a:prstGeom>
              <a:blipFill>
                <a:blip r:embed="rId3"/>
                <a:stretch>
                  <a:fillRect b="-11475"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890E2CE-DEA9-1E9D-FE9B-DA80B3BEAEBE}"/>
              </a:ext>
            </a:extLst>
          </p:cNvPr>
          <p:cNvSpPr txBox="1"/>
          <p:nvPr/>
        </p:nvSpPr>
        <p:spPr>
          <a:xfrm>
            <a:off x="15615126" y="11375932"/>
            <a:ext cx="1056416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kumimoji="0" lang="zh-CN" altLang="en-US" sz="4400" b="1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id="{884A96EE-5FBE-9C43-5416-4447A1E635D3}"/>
              </a:ext>
            </a:extLst>
          </p:cNvPr>
          <p:cNvCxnSpPr>
            <a:cxnSpLocks/>
          </p:cNvCxnSpPr>
          <p:nvPr/>
        </p:nvCxnSpPr>
        <p:spPr>
          <a:xfrm>
            <a:off x="15161540" y="12086709"/>
            <a:ext cx="1963588" cy="25288"/>
          </a:xfrm>
          <a:prstGeom prst="line">
            <a:avLst/>
          </a:prstGeom>
          <a:noFill/>
          <a:ln w="38100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840B3436-CAA3-11FE-33DD-FB8EB4F6601E}"/>
              </a:ext>
            </a:extLst>
          </p:cNvPr>
          <p:cNvSpPr txBox="1"/>
          <p:nvPr/>
        </p:nvSpPr>
        <p:spPr>
          <a:xfrm>
            <a:off x="15041086" y="12028329"/>
            <a:ext cx="887590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4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kumimoji="0" lang="zh-CN" altLang="en-US" sz="4400" b="1" i="0" u="none" strike="noStrike" cap="none" spc="0" normalizeH="0" baseline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BAC9F20-41AD-EC6A-3E8A-2BB0DA8323DB}"/>
              </a:ext>
            </a:extLst>
          </p:cNvPr>
          <p:cNvSpPr txBox="1"/>
          <p:nvPr/>
        </p:nvSpPr>
        <p:spPr>
          <a:xfrm>
            <a:off x="15304228" y="12017160"/>
            <a:ext cx="1714500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kumimoji="0" lang="zh-CN" altLang="en-US" sz="4400" b="1" i="0" u="none" strike="noStrike" cap="none" spc="0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D38C9D5-8D49-C007-1B9A-7142C97543C6}"/>
              </a:ext>
            </a:extLst>
          </p:cNvPr>
          <p:cNvSpPr txBox="1"/>
          <p:nvPr/>
        </p:nvSpPr>
        <p:spPr>
          <a:xfrm>
            <a:off x="16001229" y="12016987"/>
            <a:ext cx="1714500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kumimoji="0" lang="zh-CN" altLang="en-US" sz="4400" b="1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EC20E11-301F-3A7A-55FE-35242331BAE1}"/>
              </a:ext>
            </a:extLst>
          </p:cNvPr>
          <p:cNvSpPr txBox="1"/>
          <p:nvPr/>
        </p:nvSpPr>
        <p:spPr>
          <a:xfrm>
            <a:off x="15289296" y="12086709"/>
            <a:ext cx="1090052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+</a:t>
            </a:r>
            <a:endParaRPr kumimoji="0" lang="zh-CN" altLang="en-US" sz="4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161757B-4BE4-B751-B3EB-BD09120B7053}"/>
              </a:ext>
            </a:extLst>
          </p:cNvPr>
          <p:cNvSpPr txBox="1"/>
          <p:nvPr/>
        </p:nvSpPr>
        <p:spPr>
          <a:xfrm>
            <a:off x="15943608" y="12078629"/>
            <a:ext cx="1090052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+</a:t>
            </a:r>
            <a:endParaRPr kumimoji="0" lang="zh-CN" altLang="en-US" sz="4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23" name="右箭头 22">
            <a:extLst>
              <a:ext uri="{FF2B5EF4-FFF2-40B4-BE49-F238E27FC236}">
                <a16:creationId xmlns:a16="http://schemas.microsoft.com/office/drawing/2014/main" id="{92039913-178E-24F9-FA88-845F23AB0111}"/>
              </a:ext>
            </a:extLst>
          </p:cNvPr>
          <p:cNvSpPr/>
          <p:nvPr/>
        </p:nvSpPr>
        <p:spPr>
          <a:xfrm>
            <a:off x="12169560" y="11733468"/>
            <a:ext cx="632460" cy="906773"/>
          </a:xfrm>
          <a:prstGeom prst="rightArrow">
            <a:avLst/>
          </a:prstGeom>
          <a:solidFill>
            <a:schemeClr val="tx1">
              <a:lumMod val="6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4" name="灯片编号占位符 23">
            <a:extLst>
              <a:ext uri="{FF2B5EF4-FFF2-40B4-BE49-F238E27FC236}">
                <a16:creationId xmlns:a16="http://schemas.microsoft.com/office/drawing/2014/main" id="{446B188A-FAA4-5237-4B70-C1E0E0230E30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48593" y="13081000"/>
            <a:ext cx="274113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5</a:t>
            </a:fld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25727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5">
                <a:extLst>
                  <a:ext uri="{FF2B5EF4-FFF2-40B4-BE49-F238E27FC236}">
                    <a16:creationId xmlns:a16="http://schemas.microsoft.com/office/drawing/2014/main" id="{77021EB9-848A-CED5-E305-7402C0DD65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75976" y="358697"/>
                <a:ext cx="18993224" cy="1321798"/>
              </a:xfrm>
              <a:prstGeom prst="rect">
                <a:avLst/>
              </a:prstGeom>
            </p:spPr>
            <p:txBody>
              <a:bodyPr/>
              <a:lstStyle>
                <a:lvl1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1pPr>
                <a:lvl2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2pPr>
                <a:lvl3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3pPr>
                <a:lvl4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4pPr>
                <a:lvl5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5pPr>
                <a:lvl6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algn="l" hangingPunct="1"/>
                <a:r>
                  <a:rPr lang="en-US" altLang="zh-CN" sz="8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Frame</a:t>
                </a:r>
                <a:r>
                  <a:rPr lang="zh-CN" altLang="en-US" sz="8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8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level</a:t>
                </a:r>
                <a:r>
                  <a:rPr lang="zh-CN" altLang="en-US" sz="8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80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MIOU,</a:t>
                </a:r>
                <a:r>
                  <a:rPr lang="zh-CN" altLang="en-US" sz="80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8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8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8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</m:sub>
                    </m:sSub>
                  </m:oMath>
                </a14:m>
                <a:endParaRPr lang="en-US" altLang="zh-CN" sz="8000" dirty="0">
                  <a:solidFill>
                    <a:schemeClr val="bg1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 Placeholder 5">
                <a:extLst>
                  <a:ext uri="{FF2B5EF4-FFF2-40B4-BE49-F238E27FC236}">
                    <a16:creationId xmlns:a16="http://schemas.microsoft.com/office/drawing/2014/main" id="{77021EB9-848A-CED5-E305-7402C0DD65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5976" y="358697"/>
                <a:ext cx="18993224" cy="1321798"/>
              </a:xfrm>
              <a:prstGeom prst="rect">
                <a:avLst/>
              </a:prstGeom>
              <a:blipFill>
                <a:blip r:embed="rId2"/>
                <a:stretch>
                  <a:fillRect l="-2741" t="-20952" b="-40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3F64FFD6-9234-549C-94E8-A69900F9F74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75976" y="2270484"/>
                <a:ext cx="22722840" cy="9397128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m="http://schemas.openxmlformats.org/officeDocument/2006/math" xmlns="" val="1"/>
                </a:ext>
              </a:extLst>
            </p:spPr>
            <p:txBody>
              <a:bodyPr lIns="50800" tIns="50800" rIns="50800" bIns="50800">
                <a:noAutofit/>
              </a:bodyPr>
              <a:lstStyle>
                <a:lvl1pPr marL="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1pPr>
                <a:lvl2pPr marL="9144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2pPr>
                <a:lvl3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3pPr>
                <a:lvl4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4pPr>
                <a:lvl5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5pPr>
                <a:lvl6pPr marL="0" marR="0" indent="3556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0" marR="0" indent="7112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0" marR="0" indent="10668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0" marR="0" indent="14224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Based on the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definition in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[1],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paired bounding boxes are classified into 3 groups.</a:t>
                </a: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en-US" altLang="zh-CN" sz="4000" b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mall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4000" b="0" i="0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area</m:t>
                    </m:r>
                    <m:r>
                      <a:rPr lang="en-US" altLang="zh-CN" sz="4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32×32</m:t>
                    </m:r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zh-CN" sz="4000" b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edium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  <a14:m>
                  <m:oMath xmlns:m="http://schemas.openxmlformats.org/officeDocument/2006/math"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32×32</m:t>
                    </m:r>
                    <m:r>
                      <a:rPr lang="en-US" altLang="zh-CN" sz="4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4000" b="0" i="0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area</m:t>
                    </m:r>
                    <m:r>
                      <a:rPr lang="zh-CN" altLang="en-US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96×96</m:t>
                    </m:r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b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Large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4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area</m:t>
                    </m:r>
                    <m:r>
                      <a:rPr lang="en-US" altLang="zh-CN" sz="4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96×96</m:t>
                    </m:r>
                  </m:oMath>
                </a14:m>
                <a:endParaRPr lang="en-US" altLang="zh-CN" sz="40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Noted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as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4000" b="0" i="0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{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  <m:r>
                      <a:rPr lang="en-US" altLang="zh-CN" sz="4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r>
                      <a:rPr lang="en-US" altLang="zh-CN" sz="4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𝑙</m:t>
                        </m:r>
                      </m:sub>
                    </m:sSub>
                    <m:r>
                      <a:rPr lang="en-US" altLang="zh-CN" sz="4000" b="0" i="0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}=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40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  <m:r>
                      <a:rPr lang="en-US" altLang="zh-CN" sz="4000" b="0" i="0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Specifically,</a:t>
                </a:r>
                <a:r>
                  <a:rPr lang="zh-CN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686050" lvl="2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zh-CN" altLang="zh-CN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ctrlPr>
                                      <a:rPr lang="zh-CN" altLang="zh-CN" sz="4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zh-CN" altLang="zh-CN" sz="40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𝑠</m:t>
                                        </m:r>
                                      </m:e>
                                      <m:sub>
                                        <m:r>
                                          <a:rPr lang="en-US" altLang="zh-CN" sz="400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1,</m:t>
                                        </m:r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altLang="zh-CN" sz="400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altLang="zh-CN" sz="400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n-US" altLang="zh-CN" sz="400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;</m:t>
                                    </m:r>
                                    <m:sSub>
                                      <m:sSubPr>
                                        <m:ctrlPr>
                                          <a:rPr lang="zh-CN" altLang="zh-CN" sz="40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𝑠</m:t>
                                        </m:r>
                                      </m:e>
                                      <m:sub>
                                        <m:r>
                                          <a:rPr lang="en-US" altLang="zh-CN" sz="400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2,</m:t>
                                        </m:r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altLang="zh-CN" sz="400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altLang="zh-CN" sz="400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r>
                                      <a:rPr lang="en-US" altLang="zh-CN" sz="400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;</m:t>
                                    </m:r>
                                    <m:sSub>
                                      <m:sSubPr>
                                        <m:ctrlPr>
                                          <a:rPr lang="zh-CN" altLang="zh-CN" sz="40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𝑖𝑜𝑢</m:t>
                                        </m:r>
                                      </m:e>
                                      <m:sub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altLang="zh-CN" sz="400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en-US" altLang="zh-CN" sz="400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altLang="zh-CN" sz="4000" i="1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=1, 2, …, 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𝑛𝑐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𝑛𝑐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the class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number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Calculate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</m:sub>
                    </m:sSub>
                  </m:oMath>
                </a14:m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Calculate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IOU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of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class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40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𝑗</m:t>
                    </m:r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in group </a:t>
                </a:r>
                <a14:m>
                  <m:oMath xmlns:m="http://schemas.openxmlformats.org/officeDocument/2006/math"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𝑖𝑜𝑢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subSup"/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  <m:sup>
                            <m:sSub>
                              <m:sSubPr>
                                <m:ctrlPr>
                                  <a:rPr lang="zh-CN" altLang="zh-CN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𝑔</m:t>
                                </m:r>
                              </m:e>
                              <m:sub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</m:sup>
                          <m:e>
                            <m:sSub>
                              <m:sSubPr>
                                <m:ctrlPr>
                                  <a:rPr lang="zh-CN" altLang="zh-CN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𝑖𝑜𝑢</m:t>
                                </m:r>
                              </m:e>
                              <m:sub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altLang="zh-CN" sz="4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altLang="zh-CN" sz="4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altLang="zh-CN" sz="4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limLoc m:val="subSup"/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  <m:sup>
                            <m:sSub>
                              <m:sSubPr>
                                <m:ctrlPr>
                                  <a:rPr lang="zh-CN" altLang="zh-CN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𝑔</m:t>
                                </m:r>
                              </m:e>
                              <m:sub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</m:sup>
                          <m:e>
                            <m:r>
                              <a:rPr lang="en-US" altLang="zh-CN" sz="4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altLang="zh-CN" sz="4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altLang="zh-CN" sz="4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</m:nary>
                      </m:den>
                    </m:f>
                  </m:oMath>
                </a14:m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Calculate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MIOU of group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type m:val="skw"/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undOvr"/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𝑗</m:t>
                            </m:r>
                          </m:sub>
                          <m:sup>
                            <m:sSub>
                              <m:sSubPr>
                                <m:ctrlPr>
                                  <a:rPr lang="zh-CN" altLang="zh-CN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𝑛𝑐</m:t>
                                </m:r>
                              </m:e>
                              <m:sub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</m:sub>
                            </m:sSub>
                          </m:sup>
                          <m:e>
                            <m:sSub>
                              <m:sSubPr>
                                <m:ctrlPr>
                                  <a:rPr lang="zh-CN" altLang="zh-CN" sz="4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𝑖𝑜𝑢</m:t>
                                </m:r>
                              </m:e>
                              <m:sub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a:rPr lang="en-US" altLang="zh-CN" sz="40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num>
                      <m:den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𝑛𝑐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</m:den>
                    </m:f>
                  </m:oMath>
                </a14:m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he frame-level MIOU is defined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𝒇</m:t>
                        </m:r>
                      </m:sub>
                    </m:sSub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=(</m:t>
                    </m:r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r>
                          <a:rPr lang="en-US" altLang="zh-CN" sz="4000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)=(</m:t>
                    </m:r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r>
                          <a:rPr lang="en-US" altLang="zh-CN" sz="4000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r>
                          <a:rPr lang="en-US" altLang="zh-CN" sz="4000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𝑓</m:t>
                        </m:r>
                        <m:r>
                          <a:rPr lang="en-US" altLang="zh-CN" sz="4000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𝑙</m:t>
                        </m:r>
                      </m:sub>
                    </m:sSub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3F64FFD6-9234-549C-94E8-A69900F9F7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5976" y="2270484"/>
                <a:ext cx="22722840" cy="9397128"/>
              </a:xfrm>
              <a:prstGeom prst="rect">
                <a:avLst/>
              </a:prstGeom>
              <a:blipFill>
                <a:blip r:embed="rId3"/>
                <a:stretch>
                  <a:fillRect l="-1061" t="-1080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1">
            <a:extLst>
              <a:ext uri="{FF2B5EF4-FFF2-40B4-BE49-F238E27FC236}">
                <a16:creationId xmlns:a16="http://schemas.microsoft.com/office/drawing/2014/main" id="{E14DA5AD-1C5D-5457-A051-8D40E94275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Based on the definition in [2]</a:t>
            </a:r>
            <a:r>
              <a:rPr kumimoji="0" lang="en-US" altLang="zh-CN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A12531-F38C-DBA6-A0E0-2712D2B1A124}"/>
              </a:ext>
            </a:extLst>
          </p:cNvPr>
          <p:cNvSpPr txBox="1"/>
          <p:nvPr/>
        </p:nvSpPr>
        <p:spPr>
          <a:xfrm>
            <a:off x="2468880" y="12845195"/>
            <a:ext cx="21915120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[1]</a:t>
            </a:r>
            <a:r>
              <a:rPr lang="zh-CN" altLang="en-US" sz="2800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" altLang="zh-CN" sz="2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Lin, Tsung-Yi, et al. "Microsoft coco: Common objects in context." Computer Vision–ECCV 2014: 13th European Conference, Zurich, Switzerland, September 6-12, 2014, Proceedings, Part V 13. Springer International Publishing, 2014.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0DEC76-95BF-1FD2-6EB0-F84DB187DE2D}"/>
              </a:ext>
            </a:extLst>
          </p:cNvPr>
          <p:cNvSpPr txBox="1"/>
          <p:nvPr/>
        </p:nvSpPr>
        <p:spPr>
          <a:xfrm>
            <a:off x="18196560" y="7355369"/>
            <a:ext cx="109728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(1)</a:t>
            </a:r>
            <a:endParaRPr kumimoji="0" lang="zh-CN" altLang="en-US" sz="4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D48048-053A-0A11-F857-EC7BA0FA3BA2}"/>
              </a:ext>
            </a:extLst>
          </p:cNvPr>
          <p:cNvSpPr txBox="1"/>
          <p:nvPr/>
        </p:nvSpPr>
        <p:spPr>
          <a:xfrm>
            <a:off x="18196560" y="8671209"/>
            <a:ext cx="109728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(2)</a:t>
            </a:r>
            <a:endParaRPr kumimoji="0" lang="zh-CN" altLang="en-US" sz="4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F12F83-B7A7-5AF0-59F4-BA51B8DD3224}"/>
              </a:ext>
            </a:extLst>
          </p:cNvPr>
          <p:cNvSpPr txBox="1"/>
          <p:nvPr/>
        </p:nvSpPr>
        <p:spPr>
          <a:xfrm>
            <a:off x="2468880" y="12257601"/>
            <a:ext cx="19842480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" altLang="zh-CN" sz="2800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object tracking task, only the meaningful and moving object classes would be considered, such as person, car and bus, etc.</a:t>
            </a:r>
          </a:p>
        </p:txBody>
      </p:sp>
      <p:sp>
        <p:nvSpPr>
          <p:cNvPr id="15" name="灯片编号占位符 14">
            <a:extLst>
              <a:ext uri="{FF2B5EF4-FFF2-40B4-BE49-F238E27FC236}">
                <a16:creationId xmlns:a16="http://schemas.microsoft.com/office/drawing/2014/main" id="{89AD63BB-584F-CDC4-CA37-8186FCBE77A0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48593" y="13081000"/>
            <a:ext cx="274113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6</a:t>
            </a:fld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94863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5">
                <a:extLst>
                  <a:ext uri="{FF2B5EF4-FFF2-40B4-BE49-F238E27FC236}">
                    <a16:creationId xmlns:a16="http://schemas.microsoft.com/office/drawing/2014/main" id="{9D35E571-BFAD-B8C4-9770-531AEDB7A46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75976" y="358697"/>
                <a:ext cx="18993224" cy="1321798"/>
              </a:xfrm>
              <a:prstGeom prst="rect">
                <a:avLst/>
              </a:prstGeom>
            </p:spPr>
            <p:txBody>
              <a:bodyPr/>
              <a:lstStyle>
                <a:lvl1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1pPr>
                <a:lvl2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2pPr>
                <a:lvl3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3pPr>
                <a:lvl4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4pPr>
                <a:lvl5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5pPr>
                <a:lvl6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0" marR="0" indent="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FFFFFF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algn="l" hangingPunct="1"/>
                <a:r>
                  <a:rPr lang="en-US" altLang="zh-CN" sz="8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Sequence</a:t>
                </a:r>
                <a:r>
                  <a:rPr lang="zh-CN" altLang="en-US" sz="8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8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level</a:t>
                </a:r>
                <a:r>
                  <a:rPr lang="zh-CN" altLang="en-US" sz="80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80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MIOU,</a:t>
                </a:r>
                <a:r>
                  <a:rPr lang="zh-CN" altLang="en-US" sz="80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8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80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8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</m:sSub>
                  </m:oMath>
                </a14:m>
                <a:endParaRPr lang="en-US" altLang="zh-CN" sz="8000" dirty="0">
                  <a:solidFill>
                    <a:schemeClr val="bg1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 Placeholder 5">
                <a:extLst>
                  <a:ext uri="{FF2B5EF4-FFF2-40B4-BE49-F238E27FC236}">
                    <a16:creationId xmlns:a16="http://schemas.microsoft.com/office/drawing/2014/main" id="{9D35E571-BFAD-B8C4-9770-531AEDB7A4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5976" y="358697"/>
                <a:ext cx="18993224" cy="1321798"/>
              </a:xfrm>
              <a:prstGeom prst="rect">
                <a:avLst/>
              </a:prstGeom>
              <a:blipFill>
                <a:blip r:embed="rId2"/>
                <a:stretch>
                  <a:fillRect l="-2741" t="-20000" b="-4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4">
                <a:extLst>
                  <a:ext uri="{FF2B5EF4-FFF2-40B4-BE49-F238E27FC236}">
                    <a16:creationId xmlns:a16="http://schemas.microsoft.com/office/drawing/2014/main" id="{84812853-1339-870A-51FB-C4B7201B50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2676" y="2023395"/>
                <a:ext cx="22841324" cy="11086819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m="http://schemas.openxmlformats.org/officeDocument/2006/math" xmlns="" val="1"/>
                </a:ext>
              </a:extLst>
            </p:spPr>
            <p:txBody>
              <a:bodyPr lIns="50800" tIns="50800" rIns="50800" bIns="50800">
                <a:noAutofit/>
              </a:bodyPr>
              <a:lstStyle>
                <a:lvl1pPr marL="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1pPr>
                <a:lvl2pPr marL="9144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2pPr>
                <a:lvl3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3pPr>
                <a:lvl4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4pPr>
                <a:lvl5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5pPr>
                <a:lvl6pPr marL="0" marR="0" indent="3556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0" marR="0" indent="7112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0" marR="0" indent="10668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0" marR="0" indent="14224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</m:sSub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calculated based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</m:sub>
                    </m:sSub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altLang="zh-CN" sz="40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 simplicity, only the first 33 frames of video sequence are calculated.</a:t>
                </a: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resampling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ratio2:</a:t>
                </a:r>
                <a:endParaRPr lang="en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b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686050" lvl="2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Frame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pairs are </a:t>
                </a:r>
                <a14:m>
                  <m:oMath xmlns:m="http://schemas.openxmlformats.org/officeDocument/2006/math">
                    <m:r>
                      <a:rPr lang="en-US" altLang="zh-CN" sz="400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{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16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16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24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24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32</m:t>
                            </m:r>
                          </m:sub>
                        </m:sSub>
                      </m:e>
                    </m:d>
                    <m:r>
                      <a:rPr lang="en-US" altLang="zh-CN" sz="4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16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16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32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32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}</m:t>
                    </m:r>
                  </m:oMath>
                </a14:m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686050" lvl="2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Frame-level MIOUs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are</a:t>
                </a:r>
                <a:r>
                  <a:rPr lang="zh-CN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</m:sub>
                    </m:sSub>
                    <m:r>
                      <a:rPr lang="en-US" altLang="zh-CN" sz="4000" b="1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𝟏𝟔</m:t>
                        </m:r>
                      </m:sub>
                    </m:sSub>
                    <m:r>
                      <a:rPr lang="en-US" altLang="zh-CN" sz="4000" b="1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𝟑𝟐</m:t>
                        </m:r>
                      </m:sub>
                    </m:sSub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}</a:t>
                </a:r>
                <a:r>
                  <a:rPr lang="zh-CN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altLang="zh-CN" sz="40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686050" lvl="2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</m:sSub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=0.5</m:t>
                    </m:r>
                    <m:sSub>
                      <m:sSubPr>
                        <m:ctrlPr>
                          <a:rPr lang="zh-CN" altLang="zh-CN" sz="40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𝟑𝟐</m:t>
                        </m:r>
                      </m:sub>
                    </m:sSub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+0.3</m:t>
                    </m:r>
                    <m:sSub>
                      <m:sSubPr>
                        <m:ctrlPr>
                          <a:rPr lang="zh-CN" altLang="zh-CN" sz="40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𝟏𝟔</m:t>
                        </m:r>
                      </m:sub>
                    </m:sSub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+0.2</m:t>
                    </m:r>
                    <m:sSub>
                      <m:sSubPr>
                        <m:ctrlPr>
                          <a:rPr lang="zh-CN" altLang="zh-CN" sz="40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b="1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</m:sub>
                    </m:sSub>
                  </m:oMath>
                </a14:m>
                <a:r>
                  <a:rPr lang="zh-CN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altLang="zh-CN" sz="40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b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LD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2686050" lvl="2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Frame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pairs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are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8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16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16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24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24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32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}</m:t>
                    </m:r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with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interval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</a:p>
              <a:p>
                <a:pPr marL="2686050" lvl="2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40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𝟖</m:t>
                        </m:r>
                      </m:sub>
                    </m:sSub>
                  </m:oMath>
                </a14:m>
                <a:r>
                  <a:rPr lang="zh-CN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b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AI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2686050" lvl="2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Frame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pairs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are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altLang="zh-CN" sz="4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…,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28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30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30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32</m:t>
                            </m:r>
                          </m:sub>
                        </m:sSub>
                      </m:e>
                    </m:d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}</m:t>
                    </m:r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with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interval</a:t>
                </a:r>
                <a:r>
                  <a:rPr lang="zh-CN" altLang="en-US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  <a:p>
                <a:pPr marL="2686050" lvl="2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sz="40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en-US" altLang="zh-CN" sz="40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resampling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ratio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4,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intervals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are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equally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scaled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up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with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factor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altLang="zh-CN" sz="40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Content Placeholder 4">
                <a:extLst>
                  <a:ext uri="{FF2B5EF4-FFF2-40B4-BE49-F238E27FC236}">
                    <a16:creationId xmlns:a16="http://schemas.microsoft.com/office/drawing/2014/main" id="{84812853-1339-870A-51FB-C4B7201B50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2676" y="2023395"/>
                <a:ext cx="22841324" cy="11086819"/>
              </a:xfrm>
              <a:prstGeom prst="rect">
                <a:avLst/>
              </a:prstGeom>
              <a:blipFill>
                <a:blip r:embed="rId3"/>
                <a:stretch>
                  <a:fillRect l="-1056" t="-1030" b="-572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>
            <a:extLst>
              <a:ext uri="{FF2B5EF4-FFF2-40B4-BE49-F238E27FC236}">
                <a16:creationId xmlns:a16="http://schemas.microsoft.com/office/drawing/2014/main" id="{95F2DA49-A6F9-2123-02E5-D771A6866479}"/>
              </a:ext>
            </a:extLst>
          </p:cNvPr>
          <p:cNvSpPr/>
          <p:nvPr/>
        </p:nvSpPr>
        <p:spPr>
          <a:xfrm>
            <a:off x="7761768" y="5082362"/>
            <a:ext cx="7974418" cy="786810"/>
          </a:xfrm>
          <a:prstGeom prst="rect">
            <a:avLst/>
          </a:prstGeom>
          <a:noFill/>
          <a:ln w="38100" cap="flat">
            <a:solidFill>
              <a:schemeClr val="bg1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5D54BC-E0CA-FB93-26E5-11B4359EFBF1}"/>
              </a:ext>
            </a:extLst>
          </p:cNvPr>
          <p:cNvSpPr/>
          <p:nvPr/>
        </p:nvSpPr>
        <p:spPr>
          <a:xfrm>
            <a:off x="15888586" y="5085906"/>
            <a:ext cx="4036828" cy="786810"/>
          </a:xfrm>
          <a:prstGeom prst="rect">
            <a:avLst/>
          </a:prstGeom>
          <a:noFill/>
          <a:ln w="38100" cap="flat">
            <a:solidFill>
              <a:schemeClr val="bg1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AB6B192-07B7-BF03-D737-13F023806F55}"/>
              </a:ext>
            </a:extLst>
          </p:cNvPr>
          <p:cNvSpPr/>
          <p:nvPr/>
        </p:nvSpPr>
        <p:spPr>
          <a:xfrm>
            <a:off x="20077814" y="5068185"/>
            <a:ext cx="1877464" cy="786810"/>
          </a:xfrm>
          <a:prstGeom prst="rect">
            <a:avLst/>
          </a:prstGeom>
          <a:noFill/>
          <a:ln w="38100" cap="flat">
            <a:solidFill>
              <a:schemeClr val="bg1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76DD13-8564-A2D4-CA55-1A596393492A}"/>
              </a:ext>
            </a:extLst>
          </p:cNvPr>
          <p:cNvSpPr txBox="1"/>
          <p:nvPr/>
        </p:nvSpPr>
        <p:spPr>
          <a:xfrm>
            <a:off x="10241403" y="4508755"/>
            <a:ext cx="2721935" cy="5736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Interval</a:t>
            </a:r>
            <a:r>
              <a:rPr kumimoji="0" lang="zh-CN" altLang="en-US" sz="3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8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D9B1C2-0F6B-4229-974C-F757F49ADBC2}"/>
              </a:ext>
            </a:extLst>
          </p:cNvPr>
          <p:cNvSpPr txBox="1"/>
          <p:nvPr/>
        </p:nvSpPr>
        <p:spPr>
          <a:xfrm>
            <a:off x="16546032" y="4456202"/>
            <a:ext cx="2721935" cy="5736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Interval</a:t>
            </a:r>
            <a:r>
              <a:rPr kumimoji="0" lang="zh-CN" altLang="en-US" sz="3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lang="en-US" altLang="zh-CN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4F26FA-3B0B-3DDB-CDB8-8854F07FA347}"/>
              </a:ext>
            </a:extLst>
          </p:cNvPr>
          <p:cNvSpPr txBox="1"/>
          <p:nvPr/>
        </p:nvSpPr>
        <p:spPr>
          <a:xfrm>
            <a:off x="19655578" y="4447694"/>
            <a:ext cx="2721935" cy="57360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Interval</a:t>
            </a:r>
            <a:r>
              <a:rPr kumimoji="0" lang="zh-CN" altLang="en-US" sz="3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</a:t>
            </a:r>
            <a:r>
              <a:rPr lang="en-US" altLang="zh-CN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2FCABEE-D5D0-A5F2-AAD2-70EEDE775DA3}"/>
              </a:ext>
            </a:extLst>
          </p:cNvPr>
          <p:cNvSpPr txBox="1"/>
          <p:nvPr/>
        </p:nvSpPr>
        <p:spPr>
          <a:xfrm>
            <a:off x="13156728" y="6674885"/>
            <a:ext cx="109728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(3)</a:t>
            </a:r>
            <a:endParaRPr kumimoji="0" lang="zh-CN" altLang="en-US" sz="4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A0C0F45C-2C1B-C04F-7F5D-37207C5A5F7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48593" y="13081000"/>
            <a:ext cx="274113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7</a:t>
            </a:fld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1724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B4D158F4-5584-E327-88BF-81E1EF6F9CC2}"/>
              </a:ext>
            </a:extLst>
          </p:cNvPr>
          <p:cNvSpPr txBox="1">
            <a:spLocks/>
          </p:cNvSpPr>
          <p:nvPr/>
        </p:nvSpPr>
        <p:spPr>
          <a:xfrm>
            <a:off x="1275976" y="358697"/>
            <a:ext cx="189932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" altLang="zh-CN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Adaptive temporal resampling ratio decision</a:t>
            </a:r>
            <a:endParaRPr lang="en-US" altLang="zh-CN" sz="8000" dirty="0">
              <a:solidFill>
                <a:schemeClr val="bg1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DCA99EA2-D285-8C6D-BED6-FD9AEC53126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2676" y="2023395"/>
                <a:ext cx="21210998" cy="11086819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m="http://schemas.openxmlformats.org/officeDocument/2006/math" xmlns="" val="1"/>
                </a:ext>
              </a:extLst>
            </p:spPr>
            <p:txBody>
              <a:bodyPr lIns="50800" tIns="50800" rIns="50800" bIns="50800">
                <a:noAutofit/>
              </a:bodyPr>
              <a:lstStyle>
                <a:lvl1pPr marL="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1pPr>
                <a:lvl2pPr marL="9144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2pPr>
                <a:lvl3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3pPr>
                <a:lvl4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4pPr>
                <a:lvl5pPr marL="1828800" marR="0" indent="0" algn="l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DengXian" panose="02010600030101010101" pitchFamily="2" charset="-122"/>
                    <a:ea typeface="DengXian" panose="02010600030101010101" pitchFamily="2" charset="-122"/>
                    <a:cs typeface="Helvetica Neue"/>
                    <a:sym typeface="Helvetica Neue"/>
                  </a:defRPr>
                </a:lvl5pPr>
                <a:lvl6pPr marL="0" marR="0" indent="3556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6pPr>
                <a:lvl7pPr marL="0" marR="0" indent="7112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7pPr>
                <a:lvl8pPr marL="0" marR="0" indent="10668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8pPr>
                <a:lvl9pPr marL="0" marR="0" indent="1422400" algn="ctr" defTabSz="825500" rtl="0" latinLnBrk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5400" b="0" i="0" u="none" strike="noStrike" cap="none" spc="0" baseline="0">
                    <a:solidFill>
                      <a:srgbClr val="000000"/>
                    </a:solidFill>
                    <a:uFillTx/>
                    <a:latin typeface="Helvetica Neue"/>
                    <a:ea typeface="Helvetica Neue"/>
                    <a:cs typeface="Helvetica Neue"/>
                    <a:sym typeface="Helvetica Neue"/>
                  </a:defRPr>
                </a:lvl9pPr>
              </a:lstStyle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 sequence-level MIOU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𝑴</m:t>
                        </m:r>
                      </m:e>
                      <m:sub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𝒔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=(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4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</m:t>
                        </m:r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𝑠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4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</m:t>
                        </m:r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40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s</m:t>
                        </m:r>
                        <m:r>
                          <a:rPr lang="en-US" altLang="zh-CN" sz="4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𝑙</m:t>
                        </m:r>
                      </m:sub>
                    </m:sSub>
                    <m:r>
                      <a:rPr lang="en-US" altLang="zh-CN" sz="4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Decision metric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zh-CN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𝐷</m:t>
                            </m:r>
                          </m:sub>
                        </m:sSub>
                        <m:r>
                          <a:rPr lang="en-US" altLang="zh-CN" sz="4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𝑙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4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4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686050" lvl="2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Here,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sum of confidence score,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zh-CN" altLang="zh-CN" sz="40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sz="40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  <m:sup>
                        <m:sSub>
                          <m:sSubPr>
                            <m:ctrlPr>
                              <a:rPr lang="zh-CN" altLang="zh-CN" sz="40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𝑛𝑐</m:t>
                            </m:r>
                          </m:e>
                          <m:sub>
                            <m:r>
                              <a:rPr lang="en-US" altLang="zh-CN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𝑘</m:t>
                            </m:r>
                          </m:sub>
                        </m:sSub>
                      </m:sup>
                      <m:e>
                        <m:nary>
                          <m:naryPr>
                            <m:chr m:val="∑"/>
                            <m:limLoc m:val="subSup"/>
                            <m:ctrlPr>
                              <a:rPr lang="zh-CN" altLang="zh-CN" sz="40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sz="40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  <m:sup>
                            <m:sSub>
                              <m:sSubPr>
                                <m:ctrlPr>
                                  <a:rPr lang="zh-CN" altLang="zh-CN" sz="40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𝑔</m:t>
                                </m:r>
                              </m:e>
                              <m:sub>
                                <m:r>
                                  <a:rPr lang="en-US" altLang="zh-CN" sz="40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</m:sup>
                          <m:e>
                            <m:r>
                              <a:rPr lang="en-US" altLang="zh-CN" sz="40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sz="40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CN" sz="400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1,</m:t>
                                </m:r>
                                <m:r>
                                  <a:rPr lang="en-US" altLang="zh-CN" sz="40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a:rPr lang="en-US" altLang="zh-CN" sz="400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altLang="zh-CN" sz="400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altLang="zh-CN" sz="40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40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40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CN" sz="400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2,</m:t>
                                </m:r>
                                <m:r>
                                  <a:rPr lang="en-US" altLang="zh-CN" sz="40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𝑘</m:t>
                                </m:r>
                                <m:r>
                                  <a:rPr lang="en-US" altLang="zh-CN" sz="400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𝑖</m:t>
                                </m:r>
                                <m:r>
                                  <a:rPr lang="en-US" altLang="zh-CN" sz="400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altLang="zh-CN" sz="40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US" altLang="zh-CN" sz="4000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</m:nary>
                      </m:e>
                    </m:nary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altLang="zh-CN" sz="400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US" altLang="zh-CN" sz="40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US" altLang="zh-CN" sz="4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Given a video sequence and coding configuration, the decision metric for resampling ratio 2 and 4 are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,2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,4</m:t>
                        </m:r>
                      </m:sub>
                    </m:sSub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57250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Decision</a:t>
                </a:r>
                <a:r>
                  <a:rPr lang="zh-CN" altLang="en-US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rule:</a:t>
                </a: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,2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</a:rPr>
                      <m:t>&gt;0.5</m:t>
                    </m:r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,4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</a:rPr>
                      <m:t>&gt;0.6</m:t>
                    </m:r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resampling ratio is 4.</a:t>
                </a:r>
                <a:endParaRPr lang="zh-CN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,2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</a:rPr>
                      <m:t>&gt;0.5</m:t>
                    </m:r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4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en-US" altLang="zh-CN" sz="4000" i="1">
                            <a:latin typeface="Cambria Math" panose="02040503050406030204" pitchFamily="18" charset="0"/>
                          </a:rPr>
                          <m:t>,4</m:t>
                        </m:r>
                      </m:sub>
                    </m:sSub>
                    <m:r>
                      <a:rPr lang="en-US" altLang="zh-CN" sz="4000" i="1">
                        <a:latin typeface="Cambria Math" panose="02040503050406030204" pitchFamily="18" charset="0"/>
                      </a:rPr>
                      <m:t>≤0.6</m:t>
                    </m:r>
                  </m:oMath>
                </a14:m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resampling ratio is 2.</a:t>
                </a:r>
                <a:endParaRPr lang="zh-CN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Otherwise, resampling ratio is 1. Temporal resampling is not performed.</a:t>
                </a:r>
              </a:p>
              <a:p>
                <a:pPr marL="1771650" lvl="1" indent="-857250" hangingPunct="1">
                  <a:spcBef>
                    <a:spcPts val="1200"/>
                  </a:spcBef>
                  <a:buClr>
                    <a:srgbClr val="2B049B"/>
                  </a:buClr>
                  <a:buFont typeface="Arial" panose="020B0604020202020204" pitchFamily="34" charset="0"/>
                  <a:buChar char="•"/>
                  <a:defRPr/>
                </a:pPr>
                <a:endParaRPr lang="zh-CN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4">
                <a:extLst>
                  <a:ext uri="{FF2B5EF4-FFF2-40B4-BE49-F238E27FC236}">
                    <a16:creationId xmlns:a16="http://schemas.microsoft.com/office/drawing/2014/main" id="{DCA99EA2-D285-8C6D-BED6-FD9AEC531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2676" y="2023395"/>
                <a:ext cx="21210998" cy="11086819"/>
              </a:xfrm>
              <a:prstGeom prst="rect">
                <a:avLst/>
              </a:prstGeom>
              <a:blipFill>
                <a:blip r:embed="rId2"/>
                <a:stretch>
                  <a:fillRect l="-1137" t="-1030" r="-539"/>
                </a:stretch>
              </a:blipFill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CC4E89E-EE02-26B8-B136-7A17C2B0C44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48593" y="13081000"/>
            <a:ext cx="274113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8</a:t>
            </a:fld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A1A53F-1666-670D-0860-20A3EEEA60F6}"/>
              </a:ext>
            </a:extLst>
          </p:cNvPr>
          <p:cNvSpPr txBox="1"/>
          <p:nvPr/>
        </p:nvSpPr>
        <p:spPr>
          <a:xfrm>
            <a:off x="22292684" y="4461988"/>
            <a:ext cx="109728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(4)</a:t>
            </a:r>
            <a:endParaRPr kumimoji="0" lang="zh-CN" altLang="en-US" sz="4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6866180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81610AB8-EBD5-B389-D809-C273BE6DCE64}"/>
              </a:ext>
            </a:extLst>
          </p:cNvPr>
          <p:cNvSpPr txBox="1">
            <a:spLocks/>
          </p:cNvSpPr>
          <p:nvPr/>
        </p:nvSpPr>
        <p:spPr>
          <a:xfrm>
            <a:off x="1275976" y="358697"/>
            <a:ext cx="18993224" cy="1321798"/>
          </a:xfrm>
          <a:prstGeom prst="rect">
            <a:avLst/>
          </a:prstGeom>
        </p:spPr>
        <p:txBody>
          <a:bodyPr/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Performance-SFU-HW</a:t>
            </a:r>
            <a:r>
              <a:rPr lang="zh-CN" altLang="en-US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8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dataset</a:t>
            </a:r>
            <a:endParaRPr lang="en-US" altLang="zh-CN" sz="8000" dirty="0">
              <a:solidFill>
                <a:schemeClr val="bg1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D3C93139-88DA-924C-D97C-5342E6AFA8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592191"/>
              </p:ext>
            </p:extLst>
          </p:nvPr>
        </p:nvGraphicFramePr>
        <p:xfrm>
          <a:off x="1275976" y="2090418"/>
          <a:ext cx="21217514" cy="104108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247746">
                  <a:extLst>
                    <a:ext uri="{9D8B030D-6E8A-4147-A177-3AD203B41FA5}">
                      <a16:colId xmlns:a16="http://schemas.microsoft.com/office/drawing/2014/main" val="3527227823"/>
                    </a:ext>
                  </a:extLst>
                </a:gridCol>
                <a:gridCol w="4247746">
                  <a:extLst>
                    <a:ext uri="{9D8B030D-6E8A-4147-A177-3AD203B41FA5}">
                      <a16:colId xmlns:a16="http://schemas.microsoft.com/office/drawing/2014/main" val="283034582"/>
                    </a:ext>
                  </a:extLst>
                </a:gridCol>
                <a:gridCol w="4247746">
                  <a:extLst>
                    <a:ext uri="{9D8B030D-6E8A-4147-A177-3AD203B41FA5}">
                      <a16:colId xmlns:a16="http://schemas.microsoft.com/office/drawing/2014/main" val="2735578730"/>
                    </a:ext>
                  </a:extLst>
                </a:gridCol>
                <a:gridCol w="4243503">
                  <a:extLst>
                    <a:ext uri="{9D8B030D-6E8A-4147-A177-3AD203B41FA5}">
                      <a16:colId xmlns:a16="http://schemas.microsoft.com/office/drawing/2014/main" val="181980866"/>
                    </a:ext>
                  </a:extLst>
                </a:gridCol>
                <a:gridCol w="4230773">
                  <a:extLst>
                    <a:ext uri="{9D8B030D-6E8A-4147-A177-3AD203B41FA5}">
                      <a16:colId xmlns:a16="http://schemas.microsoft.com/office/drawing/2014/main" val="2180154379"/>
                    </a:ext>
                  </a:extLst>
                </a:gridCol>
              </a:tblGrid>
              <a:tr h="5061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SFU-HW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Metric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(%)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BD-mAP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64665591"/>
                  </a:ext>
                </a:extLst>
              </a:tr>
              <a:tr h="5061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Config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Name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Mono-mAP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mAP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861657"/>
                  </a:ext>
                </a:extLst>
              </a:tr>
              <a:tr h="474535">
                <a:tc row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 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08761339"/>
                  </a:ext>
                </a:extLst>
              </a:tr>
              <a:tr h="4745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-4.28%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1.20 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275144"/>
                  </a:ext>
                </a:extLst>
              </a:tr>
              <a:tr h="4745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1.61%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-0.06%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-0.31 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95734248"/>
                  </a:ext>
                </a:extLst>
              </a:tr>
              <a:tr h="5061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-7.49%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-6.18%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 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09356380"/>
                  </a:ext>
                </a:extLst>
              </a:tr>
              <a:tr h="5061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-3.13%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 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9669086"/>
                  </a:ext>
                </a:extLst>
              </a:tr>
              <a:tr h="506173">
                <a:tc row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-12.73%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-12.57%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2.63 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8813565"/>
                  </a:ext>
                </a:extLst>
              </a:tr>
              <a:tr h="5061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-17.14%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5.38 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89479687"/>
                  </a:ext>
                </a:extLst>
              </a:tr>
              <a:tr h="5061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-14.60%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-15.06%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2.65 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54842118"/>
                  </a:ext>
                </a:extLst>
              </a:tr>
              <a:tr h="5061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-25.03%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-23.15%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4.19 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51152106"/>
                  </a:ext>
                </a:extLst>
              </a:tr>
              <a:tr h="5061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-18.45%</a:t>
                      </a:r>
                      <a:endParaRPr lang="zh-CN" sz="400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3.96 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57557411"/>
                  </a:ext>
                </a:extLst>
              </a:tr>
              <a:tr h="506173">
                <a:tc row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AI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-72.56%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-72.43%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32.02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87300091"/>
                  </a:ext>
                </a:extLst>
              </a:tr>
              <a:tr h="506173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-63.18%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24.31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64433854"/>
                  </a:ext>
                </a:extLst>
              </a:tr>
              <a:tr h="506173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-68.33%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4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-68.24%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18.02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36563742"/>
                  </a:ext>
                </a:extLst>
              </a:tr>
              <a:tr h="506173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-70.21%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4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-70.30%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18.68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23499389"/>
                  </a:ext>
                </a:extLst>
              </a:tr>
              <a:tr h="506173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endParaRPr lang="zh-CN" sz="4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357" marR="45357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-67.65%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4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21.24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95917732"/>
                  </a:ext>
                </a:extLst>
              </a:tr>
            </a:tbl>
          </a:graphicData>
        </a:graphic>
      </p:graphicFrame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05E107C-26DB-5447-FEA0-15EF2ECC0DA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2048593" y="13081000"/>
            <a:ext cx="274113" cy="471924"/>
          </a:xfrm>
        </p:spPr>
        <p:txBody>
          <a:bodyPr/>
          <a:lstStyle/>
          <a:p>
            <a:fld id="{86CB4B4D-7CA3-9044-876B-883B54F8677D}" type="slidenum">
              <a:rPr lang="en-US" altLang="zh-CN" smtClean="0">
                <a:solidFill>
                  <a:schemeClr val="bg1"/>
                </a:solidFill>
              </a:rPr>
              <a:t>9</a:t>
            </a:fld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09072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</TotalTime>
  <Words>1368</Words>
  <Application>Microsoft Macintosh PowerPoint</Application>
  <PresentationFormat>自定义</PresentationFormat>
  <Paragraphs>289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DengXian</vt:lpstr>
      <vt:lpstr>Alibaba PuHuiTi 2 65 Medium</vt:lpstr>
      <vt:lpstr>Alibaba PuHuiTi 2 85 Bold</vt:lpstr>
      <vt:lpstr>Alibaba PuHuiTi R</vt:lpstr>
      <vt:lpstr>Arial</vt:lpstr>
      <vt:lpstr>Cambria Math</vt:lpstr>
      <vt:lpstr>Helvetica Neue</vt:lpstr>
      <vt:lpstr>Helvetica Neue Light</vt:lpstr>
      <vt:lpstr>Helvetica Neue Medium</vt:lpstr>
      <vt:lpstr>Times New Roman</vt:lpstr>
      <vt:lpstr>Wingdings</vt:lpstr>
      <vt:lpstr>Black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Shurun Wang</cp:lastModifiedBy>
  <cp:revision>254</cp:revision>
  <dcterms:modified xsi:type="dcterms:W3CDTF">2024-11-04T15:02:23Z</dcterms:modified>
</cp:coreProperties>
</file>