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142533939" r:id="rId2"/>
    <p:sldId id="2142533940" r:id="rId3"/>
    <p:sldId id="2142533941" r:id="rId4"/>
    <p:sldId id="2142533942" r:id="rId5"/>
    <p:sldId id="2142533944" r:id="rId6"/>
    <p:sldId id="2142533947" r:id="rId7"/>
    <p:sldId id="2142533945" r:id="rId8"/>
    <p:sldId id="214253394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oyang Yu" userId="2e31fd56-df74-4ece-8ac1-7176519d91fd" providerId="ADAL" clId="{C69179CC-4539-41DD-A80D-35A5A4659C4C}"/>
    <pc:docChg chg="undo custSel modSld">
      <pc:chgData name="Ruoyang Yu" userId="2e31fd56-df74-4ece-8ac1-7176519d91fd" providerId="ADAL" clId="{C69179CC-4539-41DD-A80D-35A5A4659C4C}" dt="2024-11-04T08:09:46.387" v="37" actId="20577"/>
      <pc:docMkLst>
        <pc:docMk/>
      </pc:docMkLst>
      <pc:sldChg chg="modSp mod">
        <pc:chgData name="Ruoyang Yu" userId="2e31fd56-df74-4ece-8ac1-7176519d91fd" providerId="ADAL" clId="{C69179CC-4539-41DD-A80D-35A5A4659C4C}" dt="2024-11-04T08:09:46.387" v="37" actId="20577"/>
        <pc:sldMkLst>
          <pc:docMk/>
          <pc:sldMk cId="3358148179" sldId="2142533945"/>
        </pc:sldMkLst>
        <pc:spChg chg="mod">
          <ac:chgData name="Ruoyang Yu" userId="2e31fd56-df74-4ece-8ac1-7176519d91fd" providerId="ADAL" clId="{C69179CC-4539-41DD-A80D-35A5A4659C4C}" dt="2024-11-04T08:09:46.387" v="37" actId="20577"/>
          <ac:spMkLst>
            <pc:docMk/>
            <pc:sldMk cId="3358148179" sldId="2142533945"/>
            <ac:spMk id="7" creationId="{CE7C1800-537C-693F-2F16-FCB78F0A688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DC84EF-1EEC-4267-87A3-C5DAB84BF36A}"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6AF6DE-8A87-4E0F-83FA-7F96CD2006F5}" type="slidenum">
              <a:rPr lang="en-US" smtClean="0"/>
              <a:t>‹#›</a:t>
            </a:fld>
            <a:endParaRPr lang="en-US"/>
          </a:p>
        </p:txBody>
      </p:sp>
    </p:spTree>
    <p:extLst>
      <p:ext uri="{BB962C8B-B14F-4D97-AF65-F5344CB8AC3E}">
        <p14:creationId xmlns:p14="http://schemas.microsoft.com/office/powerpoint/2010/main" val="3066408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1200" b="0" i="0" u="none" strike="noStrike" kern="1200" cap="none" spc="0" normalizeH="0" baseline="0" noProof="0" smtClean="0">
                <a:ln>
                  <a:noFill/>
                </a:ln>
                <a:solidFill>
                  <a:srgbClr val="0E2C3A"/>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srgbClr val="0E2C3A"/>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28776009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a:extLst>
              <a:ext uri="{FF2B5EF4-FFF2-40B4-BE49-F238E27FC236}">
                <a16:creationId xmlns:a16="http://schemas.microsoft.com/office/drawing/2014/main" id="{88F55260-1104-D127-40D5-A045F821B72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ED6B52A8-A432-FF04-060B-5C523400FF0E}"/>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8A48D06F-1CE3-85D2-DB73-0F83086E512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B3D7FB86-FB3C-4E04-6858-218DE59F798A}"/>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67565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4165790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15284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0046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dirty="0">
                <a:solidFill>
                  <a:srgbClr val="FFFFFE"/>
                </a:solidFill>
                <a:ea typeface="Alfabet" pitchFamily="2" charset="0"/>
                <a:cs typeface="Microsoft Sans Serif" panose="020B0604020202020204" pitchFamily="34" charset="0"/>
              </a:rPr>
              <a:t>Divider slide title </a:t>
            </a:r>
            <a:br>
              <a:rPr lang="en-US" sz="4800" spc="-110" dirty="0">
                <a:solidFill>
                  <a:srgbClr val="FFFFFE"/>
                </a:solidFill>
                <a:ea typeface="Alfabet" pitchFamily="2" charset="0"/>
                <a:cs typeface="Microsoft Sans Serif" panose="020B0604020202020204" pitchFamily="34" charset="0"/>
              </a:rPr>
            </a:br>
            <a:r>
              <a:rPr lang="en-US" sz="4800" spc="-110" dirty="0">
                <a:solidFill>
                  <a:srgbClr val="FFFFFE"/>
                </a:solidFill>
                <a:ea typeface="Alfabet" pitchFamily="2" charset="0"/>
                <a:cs typeface="Microsoft Sans Serif" panose="020B0604020202020204" pitchFamily="34" charset="0"/>
              </a:rPr>
              <a:t>3 lines maximum lorem ipsum dolor sit </a:t>
            </a:r>
            <a:r>
              <a:rPr lang="en-US" sz="4800" spc="-110" dirty="0" err="1">
                <a:solidFill>
                  <a:srgbClr val="FFFFFE"/>
                </a:solidFill>
                <a:ea typeface="Alfabet" pitchFamily="2" charset="0"/>
                <a:cs typeface="Microsoft Sans Serif" panose="020B0604020202020204" pitchFamily="34" charset="0"/>
              </a:rPr>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473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Divider slide title</a:t>
            </a:r>
            <a:br>
              <a:rPr lang="en-US" dirty="0"/>
            </a:br>
            <a:r>
              <a:rPr lang="en-US" dirty="0"/>
              <a:t>3 lines maximum lorem ipsum dolor sit </a:t>
            </a:r>
            <a:r>
              <a:rPr lang="en-US" dirty="0" err="1"/>
              <a:t>amet</a:t>
            </a:r>
            <a:endParaRPr lang="en-US" sz="4800" spc="-110" dirty="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3020046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755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dirty="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43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36" name="Text Placeholder 16">
            <a:extLst>
              <a:ext uri="{FF2B5EF4-FFF2-40B4-BE49-F238E27FC236}">
                <a16:creationId xmlns:a16="http://schemas.microsoft.com/office/drawing/2014/main" id="{82B25E35-090C-D90C-2006-8407BEF7756C}"/>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sp>
        <p:nvSpPr>
          <p:cNvPr id="2" name="Footer Placeholder 129">
            <a:extLst>
              <a:ext uri="{FF2B5EF4-FFF2-40B4-BE49-F238E27FC236}">
                <a16:creationId xmlns:a16="http://schemas.microsoft.com/office/drawing/2014/main" id="{D2F5DDB6-011D-2449-8264-522EA426D184}"/>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182283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131" name="Footer Placeholder 129">
            <a:extLst>
              <a:ext uri="{FF2B5EF4-FFF2-40B4-BE49-F238E27FC236}">
                <a16:creationId xmlns:a16="http://schemas.microsoft.com/office/drawing/2014/main" id="{3C94DBA1-BBF8-FD2E-CD67-8AF6C73C1065}"/>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27874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76362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a:extLst>
              <a:ext uri="{FF2B5EF4-FFF2-40B4-BE49-F238E27FC236}">
                <a16:creationId xmlns:a16="http://schemas.microsoft.com/office/drawing/2014/main" id="{8DC6381D-0621-EAAA-14AF-6659CFA75A6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3" name="Text Placeholder 22">
            <a:extLst>
              <a:ext uri="{FF2B5EF4-FFF2-40B4-BE49-F238E27FC236}">
                <a16:creationId xmlns:a16="http://schemas.microsoft.com/office/drawing/2014/main" id="{E3ABF8A2-A691-8820-3B88-7377627A3EA0}"/>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F60EA19-CF44-9BC9-9436-C1B6DB91582E}"/>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9" name="Text Placeholder 22">
            <a:extLst>
              <a:ext uri="{FF2B5EF4-FFF2-40B4-BE49-F238E27FC236}">
                <a16:creationId xmlns:a16="http://schemas.microsoft.com/office/drawing/2014/main" id="{7955D47E-2FD4-86C0-0FF7-452AED01AF33}"/>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33560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06853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48485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486191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147961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236069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583037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5B3F0F97-6EDE-A0BF-5C97-6FE1C0348AE2}"/>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Tree>
    <p:extLst>
      <p:ext uri="{BB962C8B-B14F-4D97-AF65-F5344CB8AC3E}">
        <p14:creationId xmlns:p14="http://schemas.microsoft.com/office/powerpoint/2010/main" val="197015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23748805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42329441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3754502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pic>
        <p:nvPicPr>
          <p:cNvPr id="3" name="Graphic 2">
            <a:extLst>
              <a:ext uri="{FF2B5EF4-FFF2-40B4-BE49-F238E27FC236}">
                <a16:creationId xmlns:a16="http://schemas.microsoft.com/office/drawing/2014/main" id="{77B56F8D-7058-9B7C-F324-9E505C8B0CD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5" name="Text Placeholder 22">
            <a:extLst>
              <a:ext uri="{FF2B5EF4-FFF2-40B4-BE49-F238E27FC236}">
                <a16:creationId xmlns:a16="http://schemas.microsoft.com/office/drawing/2014/main" id="{16CC24AC-2636-CD48-1D6E-37D401BD9242}"/>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730DA17E-6290-36D5-2BAC-780E6822E4D4}"/>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8" name="Text Placeholder 22">
            <a:extLst>
              <a:ext uri="{FF2B5EF4-FFF2-40B4-BE49-F238E27FC236}">
                <a16:creationId xmlns:a16="http://schemas.microsoft.com/office/drawing/2014/main" id="{B3644368-23A9-D98E-F68C-0EACB6C17566}"/>
              </a:ext>
            </a:extLst>
          </p:cNvPr>
          <p:cNvSpPr>
            <a:spLocks noGrp="1"/>
          </p:cNvSpPr>
          <p:nvPr>
            <p:ph type="body" sz="quarter" idx="14"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7922020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584450"/>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396926"/>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1701020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Footer Placeholder 129">
            <a:extLst>
              <a:ext uri="{FF2B5EF4-FFF2-40B4-BE49-F238E27FC236}">
                <a16:creationId xmlns:a16="http://schemas.microsoft.com/office/drawing/2014/main" id="{E24A49C2-93D8-0335-093C-4873E82E1C69}"/>
              </a:ext>
            </a:extLst>
          </p:cNvPr>
          <p:cNvSpPr>
            <a:spLocks noGrp="1"/>
          </p:cNvSpPr>
          <p:nvPr>
            <p:ph type="ftr" sz="quarter" idx="22"/>
          </p:nvPr>
        </p:nvSpPr>
        <p:spPr>
          <a:xfrm>
            <a:off x="515938" y="6396926"/>
            <a:ext cx="10512425" cy="118174"/>
          </a:xfrm>
        </p:spPr>
        <p:txBody>
          <a:bodyPr/>
          <a:lstStyle>
            <a:lvl1pPr>
              <a:defRPr>
                <a:solidFill>
                  <a:schemeClr val="accent6">
                    <a:lumMod val="90000"/>
                  </a:schemeClr>
                </a:solidFill>
              </a:defRPr>
            </a:lvl1pPr>
          </a:lstStyle>
          <a:p>
            <a:endParaRPr lang="en-CA"/>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309300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82520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48973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64321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3932729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3126595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Tree>
    <p:extLst>
      <p:ext uri="{BB962C8B-B14F-4D97-AF65-F5344CB8AC3E}">
        <p14:creationId xmlns:p14="http://schemas.microsoft.com/office/powerpoint/2010/main" val="72772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4" name="Footer Placeholder 129">
            <a:extLst>
              <a:ext uri="{FF2B5EF4-FFF2-40B4-BE49-F238E27FC236}">
                <a16:creationId xmlns:a16="http://schemas.microsoft.com/office/drawing/2014/main" id="{617E79DC-602E-6FE0-3635-18254AB652A2}"/>
              </a:ext>
            </a:extLst>
          </p:cNvPr>
          <p:cNvSpPr>
            <a:spLocks noGrp="1"/>
          </p:cNvSpPr>
          <p:nvPr>
            <p:ph type="ftr" sz="quarter" idx="22"/>
          </p:nvPr>
        </p:nvSpPr>
        <p:spPr>
          <a:xfrm>
            <a:off x="531812" y="6396926"/>
            <a:ext cx="10512425" cy="118174"/>
          </a:xfrm>
        </p:spPr>
        <p:txBody>
          <a:bodyPr/>
          <a:lstStyle>
            <a:lvl1pPr>
              <a:defRPr>
                <a:solidFill>
                  <a:schemeClr val="accent6">
                    <a:lumMod val="90000"/>
                  </a:schemeClr>
                </a:solidFill>
              </a:defRPr>
            </a:lvl1pPr>
          </a:lstStyle>
          <a:p>
            <a:endParaRPr lang="en-CA"/>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31439173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2243403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400000" rIns="0" anchor="t">
            <a:noAutofit/>
          </a:bodyPr>
          <a:lstStyle>
            <a:lvl1pPr marL="0" indent="0">
              <a:buNone/>
              <a:defRPr sz="3000"/>
            </a:lvl1pPr>
          </a:lstStyle>
          <a:p>
            <a:r>
              <a:rPr lang="en-US" dirty="0"/>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21" name="Text Placeholder 22">
            <a:extLst>
              <a:ext uri="{FF2B5EF4-FFF2-40B4-BE49-F238E27FC236}">
                <a16:creationId xmlns:a16="http://schemas.microsoft.com/office/drawing/2014/main" id="{79C84E9B-93A3-7F27-4ACA-C2AA84A90669}"/>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35" name="Text Placeholder 7">
            <a:extLst>
              <a:ext uri="{FF2B5EF4-FFF2-40B4-BE49-F238E27FC236}">
                <a16:creationId xmlns:a16="http://schemas.microsoft.com/office/drawing/2014/main" id="{5EFBB504-4FD3-C101-A1E6-43373596ABA5}"/>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36" name="Text Placeholder 22">
            <a:extLst>
              <a:ext uri="{FF2B5EF4-FFF2-40B4-BE49-F238E27FC236}">
                <a16:creationId xmlns:a16="http://schemas.microsoft.com/office/drawing/2014/main" id="{7BD3B38D-0E41-774F-5217-6978F66ACCE5}"/>
              </a:ext>
            </a:extLst>
          </p:cNvPr>
          <p:cNvSpPr>
            <a:spLocks noGrp="1"/>
          </p:cNvSpPr>
          <p:nvPr>
            <p:ph type="body" sz="quarter" idx="15" hasCustomPrompt="1"/>
          </p:nvPr>
        </p:nvSpPr>
        <p:spPr>
          <a:xfrm>
            <a:off x="515939" y="6118601"/>
            <a:ext cx="5185614"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9262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29">
          <p15:clr>
            <a:srgbClr val="FBAE40"/>
          </p15:clr>
        </p15:guide>
        <p15:guide id="3" orient="horz" pos="2568">
          <p15:clr>
            <a:srgbClr val="FBAE40"/>
          </p15:clr>
        </p15:guide>
        <p15:guide id="4" orient="horz" pos="2364">
          <p15:clr>
            <a:srgbClr val="FBAE40"/>
          </p15:clr>
        </p15:guide>
        <p15:guide id="5" orient="horz" pos="3022">
          <p15:clr>
            <a:srgbClr val="FBAE40"/>
          </p15:clr>
        </p15:guide>
        <p15:guide id="6" pos="334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2630491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tx1"/>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dirty="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5764518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244543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9" name="Text Placeholder 16">
            <a:extLst>
              <a:ext uri="{FF2B5EF4-FFF2-40B4-BE49-F238E27FC236}">
                <a16:creationId xmlns:a16="http://schemas.microsoft.com/office/drawing/2014/main" id="{8F93D30F-F047-B6FD-F8F3-2B0086F8F283}"/>
              </a:ext>
            </a:extLst>
          </p:cNvPr>
          <p:cNvSpPr>
            <a:spLocks noGrp="1"/>
          </p:cNvSpPr>
          <p:nvPr>
            <p:ph type="body" sz="quarter" idx="15" hasCustomPrompt="1"/>
          </p:nvPr>
        </p:nvSpPr>
        <p:spPr>
          <a:xfrm>
            <a:off x="515938" y="3581401"/>
            <a:ext cx="5327650" cy="2584450"/>
          </a:xfrm>
        </p:spPr>
        <p:txBody>
          <a:bodyPr vert="horz" wrap="square" lIns="0" tIns="0" rIns="0" bIns="0" rtlCol="0">
            <a:noAutofit/>
          </a:bodyPr>
          <a:lstStyle>
            <a:lvl1pPr marL="0" indent="0">
              <a:lnSpc>
                <a:spcPct val="100000"/>
              </a:lnSpc>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sp>
        <p:nvSpPr>
          <p:cNvPr id="5" name="Footer Placeholder 129">
            <a:extLst>
              <a:ext uri="{FF2B5EF4-FFF2-40B4-BE49-F238E27FC236}">
                <a16:creationId xmlns:a16="http://schemas.microsoft.com/office/drawing/2014/main" id="{01EB59A4-A73C-CCAE-02E1-4786A8DFBEF9}"/>
              </a:ext>
            </a:extLst>
          </p:cNvPr>
          <p:cNvSpPr>
            <a:spLocks noGrp="1"/>
          </p:cNvSpPr>
          <p:nvPr>
            <p:ph type="ftr" sz="quarter" idx="22"/>
          </p:nvPr>
        </p:nvSpPr>
        <p:spPr>
          <a:xfrm>
            <a:off x="515938" y="6396926"/>
            <a:ext cx="6480175" cy="118174"/>
          </a:xfrm>
        </p:spPr>
        <p:txBody>
          <a:bodyPr/>
          <a:lstStyle>
            <a:lvl1pPr>
              <a:defRPr>
                <a:solidFill>
                  <a:schemeClr val="accent6">
                    <a:lumMod val="50000"/>
                  </a:schemeClr>
                </a:solidFill>
              </a:defRPr>
            </a:lvl1pPr>
          </a:lstStyle>
          <a:p>
            <a:endParaRPr lang="en-CA"/>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Tree>
    <p:extLst>
      <p:ext uri="{BB962C8B-B14F-4D97-AF65-F5344CB8AC3E}">
        <p14:creationId xmlns:p14="http://schemas.microsoft.com/office/powerpoint/2010/main" val="10745568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 name="Footer Placeholder 129">
            <a:extLst>
              <a:ext uri="{FF2B5EF4-FFF2-40B4-BE49-F238E27FC236}">
                <a16:creationId xmlns:a16="http://schemas.microsoft.com/office/drawing/2014/main" id="{9EDA61B2-0A7E-5D71-435C-81C7E432E597}"/>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104803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7" name="TextBox 36">
            <a:extLst>
              <a:ext uri="{FF2B5EF4-FFF2-40B4-BE49-F238E27FC236}">
                <a16:creationId xmlns:a16="http://schemas.microsoft.com/office/drawing/2014/main" id="{ABB5A499-ED11-C92E-A57B-46617199583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8" name="Footer Placeholder 129">
            <a:extLst>
              <a:ext uri="{FF2B5EF4-FFF2-40B4-BE49-F238E27FC236}">
                <a16:creationId xmlns:a16="http://schemas.microsoft.com/office/drawing/2014/main" id="{8AB6CA01-5453-A297-ACE1-A21DA12BCFFB}"/>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1148744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0392E8CF-4EBA-5B77-36C9-13FE73A480D8}"/>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Footer Placeholder 129">
            <a:extLst>
              <a:ext uri="{FF2B5EF4-FFF2-40B4-BE49-F238E27FC236}">
                <a16:creationId xmlns:a16="http://schemas.microsoft.com/office/drawing/2014/main" id="{4F2DD299-A903-7828-25FE-74D2BE487FB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29273639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8DD74316-A844-569C-270B-D1474492F70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Footer Placeholder 129">
            <a:extLst>
              <a:ext uri="{FF2B5EF4-FFF2-40B4-BE49-F238E27FC236}">
                <a16:creationId xmlns:a16="http://schemas.microsoft.com/office/drawing/2014/main" id="{2A766D73-91B7-8864-E5AB-5143C9F5249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7808999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Two column layout</a:t>
            </a:r>
            <a:br>
              <a:rPr lang="en-US" dirty="0"/>
            </a:br>
            <a:r>
              <a:rPr lang="en-US" dirty="0"/>
              <a:t>Title 2 lines maximum</a:t>
            </a:r>
            <a:endParaRPr lang="en-CA" dirty="0"/>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endParaRPr lang="en-US" dirty="0"/>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CF7EAD4E-C8E6-AFF6-8449-D420EB1E00F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Footer Placeholder 129">
            <a:extLst>
              <a:ext uri="{FF2B5EF4-FFF2-40B4-BE49-F238E27FC236}">
                <a16:creationId xmlns:a16="http://schemas.microsoft.com/office/drawing/2014/main" id="{4A18661E-3D1B-7B88-6D7C-8629F6FA3573}"/>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36648937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Three column layout</a:t>
            </a:r>
            <a:br>
              <a:rPr lang="en-US" dirty="0"/>
            </a:br>
            <a:r>
              <a:rPr lang="en-US" dirty="0"/>
              <a:t>Title 2 lines maximum</a:t>
            </a:r>
            <a:endParaRPr lang="en-CA" dirty="0"/>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82DCB28E-68DE-17ED-C9B8-E6FF6EACCE7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9180D2B5-B1C4-633A-A68E-3649813F0AA4}"/>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41907302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427224A6-04F3-0FDE-86F2-D0D37ED57D80}"/>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5" name="Text Placeholder 7">
            <a:extLst>
              <a:ext uri="{FF2B5EF4-FFF2-40B4-BE49-F238E27FC236}">
                <a16:creationId xmlns:a16="http://schemas.microsoft.com/office/drawing/2014/main" id="{C26BC719-64C2-3A91-A580-109D41737433}"/>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A392416E-6AA1-96AA-C37D-8DAEF73AE1DF}"/>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1868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dirty="0"/>
              <a:t>Four column layout</a:t>
            </a:r>
            <a:br>
              <a:rPr lang="en-US" dirty="0"/>
            </a:br>
            <a:r>
              <a:rPr lang="en-US" dirty="0"/>
              <a:t>Title 2 lines maximum</a:t>
            </a:r>
            <a:endParaRPr lang="en-CA" dirty="0"/>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dirty="0"/>
              <a:t>Column header</a:t>
            </a:r>
            <a:br>
              <a:rPr lang="en-US" dirty="0"/>
            </a:br>
            <a:r>
              <a:rPr lang="en-US" dirty="0"/>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23" name="TextBox 22">
            <a:extLst>
              <a:ext uri="{FF2B5EF4-FFF2-40B4-BE49-F238E27FC236}">
                <a16:creationId xmlns:a16="http://schemas.microsoft.com/office/drawing/2014/main" id="{3F502AA4-E810-807B-C0C9-7B66B0741DC4}"/>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Footer Placeholder 129">
            <a:extLst>
              <a:ext uri="{FF2B5EF4-FFF2-40B4-BE49-F238E27FC236}">
                <a16:creationId xmlns:a16="http://schemas.microsoft.com/office/drawing/2014/main" id="{BF7FD379-F06A-A011-040E-358109DA4B98}"/>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5112367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2" name="TextBox 1">
            <a:extLst>
              <a:ext uri="{FF2B5EF4-FFF2-40B4-BE49-F238E27FC236}">
                <a16:creationId xmlns:a16="http://schemas.microsoft.com/office/drawing/2014/main" id="{522BFCA1-F246-C9AB-5FE8-80EB376996F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Footer Placeholder 129">
            <a:extLst>
              <a:ext uri="{FF2B5EF4-FFF2-40B4-BE49-F238E27FC236}">
                <a16:creationId xmlns:a16="http://schemas.microsoft.com/office/drawing/2014/main" id="{5845E94C-821C-71B5-4ADB-28CFB5B21B55}"/>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11604448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9A068E-DD81-79DA-7D48-B71CE54F76C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30FFA0C4-2C24-DFED-6088-5A8448100AAF}"/>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
        <p:nvSpPr>
          <p:cNvPr id="5" name="Title 2">
            <a:extLst>
              <a:ext uri="{FF2B5EF4-FFF2-40B4-BE49-F238E27FC236}">
                <a16:creationId xmlns:a16="http://schemas.microsoft.com/office/drawing/2014/main" id="{68B7F7FF-CA46-87CD-8D25-85A71A724A8E}"/>
              </a:ext>
            </a:extLst>
          </p:cNvPr>
          <p:cNvSpPr>
            <a:spLocks noGrp="1"/>
          </p:cNvSpPr>
          <p:nvPr>
            <p:ph type="title" hasCustomPrompt="1"/>
          </p:nvPr>
        </p:nvSpPr>
        <p:spPr>
          <a:xfrm>
            <a:off x="515938" y="628016"/>
            <a:ext cx="11160126" cy="647700"/>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7" name="Text Placeholder 3">
            <a:extLst>
              <a:ext uri="{FF2B5EF4-FFF2-40B4-BE49-F238E27FC236}">
                <a16:creationId xmlns:a16="http://schemas.microsoft.com/office/drawing/2014/main" id="{1EE7ADE6-ED64-BBC9-C962-023B1C89DB66}"/>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8" name="Text Placeholder 4">
            <a:extLst>
              <a:ext uri="{FF2B5EF4-FFF2-40B4-BE49-F238E27FC236}">
                <a16:creationId xmlns:a16="http://schemas.microsoft.com/office/drawing/2014/main" id="{AB79ACF9-696E-7CB7-114E-4D6447E904CC}"/>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0065852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dirty="0"/>
              <a:t>50/50 Title + Content</a:t>
            </a:r>
            <a:br>
              <a:rPr lang="en-US" dirty="0"/>
            </a:br>
            <a:r>
              <a:rPr lang="en-US" dirty="0"/>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50/50 Title + Content</a:t>
            </a:r>
            <a:br>
              <a:rPr lang="en-US" dirty="0"/>
            </a:br>
            <a:r>
              <a:rPr lang="en-US" dirty="0"/>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32823802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dirty="0"/>
              <a:t>2/1 Title + Content</a:t>
            </a:r>
            <a:br>
              <a:rPr lang="en-US" dirty="0"/>
            </a:br>
            <a:r>
              <a:rPr lang="en-US" dirty="0"/>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dirty="0" err="1"/>
              <a:t>Subheader</a:t>
            </a:r>
            <a:endParaRPr lang="en-US" dirty="0"/>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dirty="0"/>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dirty="0"/>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Parent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dirty="0" err="1"/>
              <a:t>Subheader</a:t>
            </a:r>
            <a:endParaRPr lang="en-US" dirty="0"/>
          </a:p>
        </p:txBody>
      </p:sp>
    </p:spTree>
    <p:extLst>
      <p:ext uri="{BB962C8B-B14F-4D97-AF65-F5344CB8AC3E}">
        <p14:creationId xmlns:p14="http://schemas.microsoft.com/office/powerpoint/2010/main" val="18770261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2AADDE-C6E8-F1B8-1F28-4B94967DD57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Footer Placeholder 129">
            <a:extLst>
              <a:ext uri="{FF2B5EF4-FFF2-40B4-BE49-F238E27FC236}">
                <a16:creationId xmlns:a16="http://schemas.microsoft.com/office/drawing/2014/main" id="{4F27F3B1-F214-06D4-203E-6B4F06C026D1}"/>
              </a:ext>
            </a:extLst>
          </p:cNvPr>
          <p:cNvSpPr>
            <a:spLocks noGrp="1"/>
          </p:cNvSpPr>
          <p:nvPr>
            <p:ph type="ftr" sz="quarter" idx="22"/>
          </p:nvPr>
        </p:nvSpPr>
        <p:spPr>
          <a:xfrm>
            <a:off x="531812" y="6396926"/>
            <a:ext cx="10512425" cy="118174"/>
          </a:xfrm>
        </p:spPr>
        <p:txBody>
          <a:bodyPr/>
          <a:lstStyle>
            <a:lvl1pPr>
              <a:defRPr>
                <a:solidFill>
                  <a:schemeClr val="accent6">
                    <a:lumMod val="50000"/>
                  </a:schemeClr>
                </a:solidFill>
              </a:defRPr>
            </a:lvl1pPr>
          </a:lstStyle>
          <a:p>
            <a:endParaRPr lang="en-CA"/>
          </a:p>
        </p:txBody>
      </p:sp>
    </p:spTree>
    <p:extLst>
      <p:ext uri="{BB962C8B-B14F-4D97-AF65-F5344CB8AC3E}">
        <p14:creationId xmlns:p14="http://schemas.microsoft.com/office/powerpoint/2010/main" val="7739585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 Placeholder 22">
            <a:extLst>
              <a:ext uri="{FF2B5EF4-FFF2-40B4-BE49-F238E27FC236}">
                <a16:creationId xmlns:a16="http://schemas.microsoft.com/office/drawing/2014/main" id="{2E57EFAD-5846-87E9-FE2E-EE3B31930F9C}"/>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4" name="Text Placeholder 7">
            <a:extLst>
              <a:ext uri="{FF2B5EF4-FFF2-40B4-BE49-F238E27FC236}">
                <a16:creationId xmlns:a16="http://schemas.microsoft.com/office/drawing/2014/main" id="{D77AD0A2-621D-7D9A-9B3C-31DC270FE588}"/>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6" name="Text Placeholder 22">
            <a:extLst>
              <a:ext uri="{FF2B5EF4-FFF2-40B4-BE49-F238E27FC236}">
                <a16:creationId xmlns:a16="http://schemas.microsoft.com/office/drawing/2014/main" id="{DE2C4413-9C0E-5724-8C0D-EF73B9363914}"/>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130691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dirty="0"/>
              <a:t>Presentation </a:t>
            </a:r>
            <a:br>
              <a:rPr lang="en-US" dirty="0"/>
            </a:br>
            <a:r>
              <a:rPr lang="en-US" dirty="0"/>
              <a:t>title goes here</a:t>
            </a:r>
            <a:br>
              <a:rPr lang="en-US" dirty="0"/>
            </a:br>
            <a:r>
              <a:rPr lang="en-US" dirty="0"/>
              <a:t>four lines</a:t>
            </a:r>
            <a:br>
              <a:rPr lang="en-US" dirty="0"/>
            </a:br>
            <a:r>
              <a:rPr lang="en-US" dirty="0"/>
              <a:t>maximum</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 Placeholder 22">
            <a:extLst>
              <a:ext uri="{FF2B5EF4-FFF2-40B4-BE49-F238E27FC236}">
                <a16:creationId xmlns:a16="http://schemas.microsoft.com/office/drawing/2014/main" id="{DF149217-6CE9-07E8-07FF-051B7C4CEE1A}"/>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dirty="0"/>
              <a:t>Speaker title, Employing entity</a:t>
            </a:r>
          </a:p>
          <a:p>
            <a:pPr lvl="0"/>
            <a:endParaRPr lang="en-US" dirty="0"/>
          </a:p>
        </p:txBody>
      </p:sp>
      <p:sp>
        <p:nvSpPr>
          <p:cNvPr id="6" name="Text Placeholder 7">
            <a:extLst>
              <a:ext uri="{FF2B5EF4-FFF2-40B4-BE49-F238E27FC236}">
                <a16:creationId xmlns:a16="http://schemas.microsoft.com/office/drawing/2014/main" id="{C67D8190-A56B-EB9A-B192-B170197E3D7C}"/>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p:txBody>
      </p:sp>
      <p:sp>
        <p:nvSpPr>
          <p:cNvPr id="7" name="Text Placeholder 22">
            <a:extLst>
              <a:ext uri="{FF2B5EF4-FFF2-40B4-BE49-F238E27FC236}">
                <a16:creationId xmlns:a16="http://schemas.microsoft.com/office/drawing/2014/main" id="{8B7E1E4E-5D2E-BBA2-8966-8A29D76EC702}"/>
              </a:ext>
            </a:extLst>
          </p:cNvPr>
          <p:cNvSpPr>
            <a:spLocks noGrp="1"/>
          </p:cNvSpPr>
          <p:nvPr>
            <p:ph type="body" sz="quarter" idx="14" hasCustomPrompt="1"/>
          </p:nvPr>
        </p:nvSpPr>
        <p:spPr>
          <a:xfrm>
            <a:off x="515939" y="6118601"/>
            <a:ext cx="4786822" cy="263149"/>
          </a:xfrm>
        </p:spPr>
        <p:txBody>
          <a:bodyPr wrap="square" anchor="t">
            <a:noAutofit/>
          </a:bodyPr>
          <a:lstStyle>
            <a:lvl1pPr marL="0" indent="0">
              <a:buNone/>
              <a:defRPr sz="1600" spc="0">
                <a:solidFill>
                  <a:schemeClr val="tx1"/>
                </a:solidFill>
              </a:defRPr>
            </a:lvl1pPr>
          </a:lstStyle>
          <a:p>
            <a:pPr lvl="0"/>
            <a:r>
              <a:rPr lang="en-US" dirty="0"/>
              <a:t>@</a:t>
            </a:r>
            <a:r>
              <a:rPr lang="en-US" dirty="0" err="1"/>
              <a:t>qualcomm</a:t>
            </a:r>
            <a:endParaRPr lang="en-US" dirty="0"/>
          </a:p>
        </p:txBody>
      </p:sp>
    </p:spTree>
    <p:extLst>
      <p:ext uri="{BB962C8B-B14F-4D97-AF65-F5344CB8AC3E}">
        <p14:creationId xmlns:p14="http://schemas.microsoft.com/office/powerpoint/2010/main" val="3948746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Blue">
    <p:bg>
      <p:bgPr>
        <a:solidFill>
          <a:schemeClr val="accent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76015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pic>
        <p:nvPicPr>
          <p:cNvPr id="4" name="Graphic 3">
            <a:extLst>
              <a:ext uri="{FF2B5EF4-FFF2-40B4-BE49-F238E27FC236}">
                <a16:creationId xmlns:a16="http://schemas.microsoft.com/office/drawing/2014/main" id="{83760918-4BFA-7897-D15F-6E226039AC2B}"/>
              </a:ext>
            </a:extLst>
          </p:cNvPr>
          <p:cNvPicPr>
            <a:picLocks noChangeAspect="1"/>
          </p:cNvPicPr>
          <p:nvPr userDrawn="1"/>
        </p:nvPicPr>
        <p:blipFill>
          <a:blip r:embed="rId4">
            <a:extLst>
              <a:ext uri="{96DAC541-7B7A-43D3-8B79-37D633B846F1}">
                <asvg:svgBlip xmlns:asvg="http://schemas.microsoft.com/office/drawing/2016/SVG/main" r:embed="rId5"/>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spTree>
    <p:extLst>
      <p:ext uri="{BB962C8B-B14F-4D97-AF65-F5344CB8AC3E}">
        <p14:creationId xmlns:p14="http://schemas.microsoft.com/office/powerpoint/2010/main" val="3364664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7" y="6396925"/>
            <a:ext cx="11029739"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280313203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7B705A-5E75-45F0-7704-349C3BFD5BCD}"/>
              </a:ext>
            </a:extLst>
          </p:cNvPr>
          <p:cNvSpPr>
            <a:spLocks noGrp="1"/>
          </p:cNvSpPr>
          <p:nvPr>
            <p:ph type="title"/>
          </p:nvPr>
        </p:nvSpPr>
        <p:spPr>
          <a:xfrm>
            <a:off x="515938" y="1456125"/>
            <a:ext cx="5185615" cy="2202610"/>
          </a:xfrm>
        </p:spPr>
        <p:txBody>
          <a:bodyPr/>
          <a:lstStyle/>
          <a:p>
            <a:r>
              <a:rPr lang="sv-SE" sz="5400" dirty="0"/>
              <a:t>J</a:t>
            </a:r>
            <a:r>
              <a:rPr lang="en-US" sz="5400" dirty="0"/>
              <a:t>VET-AJ0237: </a:t>
            </a:r>
            <a:br>
              <a:rPr lang="en-US" sz="5400" dirty="0"/>
            </a:br>
            <a:r>
              <a:rPr lang="en-US" sz="5400" dirty="0"/>
              <a:t>12-bit internal bit depth for ECM</a:t>
            </a:r>
          </a:p>
        </p:txBody>
      </p:sp>
      <p:sp>
        <p:nvSpPr>
          <p:cNvPr id="14" name="Text Placeholder 13">
            <a:extLst>
              <a:ext uri="{FF2B5EF4-FFF2-40B4-BE49-F238E27FC236}">
                <a16:creationId xmlns:a16="http://schemas.microsoft.com/office/drawing/2014/main" id="{604DFE08-63B0-AB8C-B3B0-099A5F9C30E4}"/>
              </a:ext>
            </a:extLst>
          </p:cNvPr>
          <p:cNvSpPr>
            <a:spLocks noGrp="1"/>
          </p:cNvSpPr>
          <p:nvPr>
            <p:ph type="body" sz="quarter" idx="10"/>
          </p:nvPr>
        </p:nvSpPr>
        <p:spPr>
          <a:xfrm>
            <a:off x="515938" y="5818956"/>
            <a:ext cx="5186362" cy="450850"/>
          </a:xfrm>
        </p:spPr>
        <p:txBody>
          <a:bodyPr anchor="t"/>
          <a:lstStyle/>
          <a:p>
            <a:pPr lvl="0"/>
            <a:r>
              <a:rPr lang="en-US" sz="1800" dirty="0"/>
              <a:t>Ruoyang Yu</a:t>
            </a:r>
          </a:p>
        </p:txBody>
      </p:sp>
    </p:spTree>
    <p:extLst>
      <p:ext uri="{BB962C8B-B14F-4D97-AF65-F5344CB8AC3E}">
        <p14:creationId xmlns:p14="http://schemas.microsoft.com/office/powerpoint/2010/main" val="246586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Introduction</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The development for ECM so far has been focusing on 10-bit internal bit depth</a:t>
            </a:r>
          </a:p>
          <a:p>
            <a:endParaRPr lang="sv-SE" dirty="0"/>
          </a:p>
          <a:p>
            <a:r>
              <a:rPr lang="en-US" dirty="0"/>
              <a:t>When using 12-bit internal bit depth, ECM either stops encoding or delivers lower compression performance comparing to 10-bit internal bit depth</a:t>
            </a:r>
          </a:p>
        </p:txBody>
      </p:sp>
    </p:spTree>
    <p:extLst>
      <p:ext uri="{BB962C8B-B14F-4D97-AF65-F5344CB8AC3E}">
        <p14:creationId xmlns:p14="http://schemas.microsoft.com/office/powerpoint/2010/main" val="213752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Information</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Test: 12-bit internal bitdepth</a:t>
            </a:r>
          </a:p>
          <a:p>
            <a:r>
              <a:rPr lang="sv-SE" dirty="0"/>
              <a:t>Anchor: 10-bit internal bitdepth</a:t>
            </a:r>
          </a:p>
          <a:p>
            <a:endParaRPr lang="sv-SE" dirty="0">
              <a:highlight>
                <a:srgbClr val="FFFF00"/>
              </a:highlight>
            </a:endParaRPr>
          </a:p>
        </p:txBody>
      </p:sp>
      <p:graphicFrame>
        <p:nvGraphicFramePr>
          <p:cNvPr id="2" name="Table 1">
            <a:extLst>
              <a:ext uri="{FF2B5EF4-FFF2-40B4-BE49-F238E27FC236}">
                <a16:creationId xmlns:a16="http://schemas.microsoft.com/office/drawing/2014/main" id="{255DEFD0-D2AE-9D71-F3E4-5ED69378826F}"/>
              </a:ext>
            </a:extLst>
          </p:cNvPr>
          <p:cNvGraphicFramePr>
            <a:graphicFrameLocks noGrp="1"/>
          </p:cNvGraphicFramePr>
          <p:nvPr/>
        </p:nvGraphicFramePr>
        <p:xfrm>
          <a:off x="1150385" y="2661350"/>
          <a:ext cx="9465521" cy="2945400"/>
        </p:xfrm>
        <a:graphic>
          <a:graphicData uri="http://schemas.openxmlformats.org/drawingml/2006/table">
            <a:tbl>
              <a:tblPr/>
              <a:tblGrid>
                <a:gridCol w="1435004">
                  <a:extLst>
                    <a:ext uri="{9D8B030D-6E8A-4147-A177-3AD203B41FA5}">
                      <a16:colId xmlns:a16="http://schemas.microsoft.com/office/drawing/2014/main" val="3101177623"/>
                    </a:ext>
                  </a:extLst>
                </a:gridCol>
                <a:gridCol w="1142486">
                  <a:extLst>
                    <a:ext uri="{9D8B030D-6E8A-4147-A177-3AD203B41FA5}">
                      <a16:colId xmlns:a16="http://schemas.microsoft.com/office/drawing/2014/main" val="2406239681"/>
                    </a:ext>
                  </a:extLst>
                </a:gridCol>
                <a:gridCol w="1142486">
                  <a:extLst>
                    <a:ext uri="{9D8B030D-6E8A-4147-A177-3AD203B41FA5}">
                      <a16:colId xmlns:a16="http://schemas.microsoft.com/office/drawing/2014/main" val="1825757437"/>
                    </a:ext>
                  </a:extLst>
                </a:gridCol>
                <a:gridCol w="1142486">
                  <a:extLst>
                    <a:ext uri="{9D8B030D-6E8A-4147-A177-3AD203B41FA5}">
                      <a16:colId xmlns:a16="http://schemas.microsoft.com/office/drawing/2014/main" val="449843437"/>
                    </a:ext>
                  </a:extLst>
                </a:gridCol>
                <a:gridCol w="1142486">
                  <a:extLst>
                    <a:ext uri="{9D8B030D-6E8A-4147-A177-3AD203B41FA5}">
                      <a16:colId xmlns:a16="http://schemas.microsoft.com/office/drawing/2014/main" val="3198931873"/>
                    </a:ext>
                  </a:extLst>
                </a:gridCol>
                <a:gridCol w="1142486">
                  <a:extLst>
                    <a:ext uri="{9D8B030D-6E8A-4147-A177-3AD203B41FA5}">
                      <a16:colId xmlns:a16="http://schemas.microsoft.com/office/drawing/2014/main" val="1272522441"/>
                    </a:ext>
                  </a:extLst>
                </a:gridCol>
                <a:gridCol w="1142486">
                  <a:extLst>
                    <a:ext uri="{9D8B030D-6E8A-4147-A177-3AD203B41FA5}">
                      <a16:colId xmlns:a16="http://schemas.microsoft.com/office/drawing/2014/main" val="2418030640"/>
                    </a:ext>
                  </a:extLst>
                </a:gridCol>
                <a:gridCol w="1175601">
                  <a:extLst>
                    <a:ext uri="{9D8B030D-6E8A-4147-A177-3AD203B41FA5}">
                      <a16:colId xmlns:a16="http://schemas.microsoft.com/office/drawing/2014/main" val="991260635"/>
                    </a:ext>
                  </a:extLst>
                </a:gridCol>
              </a:tblGrid>
              <a:tr h="247419">
                <a:tc>
                  <a:txBody>
                    <a:bodyPr/>
                    <a:lstStyle/>
                    <a:p>
                      <a:pPr algn="ctr" fontAlgn="ctr"/>
                      <a:endParaRPr lang="en-US" sz="16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600" b="1" i="0" u="none" strike="noStrike">
                          <a:solidFill>
                            <a:srgbClr val="000000"/>
                          </a:solidFill>
                          <a:effectLst/>
                          <a:latin typeface="Arial" panose="020B0604020202020204" pitchFamily="34" charset="0"/>
                        </a:rPr>
                        <a:t>All Intra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6180241"/>
                  </a:ext>
                </a:extLst>
              </a:tr>
              <a:tr h="247419">
                <a:tc>
                  <a:txBody>
                    <a:bodyPr/>
                    <a:lstStyle/>
                    <a:p>
                      <a:pPr algn="ctr" fontAlgn="ctr"/>
                      <a:endParaRPr lang="en-US" sz="16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600" b="1" i="0" u="none" strike="noStrike">
                          <a:solidFill>
                            <a:srgbClr val="000000"/>
                          </a:solidFill>
                          <a:effectLst/>
                          <a:latin typeface="Arial" panose="020B0604020202020204" pitchFamily="34" charset="0"/>
                        </a:rPr>
                        <a:t>Over ECM-14.0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81170215"/>
                  </a:ext>
                </a:extLst>
              </a:tr>
              <a:tr h="430800">
                <a:tc>
                  <a:txBody>
                    <a:bodyPr/>
                    <a:lstStyle/>
                    <a:p>
                      <a:pPr algn="ctr" fontAlgn="ctr"/>
                      <a:endParaRPr lang="en-US" sz="16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36939190"/>
                  </a:ext>
                </a:extLst>
              </a:tr>
              <a:tr h="247419">
                <a:tc>
                  <a:txBody>
                    <a:bodyPr/>
                    <a:lstStyle/>
                    <a:p>
                      <a:pPr algn="ctr" fontAlgn="ctr"/>
                      <a:r>
                        <a:rPr lang="en-US" sz="16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1.61%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0.85%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109.5%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101.7%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299062210"/>
                  </a:ext>
                </a:extLst>
              </a:tr>
              <a:tr h="247419">
                <a:tc>
                  <a:txBody>
                    <a:bodyPr/>
                    <a:lstStyle/>
                    <a:p>
                      <a:pPr algn="ctr" fontAlgn="ctr"/>
                      <a:r>
                        <a:rPr lang="en-US" sz="16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1.45%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a:t>
                      </a:r>
                    </a:p>
                  </a:txBody>
                  <a:tcPr marL="7620" marR="7620" marT="7620" marB="0" anchor="ctr">
                    <a:lnL>
                      <a:noFill/>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105.7%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103.6%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43140656"/>
                  </a:ext>
                </a:extLst>
              </a:tr>
              <a:tr h="247419">
                <a:tc>
                  <a:txBody>
                    <a:bodyPr/>
                    <a:lstStyle/>
                    <a:p>
                      <a:pPr algn="ctr" fontAlgn="ctr"/>
                      <a:r>
                        <a:rPr lang="en-US" sz="16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1.65%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1.77%</a:t>
                      </a:r>
                    </a:p>
                  </a:txBody>
                  <a:tcPr marL="7620" marR="7620" marT="7620" marB="0" anchor="ctr">
                    <a:lnL>
                      <a:noFill/>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1.41%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102.2%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104.2%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102.0%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102.1%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7879832"/>
                  </a:ext>
                </a:extLst>
              </a:tr>
              <a:tr h="247419">
                <a:tc>
                  <a:txBody>
                    <a:bodyPr/>
                    <a:lstStyle/>
                    <a:p>
                      <a:pPr algn="ctr" fontAlgn="ctr"/>
                      <a:r>
                        <a:rPr lang="en-US" sz="16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2.73%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2.22%</a:t>
                      </a:r>
                    </a:p>
                  </a:txBody>
                  <a:tcPr marL="7620" marR="7620" marT="7620" marB="0" anchor="ctr">
                    <a:lnL>
                      <a:noFill/>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1.93%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109.2%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99.1%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99.3%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99365431"/>
                  </a:ext>
                </a:extLst>
              </a:tr>
              <a:tr h="247419">
                <a:tc>
                  <a:txBody>
                    <a:bodyPr/>
                    <a:lstStyle/>
                    <a:p>
                      <a:pPr algn="ctr" fontAlgn="ctr"/>
                      <a:r>
                        <a:rPr lang="en-US" sz="16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2.63%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2.04%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1.55%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103.2%</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106.7%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98.9%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98.8%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5371341"/>
                  </a:ext>
                </a:extLst>
              </a:tr>
              <a:tr h="247419">
                <a:tc>
                  <a:txBody>
                    <a:bodyPr/>
                    <a:lstStyle/>
                    <a:p>
                      <a:pPr algn="ctr" fontAlgn="ctr"/>
                      <a:r>
                        <a:rPr lang="en-US" sz="16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1" i="0" u="none" strike="noStrike" dirty="0">
                          <a:solidFill>
                            <a:srgbClr val="000000"/>
                          </a:solidFill>
                          <a:effectLst/>
                          <a:latin typeface="Arial" panose="020B0604020202020204" pitchFamily="34" charset="0"/>
                        </a:rPr>
                        <a:t>2.01%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1" i="0" u="none" strike="noStrike" dirty="0">
                          <a:solidFill>
                            <a:srgbClr val="000000"/>
                          </a:solidFill>
                          <a:effectLst/>
                          <a:latin typeface="Arial" panose="020B0604020202020204" pitchFamily="34" charset="0"/>
                        </a:rPr>
                        <a:t>1.48%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1" i="0" u="none" strike="noStrike" dirty="0">
                          <a:solidFill>
                            <a:srgbClr val="000000"/>
                          </a:solidFill>
                          <a:effectLst/>
                          <a:latin typeface="Arial" panose="020B0604020202020204" pitchFamily="34" charset="0"/>
                        </a:rPr>
                        <a:t>1.48%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103.6%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105.2%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6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7964024"/>
                  </a:ext>
                </a:extLst>
              </a:tr>
              <a:tr h="247419">
                <a:tc>
                  <a:txBody>
                    <a:bodyPr/>
                    <a:lstStyle/>
                    <a:p>
                      <a:pPr algn="ctr" fontAlgn="ctr"/>
                      <a:r>
                        <a:rPr lang="en-US" sz="16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2.63%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2.32%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108.6%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788738533"/>
                  </a:ext>
                </a:extLst>
              </a:tr>
              <a:tr h="247419">
                <a:tc>
                  <a:txBody>
                    <a:bodyPr/>
                    <a:lstStyle/>
                    <a:p>
                      <a:pPr algn="ctr" fontAlgn="ctr"/>
                      <a:r>
                        <a:rPr lang="en-US" sz="16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2.58%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1.85%</a:t>
                      </a:r>
                    </a:p>
                  </a:txBody>
                  <a:tcPr marL="7620" marR="7620" marT="7620" marB="0" anchor="ctr">
                    <a:lnL>
                      <a:noFill/>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2.31%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105.7%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105.1%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600" b="0" i="0" u="none" strike="noStrike">
                          <a:solidFill>
                            <a:srgbClr val="000000"/>
                          </a:solidFill>
                          <a:effectLst/>
                          <a:latin typeface="Arial" panose="020B0604020202020204" pitchFamily="34" charset="0"/>
                        </a:rPr>
                        <a:t>101.5%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600" b="0" i="0" u="none" strike="noStrike" dirty="0">
                          <a:solidFill>
                            <a:srgbClr val="000000"/>
                          </a:solidFill>
                          <a:effectLst/>
                          <a:latin typeface="Arial" panose="020B0604020202020204" pitchFamily="34" charset="0"/>
                        </a:rPr>
                        <a:t>102.5%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39914867"/>
                  </a:ext>
                </a:extLst>
              </a:tr>
            </a:tbl>
          </a:graphicData>
        </a:graphic>
      </p:graphicFrame>
    </p:spTree>
    <p:extLst>
      <p:ext uri="{BB962C8B-B14F-4D97-AF65-F5344CB8AC3E}">
        <p14:creationId xmlns:p14="http://schemas.microsoft.com/office/powerpoint/2010/main" val="1552664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Proposal #1</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5075790"/>
          </a:xfrm>
        </p:spPr>
        <p:txBody>
          <a:bodyPr/>
          <a:lstStyle/>
          <a:p>
            <a:r>
              <a:rPr lang="sv-SE" dirty="0"/>
              <a:t>Propose modifications to some identified tools for better operating at 12-bit internal bit depth:</a:t>
            </a:r>
          </a:p>
          <a:p>
            <a:endParaRPr lang="sv-SE" sz="1400" dirty="0"/>
          </a:p>
          <a:p>
            <a:r>
              <a:rPr lang="sv-SE" sz="2000" dirty="0"/>
              <a:t>Category 1: Add bit-depth based scaling or clipping to places where they are needed</a:t>
            </a:r>
          </a:p>
          <a:p>
            <a:pPr lvl="2"/>
            <a:r>
              <a:rPr lang="sv-SE" sz="1800" dirty="0"/>
              <a:t>BIF: MAD scale factor look up, and BIF offset derivation</a:t>
            </a:r>
          </a:p>
          <a:p>
            <a:pPr lvl="2"/>
            <a:r>
              <a:rPr lang="sv-SE" sz="1800" dirty="0"/>
              <a:t>CCSAO: Threholds for edge classification, and CCSAO edge offset and band offset</a:t>
            </a:r>
          </a:p>
          <a:p>
            <a:pPr lvl="2"/>
            <a:r>
              <a:rPr lang="sv-SE" sz="1800" dirty="0"/>
              <a:t>ALF: variance-based calculation, as well as in ALF residual scaling</a:t>
            </a:r>
          </a:p>
          <a:p>
            <a:pPr lvl="2"/>
            <a:r>
              <a:rPr lang="sv-SE" sz="1800" dirty="0"/>
              <a:t>Diversity-based ARMC: Lambda values</a:t>
            </a:r>
          </a:p>
          <a:p>
            <a:pPr lvl="2"/>
            <a:r>
              <a:rPr lang="sv-SE" sz="1800" dirty="0"/>
              <a:t>Clipping (max value) are corrected for some tools</a:t>
            </a:r>
          </a:p>
          <a:p>
            <a:pPr lvl="2"/>
            <a:endParaRPr lang="sv-SE" sz="1800" dirty="0"/>
          </a:p>
          <a:p>
            <a:r>
              <a:rPr lang="sv-SE" sz="2000" dirty="0"/>
              <a:t>Category 2: Increase precision for some parameters</a:t>
            </a:r>
          </a:p>
          <a:p>
            <a:pPr lvl="2"/>
            <a:r>
              <a:rPr lang="sv-SE" sz="1800" dirty="0"/>
              <a:t>DMVR: increased precision for interpolated samples</a:t>
            </a:r>
          </a:p>
          <a:p>
            <a:pPr lvl="2"/>
            <a:r>
              <a:rPr lang="sv-SE" sz="1800" dirty="0"/>
              <a:t>CCCM: increased precision for covariance matrices and increased precision for decimals</a:t>
            </a:r>
          </a:p>
          <a:p>
            <a:pPr lvl="2"/>
            <a:r>
              <a:rPr lang="sv-SE" sz="1800" dirty="0"/>
              <a:t>Coefficient sign prediction: increased precision for reconstructed residual template</a:t>
            </a:r>
            <a:endParaRPr lang="sv-SE" dirty="0"/>
          </a:p>
        </p:txBody>
      </p:sp>
    </p:spTree>
    <p:extLst>
      <p:ext uri="{BB962C8B-B14F-4D97-AF65-F5344CB8AC3E}">
        <p14:creationId xmlns:p14="http://schemas.microsoft.com/office/powerpoint/2010/main" val="129074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Result using ECM CTC</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dirty="0"/>
              <a:t>Anchor: 10-bit internal bitdepth</a:t>
            </a:r>
          </a:p>
          <a:p>
            <a:endParaRPr lang="sv-SE" dirty="0"/>
          </a:p>
          <a:p>
            <a:endParaRPr lang="sv-SE" dirty="0"/>
          </a:p>
          <a:p>
            <a:endParaRPr lang="sv-SE" dirty="0"/>
          </a:p>
          <a:p>
            <a:endParaRPr lang="sv-SE" dirty="0"/>
          </a:p>
          <a:p>
            <a:endParaRPr lang="sv-SE" dirty="0"/>
          </a:p>
        </p:txBody>
      </p:sp>
      <p:graphicFrame>
        <p:nvGraphicFramePr>
          <p:cNvPr id="2" name="Table 1">
            <a:extLst>
              <a:ext uri="{FF2B5EF4-FFF2-40B4-BE49-F238E27FC236}">
                <a16:creationId xmlns:a16="http://schemas.microsoft.com/office/drawing/2014/main" id="{089D74DD-A49E-C712-F1BE-99D2C82047DE}"/>
              </a:ext>
            </a:extLst>
          </p:cNvPr>
          <p:cNvGraphicFramePr>
            <a:graphicFrameLocks noGrp="1"/>
          </p:cNvGraphicFramePr>
          <p:nvPr/>
        </p:nvGraphicFramePr>
        <p:xfrm>
          <a:off x="515936" y="2003698"/>
          <a:ext cx="5308598" cy="2264410"/>
        </p:xfrm>
        <a:graphic>
          <a:graphicData uri="http://schemas.openxmlformats.org/drawingml/2006/table">
            <a:tbl>
              <a:tblPr/>
              <a:tblGrid>
                <a:gridCol w="937342">
                  <a:extLst>
                    <a:ext uri="{9D8B030D-6E8A-4147-A177-3AD203B41FA5}">
                      <a16:colId xmlns:a16="http://schemas.microsoft.com/office/drawing/2014/main" val="2814182988"/>
                    </a:ext>
                  </a:extLst>
                </a:gridCol>
                <a:gridCol w="621890">
                  <a:extLst>
                    <a:ext uri="{9D8B030D-6E8A-4147-A177-3AD203B41FA5}">
                      <a16:colId xmlns:a16="http://schemas.microsoft.com/office/drawing/2014/main" val="3860957547"/>
                    </a:ext>
                  </a:extLst>
                </a:gridCol>
                <a:gridCol w="621890">
                  <a:extLst>
                    <a:ext uri="{9D8B030D-6E8A-4147-A177-3AD203B41FA5}">
                      <a16:colId xmlns:a16="http://schemas.microsoft.com/office/drawing/2014/main" val="2633607812"/>
                    </a:ext>
                  </a:extLst>
                </a:gridCol>
                <a:gridCol w="621890">
                  <a:extLst>
                    <a:ext uri="{9D8B030D-6E8A-4147-A177-3AD203B41FA5}">
                      <a16:colId xmlns:a16="http://schemas.microsoft.com/office/drawing/2014/main" val="672007819"/>
                    </a:ext>
                  </a:extLst>
                </a:gridCol>
                <a:gridCol w="621890">
                  <a:extLst>
                    <a:ext uri="{9D8B030D-6E8A-4147-A177-3AD203B41FA5}">
                      <a16:colId xmlns:a16="http://schemas.microsoft.com/office/drawing/2014/main" val="506422246"/>
                    </a:ext>
                  </a:extLst>
                </a:gridCol>
                <a:gridCol w="621890">
                  <a:extLst>
                    <a:ext uri="{9D8B030D-6E8A-4147-A177-3AD203B41FA5}">
                      <a16:colId xmlns:a16="http://schemas.microsoft.com/office/drawing/2014/main" val="3377151814"/>
                    </a:ext>
                  </a:extLst>
                </a:gridCol>
                <a:gridCol w="621890">
                  <a:extLst>
                    <a:ext uri="{9D8B030D-6E8A-4147-A177-3AD203B41FA5}">
                      <a16:colId xmlns:a16="http://schemas.microsoft.com/office/drawing/2014/main" val="383796468"/>
                    </a:ext>
                  </a:extLst>
                </a:gridCol>
                <a:gridCol w="639916">
                  <a:extLst>
                    <a:ext uri="{9D8B030D-6E8A-4147-A177-3AD203B41FA5}">
                      <a16:colId xmlns:a16="http://schemas.microsoft.com/office/drawing/2014/main" val="3937358538"/>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dirty="0">
                          <a:solidFill>
                            <a:srgbClr val="000000"/>
                          </a:solidFill>
                          <a:effectLst/>
                          <a:latin typeface="Arial" panose="020B0604020202020204" pitchFamily="34" charset="0"/>
                        </a:rPr>
                        <a:t>All Intra Main 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0290244"/>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dirty="0">
                          <a:solidFill>
                            <a:srgbClr val="000000"/>
                          </a:solidFill>
                          <a:effectLst/>
                          <a:latin typeface="Arial" panose="020B0604020202020204" pitchFamily="34" charset="0"/>
                        </a:rPr>
                        <a:t>Over ECM-14.0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6809392"/>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EncVmPeak</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DecVmPeak</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5037607"/>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-0.68%</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-1.23%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100.7%</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40264065"/>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-0.33%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0.54%</a:t>
                      </a:r>
                    </a:p>
                  </a:txBody>
                  <a:tcPr marL="6350" marR="6350" marT="6350"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0.88%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1861451"/>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6350" marR="6350" marT="635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96.8%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96.4%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81114671"/>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0.56%</a:t>
                      </a:r>
                    </a:p>
                  </a:txBody>
                  <a:tcPr marL="6350" marR="6350" marT="635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98.9%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41587755"/>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101.0%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103.2%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103.8%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456450"/>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-0.25%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0.11%</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0.05%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100.7%</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100.5%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99.5%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99.1%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0627499"/>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0.65%</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0.50%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100.4%</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59261425"/>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6350" marR="6350" marT="635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101.3%</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77252572"/>
                  </a:ext>
                </a:extLst>
              </a:tr>
            </a:tbl>
          </a:graphicData>
        </a:graphic>
      </p:graphicFrame>
      <p:graphicFrame>
        <p:nvGraphicFramePr>
          <p:cNvPr id="9" name="Table 8">
            <a:extLst>
              <a:ext uri="{FF2B5EF4-FFF2-40B4-BE49-F238E27FC236}">
                <a16:creationId xmlns:a16="http://schemas.microsoft.com/office/drawing/2014/main" id="{798D7925-5D6B-8516-5081-890221B2D505}"/>
              </a:ext>
            </a:extLst>
          </p:cNvPr>
          <p:cNvGraphicFramePr>
            <a:graphicFrameLocks noGrp="1"/>
          </p:cNvGraphicFramePr>
          <p:nvPr/>
        </p:nvGraphicFramePr>
        <p:xfrm>
          <a:off x="6367468" y="1989728"/>
          <a:ext cx="5308597" cy="2278380"/>
        </p:xfrm>
        <a:graphic>
          <a:graphicData uri="http://schemas.openxmlformats.org/drawingml/2006/table">
            <a:tbl>
              <a:tblPr/>
              <a:tblGrid>
                <a:gridCol w="804802">
                  <a:extLst>
                    <a:ext uri="{9D8B030D-6E8A-4147-A177-3AD203B41FA5}">
                      <a16:colId xmlns:a16="http://schemas.microsoft.com/office/drawing/2014/main" val="2510950641"/>
                    </a:ext>
                  </a:extLst>
                </a:gridCol>
                <a:gridCol w="640746">
                  <a:extLst>
                    <a:ext uri="{9D8B030D-6E8A-4147-A177-3AD203B41FA5}">
                      <a16:colId xmlns:a16="http://schemas.microsoft.com/office/drawing/2014/main" val="3238359639"/>
                    </a:ext>
                  </a:extLst>
                </a:gridCol>
                <a:gridCol w="640746">
                  <a:extLst>
                    <a:ext uri="{9D8B030D-6E8A-4147-A177-3AD203B41FA5}">
                      <a16:colId xmlns:a16="http://schemas.microsoft.com/office/drawing/2014/main" val="300921792"/>
                    </a:ext>
                  </a:extLst>
                </a:gridCol>
                <a:gridCol w="640746">
                  <a:extLst>
                    <a:ext uri="{9D8B030D-6E8A-4147-A177-3AD203B41FA5}">
                      <a16:colId xmlns:a16="http://schemas.microsoft.com/office/drawing/2014/main" val="1805223865"/>
                    </a:ext>
                  </a:extLst>
                </a:gridCol>
                <a:gridCol w="640746">
                  <a:extLst>
                    <a:ext uri="{9D8B030D-6E8A-4147-A177-3AD203B41FA5}">
                      <a16:colId xmlns:a16="http://schemas.microsoft.com/office/drawing/2014/main" val="3905508769"/>
                    </a:ext>
                  </a:extLst>
                </a:gridCol>
                <a:gridCol w="640746">
                  <a:extLst>
                    <a:ext uri="{9D8B030D-6E8A-4147-A177-3AD203B41FA5}">
                      <a16:colId xmlns:a16="http://schemas.microsoft.com/office/drawing/2014/main" val="1211881618"/>
                    </a:ext>
                  </a:extLst>
                </a:gridCol>
                <a:gridCol w="640746">
                  <a:extLst>
                    <a:ext uri="{9D8B030D-6E8A-4147-A177-3AD203B41FA5}">
                      <a16:colId xmlns:a16="http://schemas.microsoft.com/office/drawing/2014/main" val="748928122"/>
                    </a:ext>
                  </a:extLst>
                </a:gridCol>
                <a:gridCol w="659319">
                  <a:extLst>
                    <a:ext uri="{9D8B030D-6E8A-4147-A177-3AD203B41FA5}">
                      <a16:colId xmlns:a16="http://schemas.microsoft.com/office/drawing/2014/main" val="1096808740"/>
                    </a:ext>
                  </a:extLst>
                </a:gridCol>
              </a:tblGrid>
              <a:tr h="178282">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dirty="0">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6346841"/>
                  </a:ext>
                </a:extLst>
              </a:tr>
              <a:tr h="178282">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dirty="0">
                          <a:solidFill>
                            <a:srgbClr val="000000"/>
                          </a:solidFill>
                          <a:effectLst/>
                          <a:latin typeface="Arial" panose="020B0604020202020204" pitchFamily="34" charset="0"/>
                        </a:rPr>
                        <a:t>Over ECM-14.0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5558034"/>
                  </a:ext>
                </a:extLst>
              </a:tr>
              <a:tr h="310421">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err="1">
                          <a:solidFill>
                            <a:srgbClr val="000000"/>
                          </a:solidFill>
                          <a:effectLst/>
                          <a:latin typeface="Arial" panose="020B0604020202020204" pitchFamily="34" charset="0"/>
                        </a:rPr>
                        <a:t>EncT</a:t>
                      </a:r>
                      <a:endParaRPr lang="en-US" sz="12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62151235"/>
                  </a:ext>
                </a:extLst>
              </a:tr>
              <a:tr h="178282">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-0.69%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102.3%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98.9%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72478127"/>
                  </a:ext>
                </a:extLst>
              </a:tr>
              <a:tr h="178282">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104.1%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98.8%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98.5%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90203209"/>
                  </a:ext>
                </a:extLst>
              </a:tr>
              <a:tr h="178282">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-0.56%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102.4%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60553938"/>
                  </a:ext>
                </a:extLst>
              </a:tr>
              <a:tr h="178282">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0.85%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101.2%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164882"/>
                  </a:ext>
                </a:extLst>
              </a:tr>
              <a:tr h="178282">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3686243"/>
                  </a:ext>
                </a:extLst>
              </a:tr>
              <a:tr h="178282">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-0.46%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0" u="none" strike="noStrike" dirty="0">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102.4%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99.5%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99.7%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3549723"/>
                  </a:ext>
                </a:extLst>
              </a:tr>
              <a:tr h="178282">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0.52%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695042345"/>
                  </a:ext>
                </a:extLst>
              </a:tr>
              <a:tr h="178282">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103.7%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08227220"/>
                  </a:ext>
                </a:extLst>
              </a:tr>
            </a:tbl>
          </a:graphicData>
        </a:graphic>
      </p:graphicFrame>
      <p:graphicFrame>
        <p:nvGraphicFramePr>
          <p:cNvPr id="13" name="Table 12">
            <a:extLst>
              <a:ext uri="{FF2B5EF4-FFF2-40B4-BE49-F238E27FC236}">
                <a16:creationId xmlns:a16="http://schemas.microsoft.com/office/drawing/2014/main" id="{6BB23793-E299-FD96-2E3D-BFF3D2906E10}"/>
              </a:ext>
            </a:extLst>
          </p:cNvPr>
          <p:cNvGraphicFramePr>
            <a:graphicFrameLocks noGrp="1"/>
          </p:cNvGraphicFramePr>
          <p:nvPr/>
        </p:nvGraphicFramePr>
        <p:xfrm>
          <a:off x="467416" y="4467134"/>
          <a:ext cx="5405638" cy="2270724"/>
        </p:xfrm>
        <a:graphic>
          <a:graphicData uri="http://schemas.openxmlformats.org/drawingml/2006/table">
            <a:tbl>
              <a:tblPr/>
              <a:tblGrid>
                <a:gridCol w="819513">
                  <a:extLst>
                    <a:ext uri="{9D8B030D-6E8A-4147-A177-3AD203B41FA5}">
                      <a16:colId xmlns:a16="http://schemas.microsoft.com/office/drawing/2014/main" val="3931493359"/>
                    </a:ext>
                  </a:extLst>
                </a:gridCol>
                <a:gridCol w="652459">
                  <a:extLst>
                    <a:ext uri="{9D8B030D-6E8A-4147-A177-3AD203B41FA5}">
                      <a16:colId xmlns:a16="http://schemas.microsoft.com/office/drawing/2014/main" val="3454404009"/>
                    </a:ext>
                  </a:extLst>
                </a:gridCol>
                <a:gridCol w="652459">
                  <a:extLst>
                    <a:ext uri="{9D8B030D-6E8A-4147-A177-3AD203B41FA5}">
                      <a16:colId xmlns:a16="http://schemas.microsoft.com/office/drawing/2014/main" val="3895800281"/>
                    </a:ext>
                  </a:extLst>
                </a:gridCol>
                <a:gridCol w="652459">
                  <a:extLst>
                    <a:ext uri="{9D8B030D-6E8A-4147-A177-3AD203B41FA5}">
                      <a16:colId xmlns:a16="http://schemas.microsoft.com/office/drawing/2014/main" val="3639757157"/>
                    </a:ext>
                  </a:extLst>
                </a:gridCol>
                <a:gridCol w="652459">
                  <a:extLst>
                    <a:ext uri="{9D8B030D-6E8A-4147-A177-3AD203B41FA5}">
                      <a16:colId xmlns:a16="http://schemas.microsoft.com/office/drawing/2014/main" val="3419697656"/>
                    </a:ext>
                  </a:extLst>
                </a:gridCol>
                <a:gridCol w="652459">
                  <a:extLst>
                    <a:ext uri="{9D8B030D-6E8A-4147-A177-3AD203B41FA5}">
                      <a16:colId xmlns:a16="http://schemas.microsoft.com/office/drawing/2014/main" val="577497233"/>
                    </a:ext>
                  </a:extLst>
                </a:gridCol>
                <a:gridCol w="652459">
                  <a:extLst>
                    <a:ext uri="{9D8B030D-6E8A-4147-A177-3AD203B41FA5}">
                      <a16:colId xmlns:a16="http://schemas.microsoft.com/office/drawing/2014/main" val="897175672"/>
                    </a:ext>
                  </a:extLst>
                </a:gridCol>
                <a:gridCol w="671371">
                  <a:extLst>
                    <a:ext uri="{9D8B030D-6E8A-4147-A177-3AD203B41FA5}">
                      <a16:colId xmlns:a16="http://schemas.microsoft.com/office/drawing/2014/main" val="1148237186"/>
                    </a:ext>
                  </a:extLst>
                </a:gridCol>
              </a:tblGrid>
              <a:tr h="210816">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8413225"/>
                  </a:ext>
                </a:extLst>
              </a:tr>
              <a:tr h="210816">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1200" b="1" i="0" u="none" strike="noStrike">
                          <a:solidFill>
                            <a:srgbClr val="000000"/>
                          </a:solidFill>
                          <a:effectLst/>
                          <a:latin typeface="Arial" panose="020B0604020202020204" pitchFamily="34" charset="0"/>
                        </a:rPr>
                        <a:t>Over ECM-14.0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46790"/>
                  </a:ext>
                </a:extLst>
              </a:tr>
              <a:tr h="367068">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7571243"/>
                  </a:ext>
                </a:extLst>
              </a:tr>
              <a:tr h="210816">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08743756"/>
                  </a:ext>
                </a:extLst>
              </a:tr>
              <a:tr h="210816">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70831744"/>
                  </a:ext>
                </a:extLst>
              </a:tr>
              <a:tr h="210816">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-0.54%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-0.66%</a:t>
                      </a:r>
                    </a:p>
                  </a:txBody>
                  <a:tcPr marL="7620" marR="7620" marT="7620" marB="0" anchor="ctr">
                    <a:lnL>
                      <a:noFill/>
                    </a:lnL>
                    <a:lnR>
                      <a:noFill/>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-1.46%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103.0%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99.1%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100.4%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1" u="none" strike="noStrike">
                          <a:solidFill>
                            <a:srgbClr val="000000"/>
                          </a:solidFill>
                          <a:effectLst/>
                          <a:latin typeface="Arial" panose="020B0604020202020204" pitchFamily="34" charset="0"/>
                        </a:rPr>
                        <a:t>100.6%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3064355"/>
                  </a:ext>
                </a:extLst>
              </a:tr>
              <a:tr h="210816">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0.61%</a:t>
                      </a:r>
                    </a:p>
                  </a:txBody>
                  <a:tcPr marL="7620" marR="7620" marT="762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103.4%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94575177"/>
                  </a:ext>
                </a:extLst>
              </a:tr>
              <a:tr h="210816">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-0.52%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-2.35%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97.4%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102.4%</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102.6%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3810292"/>
                  </a:ext>
                </a:extLst>
              </a:tr>
              <a:tr h="210816">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1" u="none" strike="noStrike" dirty="0">
                          <a:solidFill>
                            <a:srgbClr val="000000"/>
                          </a:solidFill>
                          <a:effectLst/>
                          <a:latin typeface="Arial" panose="020B0604020202020204" pitchFamily="34" charset="0"/>
                        </a:rPr>
                        <a:t>-0.46%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1" u="none" strike="noStrike" dirty="0">
                          <a:solidFill>
                            <a:srgbClr val="000000"/>
                          </a:solidFill>
                          <a:effectLst/>
                          <a:latin typeface="Arial" panose="020B0604020202020204" pitchFamily="34" charset="0"/>
                        </a:rPr>
                        <a:t>-0.25%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1" i="1" u="none" strike="noStrike" dirty="0">
                          <a:solidFill>
                            <a:srgbClr val="000000"/>
                          </a:solidFill>
                          <a:effectLst/>
                          <a:latin typeface="Arial" panose="020B0604020202020204" pitchFamily="34" charset="0"/>
                        </a:rPr>
                        <a:t>-1.22%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1" u="none" strike="noStrike" dirty="0">
                          <a:solidFill>
                            <a:srgbClr val="000000"/>
                          </a:solidFill>
                          <a:effectLst/>
                          <a:latin typeface="Arial" panose="020B0604020202020204" pitchFamily="34" charset="0"/>
                        </a:rPr>
                        <a:t>103.3%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1" u="none" strike="noStrike">
                          <a:solidFill>
                            <a:srgbClr val="000000"/>
                          </a:solidFill>
                          <a:effectLst/>
                          <a:latin typeface="Arial" panose="020B0604020202020204" pitchFamily="34" charset="0"/>
                        </a:rPr>
                        <a:t>99.2%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1" u="none" strike="noStrike">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1" u="none" strike="noStrike">
                          <a:solidFill>
                            <a:srgbClr val="000000"/>
                          </a:solidFill>
                          <a:effectLst/>
                          <a:latin typeface="Arial" panose="020B0604020202020204" pitchFamily="34" charset="0"/>
                        </a:rPr>
                        <a:t>100.9%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83722421"/>
                  </a:ext>
                </a:extLst>
              </a:tr>
              <a:tr h="210816">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0.88%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102.6%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944563119"/>
                  </a:ext>
                </a:extLst>
              </a:tr>
            </a:tbl>
          </a:graphicData>
        </a:graphic>
      </p:graphicFrame>
    </p:spTree>
    <p:extLst>
      <p:ext uri="{BB962C8B-B14F-4D97-AF65-F5344CB8AC3E}">
        <p14:creationId xmlns:p14="http://schemas.microsoft.com/office/powerpoint/2010/main" val="691024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Proposal #2</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5075790"/>
          </a:xfrm>
        </p:spPr>
        <p:txBody>
          <a:bodyPr/>
          <a:lstStyle/>
          <a:p>
            <a:r>
              <a:rPr lang="sv-SE" dirty="0"/>
              <a:t>Propose </a:t>
            </a:r>
            <a:r>
              <a:rPr lang="en-US" sz="2400" dirty="0"/>
              <a:t>to enable 12-bit internal bit depth for CTC</a:t>
            </a:r>
          </a:p>
          <a:p>
            <a:pPr lvl="1"/>
            <a:r>
              <a:rPr lang="en-US" sz="1800" dirty="0"/>
              <a:t>Using 12-bit internal bit depth demonstrates reasonable trade-off in terms of BD-rate improvement and run time impact, furthermore we believe using 12-bit internal bit depth does not introduce too much burden</a:t>
            </a:r>
          </a:p>
          <a:p>
            <a:pPr lvl="1"/>
            <a:endParaRPr lang="en-US" sz="1800" dirty="0"/>
          </a:p>
          <a:p>
            <a:pPr lvl="1"/>
            <a:r>
              <a:rPr lang="en-US" sz="1800" dirty="0"/>
              <a:t>10-bit video are becoming popular, especially in professional and high-quality video production</a:t>
            </a:r>
          </a:p>
          <a:p>
            <a:pPr lvl="2"/>
            <a:r>
              <a:rPr lang="en-US" sz="1600" dirty="0"/>
              <a:t>Using 12-bit internal bit depth can provide better compression efficiency for those sequences (comparing to 10-bit)</a:t>
            </a:r>
          </a:p>
        </p:txBody>
      </p:sp>
    </p:spTree>
    <p:extLst>
      <p:ext uri="{BB962C8B-B14F-4D97-AF65-F5344CB8AC3E}">
        <p14:creationId xmlns:p14="http://schemas.microsoft.com/office/powerpoint/2010/main" val="984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C10B94-88E2-338F-47B3-04A9EE100046}"/>
              </a:ext>
            </a:extLst>
          </p:cNvPr>
          <p:cNvSpPr>
            <a:spLocks noGrp="1"/>
          </p:cNvSpPr>
          <p:nvPr>
            <p:ph type="title"/>
          </p:nvPr>
        </p:nvSpPr>
        <p:spPr/>
        <p:txBody>
          <a:bodyPr/>
          <a:lstStyle/>
          <a:p>
            <a:r>
              <a:rPr lang="sv-SE" sz="4000" dirty="0"/>
              <a:t>Conclusion</a:t>
            </a:r>
            <a:endParaRPr lang="en-US" sz="4000" dirty="0"/>
          </a:p>
        </p:txBody>
      </p:sp>
      <p:sp>
        <p:nvSpPr>
          <p:cNvPr id="7" name="Content Placeholder 6">
            <a:extLst>
              <a:ext uri="{FF2B5EF4-FFF2-40B4-BE49-F238E27FC236}">
                <a16:creationId xmlns:a16="http://schemas.microsoft.com/office/drawing/2014/main" id="{CE7C1800-537C-693F-2F16-FCB78F0A6885}"/>
              </a:ext>
            </a:extLst>
          </p:cNvPr>
          <p:cNvSpPr>
            <a:spLocks noGrp="1"/>
          </p:cNvSpPr>
          <p:nvPr>
            <p:ph idx="1"/>
          </p:nvPr>
        </p:nvSpPr>
        <p:spPr>
          <a:xfrm>
            <a:off x="515938" y="1431690"/>
            <a:ext cx="11160126" cy="4734160"/>
          </a:xfrm>
        </p:spPr>
        <p:txBody>
          <a:bodyPr/>
          <a:lstStyle/>
          <a:p>
            <a:r>
              <a:rPr lang="sv-SE" sz="2400" dirty="0"/>
              <a:t>Modifications to some identified tools are proposed to acheive better operation at 12-bit internal bit depth</a:t>
            </a:r>
          </a:p>
          <a:p>
            <a:endParaRPr lang="sv-SE" dirty="0"/>
          </a:p>
          <a:p>
            <a:r>
              <a:rPr lang="en-US" sz="2400" dirty="0"/>
              <a:t>Propose to further enable 12-bit internal bit depth for ECM CTC</a:t>
            </a:r>
            <a:endParaRPr lang="sv-SE" dirty="0"/>
          </a:p>
        </p:txBody>
      </p:sp>
    </p:spTree>
    <p:extLst>
      <p:ext uri="{BB962C8B-B14F-4D97-AF65-F5344CB8AC3E}">
        <p14:creationId xmlns:p14="http://schemas.microsoft.com/office/powerpoint/2010/main" val="335814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799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F4DEF8B8-E78A-D345-974F-2C8CB376F8DA}" vid="{F8AA25BA-8370-1E45-8E12-FB83A86CF0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852</Words>
  <Application>Microsoft Office PowerPoint</Application>
  <PresentationFormat>Widescreen</PresentationFormat>
  <Paragraphs>319</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Alfabet</vt:lpstr>
      <vt:lpstr>Aparajita</vt:lpstr>
      <vt:lpstr>Aptos</vt:lpstr>
      <vt:lpstr>Aptos Display</vt:lpstr>
      <vt:lpstr>Arial</vt:lpstr>
      <vt:lpstr>Microsoft Sans Serif</vt:lpstr>
      <vt:lpstr>Wingdings</vt:lpstr>
      <vt:lpstr>Qualcomm Corporate Public Template - 2024</vt:lpstr>
      <vt:lpstr>JVET-AJ0237:  12-bit internal bit depth for ECM</vt:lpstr>
      <vt:lpstr>Introduction</vt:lpstr>
      <vt:lpstr>Information</vt:lpstr>
      <vt:lpstr>Proposal #1</vt:lpstr>
      <vt:lpstr>Result using ECM CTC</vt:lpstr>
      <vt:lpstr>Proposal #2</vt:lpstr>
      <vt:lpstr>Conclusion</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Ruoyang Yu</dc:creator>
  <cp:lastModifiedBy>Ruoyang Yu</cp:lastModifiedBy>
  <cp:revision>1</cp:revision>
  <dcterms:created xsi:type="dcterms:W3CDTF">2024-11-04T08:07:08Z</dcterms:created>
  <dcterms:modified xsi:type="dcterms:W3CDTF">2024-11-04T08:09:52Z</dcterms:modified>
</cp:coreProperties>
</file>