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7"/>
  </p:notesMasterIdLst>
  <p:sldIdLst>
    <p:sldId id="256" r:id="rId2"/>
    <p:sldId id="257" r:id="rId3"/>
    <p:sldId id="271" r:id="rId4"/>
    <p:sldId id="273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432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712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853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2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5"/>
            <a:ext cx="11582399" cy="2002822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JVET-AJ0128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Non-EE2: Multiple filter taps for EIP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  C.</a:t>
            </a:r>
            <a:r>
              <a:rPr lang="zh-CN" altLang="en-US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Zhou, Z. </a:t>
            </a:r>
            <a:r>
              <a:rPr lang="en-US" altLang="zh-CN" sz="3100" b="1" dirty="0" err="1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Lv</a:t>
            </a: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, G. Wang</a:t>
            </a:r>
            <a:endParaRPr lang="zh-CN" altLang="en-US" sz="31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内容占位符 2">
                <a:extLst>
                  <a:ext uri="{FF2B5EF4-FFF2-40B4-BE49-F238E27FC236}">
                    <a16:creationId xmlns:a16="http://schemas.microsoft.com/office/drawing/2014/main" id="{490F9A8D-FEF2-4D93-AC7E-ADD673E9945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0499" y="1382996"/>
                <a:ext cx="11808973" cy="5078764"/>
              </a:xfrm>
            </p:spPr>
            <p:txBody>
              <a:bodyPr>
                <a:noAutofit/>
              </a:bodyPr>
              <a:lstStyle/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800" dirty="0">
                    <a:cs typeface="Times New Roman" panose="02020603050405020304" pitchFamily="18" charset="0"/>
                  </a:rPr>
                  <a:t>In ECM, the EIP mode uses a 15-tap filter for prediction as below:</a:t>
                </a:r>
                <a:endParaRPr lang="en-US" altLang="zh-CN" sz="1800" dirty="0">
                  <a:cs typeface="Times New Roman" panose="02020603050405020304" pitchFamily="18" charset="0"/>
                </a:endParaRPr>
              </a:p>
              <a:p>
                <a:pPr marL="0" indent="0" algn="just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𝑝𝑟𝑒𝑑</m:t>
                          </m:r>
                        </m:e>
                        <m:sub>
                          <m:d>
                            <m:dPr>
                              <m:ctrlPr>
                                <a:rPr lang="zh-CN" altLang="zh-CN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𝑥</m:t>
                              </m:r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,</m:t>
                              </m:r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𝑦</m:t>
                              </m:r>
                            </m:e>
                          </m:d>
                        </m:sub>
                      </m:sSub>
                      <m:r>
                        <a:rPr lang="en-CA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𝑖</m:t>
                          </m:r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=0</m:t>
                          </m:r>
                        </m:sub>
                        <m:sup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13</m:t>
                          </m:r>
                        </m:sup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(</m:t>
                          </m:r>
                          <m:sSub>
                            <m:sSubPr>
                              <m:ctrlPr>
                                <a:rPr lang="zh-CN" altLang="zh-CN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𝑖</m:t>
                              </m:r>
                            </m:sub>
                          </m:s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×</m:t>
                          </m:r>
                          <m:sSub>
                            <m:sSubPr>
                              <m:ctrlPr>
                                <a:rPr lang="zh-CN" altLang="zh-CN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𝑡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zh-CN" altLang="zh-CN" sz="1800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altLang="zh-CN" sz="1800" i="1">
                                      <a:effectLst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</a:rPr>
                                    <m:t>𝑥</m:t>
                                  </m:r>
                                  <m:r>
                                    <a:rPr lang="en-CA" altLang="zh-CN" sz="1800" i="1">
                                      <a:effectLst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zh-CN" sz="1800" i="1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sz="18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</a:rPr>
                                        <m:t>𝑜𝑓𝑓𝑠𝑒𝑡𝑋</m:t>
                                      </m:r>
                                    </m:e>
                                    <m:sub>
                                      <m:r>
                                        <a:rPr lang="en-CA" altLang="zh-CN" sz="18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CA" altLang="zh-CN" sz="1800" i="1">
                                      <a:effectLst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</a:rPr>
                                    <m:t>, </m:t>
                                  </m:r>
                                  <m:r>
                                    <a:rPr lang="en-CA" altLang="zh-CN" sz="1800" i="1">
                                      <a:effectLst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</a:rPr>
                                    <m:t>𝑦</m:t>
                                  </m:r>
                                  <m:r>
                                    <a:rPr lang="en-CA" altLang="zh-CN" sz="1800" i="1">
                                      <a:effectLst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zh-CN" sz="1800" i="1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sz="18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</a:rPr>
                                        <m:t>𝑜𝑓𝑓𝑠𝑒𝑡𝑌</m:t>
                                      </m:r>
                                    </m:e>
                                    <m:sub>
                                      <m:r>
                                        <a:rPr lang="en-CA" altLang="zh-CN" sz="18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sub>
                          </m:s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)+</m:t>
                          </m:r>
                          <m:sSub>
                            <m:sSubPr>
                              <m:ctrlPr>
                                <a:rPr lang="zh-CN" altLang="zh-CN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14</m:t>
                              </m:r>
                            </m:sub>
                          </m:s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</a:rPr>
                            <m:t>×</m:t>
                          </m:r>
                          <m:sSup>
                            <m:sSupPr>
                              <m:ctrlPr>
                                <a:rPr lang="zh-CN" altLang="zh-CN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𝑏𝑖𝑡𝑑𝑒𝑝𝑡h</m:t>
                              </m:r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−1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CA" altLang="zh-CN" sz="18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hangingPunct="0">
                  <a:lnSpc>
                    <a:spcPct val="150000"/>
                  </a:lnSpc>
                </a:pPr>
                <a:r>
                  <a:rPr lang="en-US" altLang="zh-CN" sz="1800" dirty="0">
                    <a:cs typeface="Times New Roman" panose="02020603050405020304" pitchFamily="18" charset="0"/>
                  </a:rPr>
                  <a:t>It is proposed to support two filter taps: 15-tap and 9-tap. An index is signaled to indicate which filter tap is used. The 9-tap filter is shown as below: </a:t>
                </a:r>
              </a:p>
              <a:p>
                <a:pPr marL="0" indent="0" hangingPunc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zh-CN" altLang="zh-CN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CA" altLang="zh-CN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+mn-cs"/>
                            </a:rPr>
                            <m:t>𝑝𝑟𝑒𝑑</m:t>
                          </m:r>
                        </m:e>
                        <m:sub>
                          <m:d>
                            <m:dPr>
                              <m:ctrlPr>
                                <a:rPr kumimoji="0" lang="zh-CN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CA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+mn-cs"/>
                                </a:rPr>
                                <m:t>𝑥</m:t>
                              </m:r>
                              <m:r>
                                <a:rPr kumimoji="0" lang="en-CA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+mn-cs"/>
                                </a:rPr>
                                <m:t>,</m:t>
                              </m:r>
                              <m:r>
                                <a:rPr kumimoji="0" lang="en-CA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+mn-cs"/>
                                </a:rPr>
                                <m:t>𝑦</m:t>
                              </m:r>
                            </m:e>
                          </m:d>
                        </m:sub>
                      </m:sSub>
                      <m:r>
                        <a:rPr kumimoji="0" lang="en-CA" altLang="zh-CN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等线" panose="02010600030101010101" pitchFamily="2" charset="-122"/>
                          <a:cs typeface="+mn-cs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kumimoji="0" lang="zh-CN" altLang="zh-CN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naryPr>
                        <m:sub>
                          <m:r>
                            <a:rPr kumimoji="0" lang="en-CA" altLang="zh-CN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+mn-cs"/>
                            </a:rPr>
                            <m:t>𝑖</m:t>
                          </m:r>
                          <m:r>
                            <a:rPr kumimoji="0" lang="en-CA" altLang="zh-CN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+mn-cs"/>
                            </a:rPr>
                            <m:t>=0</m:t>
                          </m:r>
                        </m:sub>
                        <m:sup>
                          <m:r>
                            <a:rPr kumimoji="0" lang="en-US" altLang="zh-CN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+mn-cs"/>
                            </a:rPr>
                            <m:t>7</m:t>
                          </m:r>
                        </m:sup>
                        <m:e>
                          <m:r>
                            <a:rPr kumimoji="0" lang="en-CA" altLang="zh-CN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+mn-cs"/>
                            </a:rPr>
                            <m:t>(</m:t>
                          </m:r>
                          <m:sSub>
                            <m:sSubPr>
                              <m:ctrlPr>
                                <a:rPr kumimoji="0" lang="zh-CN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CA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+mn-cs"/>
                                </a:rPr>
                                <m:t>𝑐</m:t>
                              </m:r>
                            </m:e>
                            <m:sub>
                              <m:r>
                                <a:rPr kumimoji="0" lang="en-CA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  <m:r>
                            <a:rPr kumimoji="0" lang="en-CA" altLang="zh-CN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+mn-cs"/>
                            </a:rPr>
                            <m:t>×</m:t>
                          </m:r>
                          <m:sSub>
                            <m:sSubPr>
                              <m:ctrlPr>
                                <a:rPr kumimoji="0" lang="zh-CN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CA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d>
                                <m:dPr>
                                  <m:ctrlPr>
                                    <a:rPr kumimoji="0" lang="zh-CN" altLang="zh-CN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altLang="zh-CN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  <a:cs typeface="+mn-cs"/>
                                    </a:rPr>
                                    <m:t>𝑥</m:t>
                                  </m:r>
                                  <m:r>
                                    <a:rPr kumimoji="0" lang="en-CA" altLang="zh-CN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  <a:cs typeface="+mn-cs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kumimoji="0" lang="zh-CN" altLang="zh-CN" sz="1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CA" altLang="zh-CN" sz="1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  <a:cs typeface="+mn-cs"/>
                                        </a:rPr>
                                        <m:t>𝑜𝑓𝑓𝑠𝑒𝑡𝑋</m:t>
                                      </m:r>
                                    </m:e>
                                    <m:sub>
                                      <m:r>
                                        <a:rPr kumimoji="0" lang="en-CA" altLang="zh-CN" sz="1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  <a:cs typeface="+mn-cs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kumimoji="0" lang="en-CA" altLang="zh-CN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  <a:cs typeface="+mn-cs"/>
                                    </a:rPr>
                                    <m:t>, </m:t>
                                  </m:r>
                                  <m:r>
                                    <a:rPr kumimoji="0" lang="en-CA" altLang="zh-CN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  <a:cs typeface="+mn-cs"/>
                                    </a:rPr>
                                    <m:t>𝑦</m:t>
                                  </m:r>
                                  <m:r>
                                    <a:rPr kumimoji="0" lang="en-CA" altLang="zh-CN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  <a:cs typeface="+mn-cs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kumimoji="0" lang="zh-CN" altLang="zh-CN" sz="1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CA" altLang="zh-CN" sz="1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  <a:cs typeface="+mn-cs"/>
                                        </a:rPr>
                                        <m:t>𝑜𝑓𝑓𝑠𝑒𝑡𝑌</m:t>
                                      </m:r>
                                    </m:e>
                                    <m:sub>
                                      <m:r>
                                        <a:rPr kumimoji="0" lang="en-CA" altLang="zh-CN" sz="1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  <a:cs typeface="+mn-cs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sub>
                          </m:sSub>
                          <m:r>
                            <a:rPr kumimoji="0" lang="en-CA" altLang="zh-CN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+mn-cs"/>
                            </a:rPr>
                            <m:t>)+</m:t>
                          </m:r>
                          <m:sSub>
                            <m:sSubPr>
                              <m:ctrlPr>
                                <a:rPr kumimoji="0" lang="zh-CN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CA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+mn-cs"/>
                                </a:rPr>
                                <m:t>𝑐</m:t>
                              </m:r>
                            </m:e>
                            <m:sub>
                              <m:r>
                                <a:rPr kumimoji="0" lang="en-US" altLang="zh-CN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+mn-cs"/>
                                </a:rPr>
                                <m:t>8</m:t>
                              </m:r>
                            </m:sub>
                          </m:sSub>
                          <m:r>
                            <a:rPr kumimoji="0" lang="en-CA" altLang="zh-CN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+mn-cs"/>
                            </a:rPr>
                            <m:t>×</m:t>
                          </m:r>
                          <m:sSup>
                            <m:sSupPr>
                              <m:ctrlPr>
                                <a:rPr kumimoji="0" lang="zh-CN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CA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+mn-cs"/>
                                </a:rPr>
                                <m:t>2</m:t>
                              </m:r>
                            </m:e>
                            <m:sup>
                              <m:r>
                                <a:rPr kumimoji="0" lang="en-CA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+mn-cs"/>
                                </a:rPr>
                                <m:t>𝑏𝑖𝑡𝑑𝑒𝑝𝑡h</m:t>
                              </m:r>
                              <m:r>
                                <a:rPr kumimoji="0" lang="en-CA" altLang="zh-CN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altLang="zh-CN" sz="1800" dirty="0">
                  <a:cs typeface="Times New Roman" panose="02020603050405020304" pitchFamily="18" charset="0"/>
                </a:endParaRPr>
              </a:p>
              <a:p>
                <a:pPr marL="0" indent="0" hangingPunct="0">
                  <a:lnSpc>
                    <a:spcPct val="150000"/>
                  </a:lnSpc>
                  <a:buNone/>
                </a:pPr>
                <a:endParaRPr lang="zh-CN" altLang="zh-CN" sz="18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hangingPunct="0">
                  <a:lnSpc>
                    <a:spcPct val="150000"/>
                  </a:lnSpc>
                </a:pPr>
                <a:endParaRPr lang="en-US" altLang="zh-CN" sz="180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内容占位符 2">
                <a:extLst>
                  <a:ext uri="{FF2B5EF4-FFF2-40B4-BE49-F238E27FC236}">
                    <a16:creationId xmlns:a16="http://schemas.microsoft.com/office/drawing/2014/main" id="{490F9A8D-FEF2-4D93-AC7E-ADD673E9945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0499" y="1382996"/>
                <a:ext cx="11808973" cy="5078764"/>
              </a:xfrm>
              <a:blipFill>
                <a:blip r:embed="rId5"/>
                <a:stretch>
                  <a:fillRect l="-310" t="-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Results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0C96B5E-C67A-4595-B50E-1C71355F50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0093"/>
              </p:ext>
            </p:extLst>
          </p:nvPr>
        </p:nvGraphicFramePr>
        <p:xfrm>
          <a:off x="3279165" y="1877627"/>
          <a:ext cx="549148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457348045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3178506653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2975450381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2316767598"/>
                    </a:ext>
                  </a:extLst>
                </a:gridCol>
                <a:gridCol w="607695">
                  <a:extLst>
                    <a:ext uri="{9D8B030D-6E8A-4147-A177-3AD203B41FA5}">
                      <a16:colId xmlns:a16="http://schemas.microsoft.com/office/drawing/2014/main" val="2314226786"/>
                    </a:ext>
                  </a:extLst>
                </a:gridCol>
                <a:gridCol w="568325">
                  <a:extLst>
                    <a:ext uri="{9D8B030D-6E8A-4147-A177-3AD203B41FA5}">
                      <a16:colId xmlns:a16="http://schemas.microsoft.com/office/drawing/2014/main" val="137485350"/>
                    </a:ext>
                  </a:extLst>
                </a:gridCol>
                <a:gridCol w="852170">
                  <a:extLst>
                    <a:ext uri="{9D8B030D-6E8A-4147-A177-3AD203B41FA5}">
                      <a16:colId xmlns:a16="http://schemas.microsoft.com/office/drawing/2014/main" val="2832824245"/>
                    </a:ext>
                  </a:extLst>
                </a:gridCol>
                <a:gridCol w="860425">
                  <a:extLst>
                    <a:ext uri="{9D8B030D-6E8A-4147-A177-3AD203B41FA5}">
                      <a16:colId xmlns:a16="http://schemas.microsoft.com/office/drawing/2014/main" val="21864176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All Intra Main 10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6422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 ECM-14.0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9191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EncVmPeak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DecVmPeak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12882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99.5%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493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98.9%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230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99.8%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103.3%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99.9%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208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99.6%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81065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99.8%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648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99.6%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581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99.7%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309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99.3%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96.2%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99.9%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4591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5589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It is proposed to </a:t>
            </a:r>
            <a:r>
              <a:rPr lang="en-US" altLang="zh-CN" sz="2400" dirty="0">
                <a:cs typeface="Times New Roman" panose="02020603050405020304" pitchFamily="18" charset="0"/>
              </a:rPr>
              <a:t>a multiple filter taps method, which can reduce the complexity of EIP.</a:t>
            </a: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On top of ECM-14.0, it achieves 0.03% coding gain for luma component.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suggested to investigate in the next round of EE2.</a:t>
            </a:r>
          </a:p>
          <a:p>
            <a:pPr hangingPunct="0">
              <a:lnSpc>
                <a:spcPct val="15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OPPO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9291</TotalTime>
  <Words>292</Words>
  <Application>Microsoft Office PowerPoint</Application>
  <PresentationFormat>宽屏</PresentationFormat>
  <Paragraphs>90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等线</vt:lpstr>
      <vt:lpstr>Arial</vt:lpstr>
      <vt:lpstr>Bodoni MT Condensed</vt:lpstr>
      <vt:lpstr>Calibri</vt:lpstr>
      <vt:lpstr>Calibri Light</vt:lpstr>
      <vt:lpstr>Cambria Math</vt:lpstr>
      <vt:lpstr>Times New Roman</vt:lpstr>
      <vt:lpstr>Wingdings 2</vt:lpstr>
      <vt:lpstr>HDOfficeLightV0</vt:lpstr>
      <vt:lpstr>JVET-AJ0128 Non-EE2: Multiple filter taps for EIP     C. Zhou, Z. Lv, G. Wang</vt:lpstr>
      <vt:lpstr>PowerPoint 演示文稿</vt:lpstr>
      <vt:lpstr>PowerPoint 演示文稿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Chuan Zhou (vivo)</cp:lastModifiedBy>
  <cp:revision>158</cp:revision>
  <dcterms:created xsi:type="dcterms:W3CDTF">2021-09-24T18:02:39Z</dcterms:created>
  <dcterms:modified xsi:type="dcterms:W3CDTF">2024-11-03T09:17:47Z</dcterms:modified>
</cp:coreProperties>
</file>