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6"/>
  </p:notesMasterIdLst>
  <p:sldIdLst>
    <p:sldId id="256" r:id="rId2"/>
    <p:sldId id="257" r:id="rId3"/>
    <p:sldId id="273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32" y="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3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2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5"/>
            <a:ext cx="11582399" cy="200282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JVET-AJ0216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On interpolation filter for intra template prediction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  C.</a:t>
            </a:r>
            <a:r>
              <a:rPr lang="zh-CN" altLang="en-US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Zhou, Z. </a:t>
            </a:r>
            <a:r>
              <a:rPr lang="en-US" altLang="zh-CN" sz="3100" b="1" dirty="0" err="1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Lv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, G. Wang</a:t>
            </a:r>
            <a:endParaRPr lang="zh-CN" altLang="en-US" sz="31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JVET-AJ0216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499" y="1382996"/>
            <a:ext cx="11808973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1800" dirty="0">
                <a:cs typeface="Times New Roman" panose="02020603050405020304" pitchFamily="18" charset="0"/>
              </a:rPr>
              <a:t>In ECM, </a:t>
            </a:r>
            <a:r>
              <a:rPr lang="en-CA" altLang="zh-CN" sz="1800" dirty="0">
                <a:ea typeface="等线" panose="02010600030101010101" pitchFamily="2" charset="-122"/>
              </a:rPr>
              <a:t>the single </a:t>
            </a:r>
            <a:r>
              <a:rPr lang="en-CA" altLang="zh-CN" sz="1800" u="sng" dirty="0">
                <a:ea typeface="等线" panose="02010600030101010101" pitchFamily="2" charset="-122"/>
              </a:rPr>
              <a:t>4-tap DCTIF</a:t>
            </a:r>
            <a:r>
              <a:rPr lang="en-CA" altLang="zh-CN" sz="1800" dirty="0">
                <a:ea typeface="等线" panose="02010600030101010101" pitchFamily="2" charset="-122"/>
              </a:rPr>
              <a:t> is used for the template prediction, and the related tools include TIMD, MPM reorder, etc.</a:t>
            </a:r>
            <a:endParaRPr lang="en-US" altLang="zh-CN" sz="1800" dirty="0"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8C5C65-543E-49F9-A23F-77203BC3EFE3}"/>
              </a:ext>
            </a:extLst>
          </p:cNvPr>
          <p:cNvSpPr txBox="1"/>
          <p:nvPr/>
        </p:nvSpPr>
        <p:spPr>
          <a:xfrm>
            <a:off x="470368" y="1898676"/>
            <a:ext cx="5863473" cy="47936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ea typeface="等线" panose="02010600030101010101" pitchFamily="2" charset="-122"/>
              </a:rPr>
              <a:t>T</a:t>
            </a:r>
            <a:r>
              <a:rPr lang="en-GB" altLang="zh-CN" sz="1800" dirty="0">
                <a:effectLst/>
                <a:ea typeface="等线" panose="02010600030101010101" pitchFamily="2" charset="-122"/>
              </a:rPr>
              <a:t>he interpolation filter type is determined as follows, using </a:t>
            </a:r>
            <a:r>
              <a:rPr lang="en-GB" altLang="zh-CN" sz="1800" u="sng" dirty="0">
                <a:effectLst/>
                <a:ea typeface="等线" panose="02010600030101010101" pitchFamily="2" charset="-122"/>
              </a:rPr>
              <a:t>a unified strategy as in intra block prediction</a:t>
            </a:r>
            <a:r>
              <a:rPr lang="en-GB" altLang="zh-CN" sz="1800" dirty="0">
                <a:effectLst/>
                <a:ea typeface="等线" panose="02010600030101010101" pitchFamily="2" charset="-122"/>
              </a:rPr>
              <a:t>: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PMingLiU" panose="02020500000000000000" pitchFamily="18" charset="-120"/>
              </a:rPr>
              <a:t>If all of following conditions are true, </a:t>
            </a:r>
            <a:r>
              <a:rPr lang="en-CA" altLang="zh-CN" sz="1800" dirty="0">
                <a:effectLst/>
                <a:ea typeface="PMingLiU" panose="02020500000000000000" pitchFamily="18" charset="-120"/>
              </a:rPr>
              <a:t>[1 2 1]/4 filter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PMingLiU" panose="02020500000000000000" pitchFamily="18" charset="-120"/>
              </a:rPr>
              <a:t> is </a:t>
            </a:r>
            <a:r>
              <a:rPr lang="en-CA" altLang="zh-CN" sz="1800" dirty="0">
                <a:effectLst/>
                <a:ea typeface="PMingLiU" panose="02020500000000000000" pitchFamily="18" charset="-120"/>
              </a:rPr>
              <a:t>is applied for reference samples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PMingLiU" panose="02020500000000000000" pitchFamily="18" charset="-120"/>
              </a:rPr>
              <a:t>:</a:t>
            </a:r>
            <a:endParaRPr lang="zh-CN" altLang="zh-CN" sz="1800" dirty="0">
              <a:effectLst/>
              <a:ea typeface="PMingLiU" panose="02020500000000000000" pitchFamily="18" charset="-120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宋体" panose="02010600030101010101" pitchFamily="2" charset="-122"/>
              </a:rPr>
              <a:t>The current block size is greater than 32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等线" panose="02010600030101010101" pitchFamily="2" charset="-122"/>
              </a:rPr>
              <a:t>The directional mode is integer</a:t>
            </a:r>
            <a:r>
              <a:rPr lang="en-GB" altLang="zh-CN" sz="1800" dirty="0">
                <a:effectLst/>
                <a:ea typeface="宋体" panose="02010600030101010101" pitchFamily="2" charset="-122"/>
              </a:rPr>
              <a:t> angles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minDistVerHor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 is greater than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intraHorVerDistThres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[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nTbS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 ]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 startAt="2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PMingLiU" panose="02020500000000000000" pitchFamily="18" charset="-120"/>
              </a:rPr>
              <a:t>If all of following conditions are true, 4-tap/6-tap 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PMingLiU" panose="02020500000000000000" pitchFamily="18" charset="-120"/>
              </a:rPr>
              <a:t>SIF is used for the interpolation:</a:t>
            </a:r>
            <a:endParaRPr lang="zh-CN" altLang="zh-CN" sz="1800" dirty="0">
              <a:effectLst/>
              <a:ea typeface="PMingLiU" panose="02020500000000000000" pitchFamily="18" charset="-120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宋体" panose="02010600030101010101" pitchFamily="2" charset="-122"/>
              </a:rPr>
              <a:t>The current block size is greater than 32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等线" panose="02010600030101010101" pitchFamily="2" charset="-122"/>
              </a:rPr>
              <a:t>The directional mode </a:t>
            </a:r>
            <a:r>
              <a:rPr lang="en-GB" altLang="zh-CN" sz="1800">
                <a:effectLst/>
                <a:ea typeface="等线" panose="02010600030101010101" pitchFamily="2" charset="-122"/>
              </a:rPr>
              <a:t>is </a:t>
            </a:r>
            <a:r>
              <a:rPr lang="en-GB" altLang="zh-CN" sz="1800">
                <a:effectLst/>
                <a:ea typeface="宋体" panose="02010600030101010101" pitchFamily="2" charset="-122"/>
              </a:rPr>
              <a:t>fractional </a:t>
            </a:r>
            <a:r>
              <a:rPr lang="en-GB" altLang="zh-CN" sz="1800" dirty="0">
                <a:effectLst/>
                <a:ea typeface="宋体" panose="02010600030101010101" pitchFamily="2" charset="-122"/>
              </a:rPr>
              <a:t>angles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minDistVerHor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 is greater than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intraHorVerDistThres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[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nTbS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 ]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等线" panose="02010600030101010101" pitchFamily="2" charset="-122"/>
              </a:rPr>
              <a:t>	Otherwise, 6-tap DCTIF is used for the interpolation.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ea typeface="等线" panose="02010600030101010101" pitchFamily="2" charset="-122"/>
              </a:rPr>
              <a:t>The 6-tap DCTIF is always apply for TMRL mode.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4DEC9AB-26BA-4632-B202-F9081D0556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379088"/>
              </p:ext>
            </p:extLst>
          </p:nvPr>
        </p:nvGraphicFramePr>
        <p:xfrm>
          <a:off x="6498705" y="1898676"/>
          <a:ext cx="5295902" cy="1576070"/>
        </p:xfrm>
        <a:graphic>
          <a:graphicData uri="http://schemas.openxmlformats.org/drawingml/2006/table">
            <a:tbl>
              <a:tblPr/>
              <a:tblGrid>
                <a:gridCol w="935099">
                  <a:extLst>
                    <a:ext uri="{9D8B030D-6E8A-4147-A177-3AD203B41FA5}">
                      <a16:colId xmlns:a16="http://schemas.microsoft.com/office/drawing/2014/main" val="2396186254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1771579442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4244198387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2001677971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3622469047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4088632930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1618493341"/>
                    </a:ext>
                  </a:extLst>
                </a:gridCol>
                <a:gridCol w="638385">
                  <a:extLst>
                    <a:ext uri="{9D8B030D-6E8A-4147-A177-3AD203B41FA5}">
                      <a16:colId xmlns:a16="http://schemas.microsoft.com/office/drawing/2014/main" val="61283138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752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ECM-14.0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0881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4808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717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467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498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487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029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044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</a:t>
            </a:r>
            <a:r>
              <a:rPr lang="en-US" altLang="zh-CN" sz="2400" dirty="0">
                <a:cs typeface="Times New Roman" panose="02020603050405020304" pitchFamily="18" charset="0"/>
              </a:rPr>
              <a:t>a unified interpolation filter selection strategy as in intra block prediction for template prediction.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ECM-14.0, it achieves 0.02% coding gain for luma component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Alibaba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9501</TotalTime>
  <Words>350</Words>
  <Application>Microsoft Office PowerPoint</Application>
  <PresentationFormat>宽屏</PresentationFormat>
  <Paragraphs>81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等线</vt:lpstr>
      <vt:lpstr>Arial</vt:lpstr>
      <vt:lpstr>Bodoni MT Condensed</vt:lpstr>
      <vt:lpstr>Calibri</vt:lpstr>
      <vt:lpstr>Calibri Light</vt:lpstr>
      <vt:lpstr>Times New Roman</vt:lpstr>
      <vt:lpstr>Wingdings 2</vt:lpstr>
      <vt:lpstr>HDOfficeLightV0</vt:lpstr>
      <vt:lpstr>JVET-AJ0216 Non-EE2: On interpolation filter for intra template prediction     C. Zhou, Z. Lv, G. Wang</vt:lpstr>
      <vt:lpstr>JVET-AJ0216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Chuan Zhou (vivo)</cp:lastModifiedBy>
  <cp:revision>154</cp:revision>
  <dcterms:created xsi:type="dcterms:W3CDTF">2021-09-24T18:02:39Z</dcterms:created>
  <dcterms:modified xsi:type="dcterms:W3CDTF">2024-11-05T06:34:53Z</dcterms:modified>
</cp:coreProperties>
</file>