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2"/>
    <p:sldId id="266" r:id="rId3"/>
    <p:sldId id="267" r:id="rId4"/>
    <p:sldId id="268" r:id="rId5"/>
    <p:sldId id="269" r:id="rId6"/>
    <p:sldId id="274" r:id="rId7"/>
    <p:sldId id="275" r:id="rId8"/>
    <p:sldId id="271" r:id="rId9"/>
    <p:sldId id="272" r:id="rId10"/>
    <p:sldId id="261" r:id="rId1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Col>
    <a:lastRow>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lastRow>
    <a:firstRow>
      <a:tcTxStyle b="on"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firstRow>
  </a:tblStyle>
  <a:tblStyle styleId="{C7B018BB-80A7-4F77-B60F-C8B233D01FF8}" styleName="">
    <a:tblBg/>
    <a:wholeTbl>
      <a:tcTxStyle b="off"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84E00"/>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firstRow>
  </a:tblStyle>
  <a:tblStyle styleId="{EEE7283C-3CF3-47DC-8721-378D4A62B228}" styleName="">
    <a:tblBg/>
    <a:wholeTbl>
      <a:tcTxStyle b="off" i="off">
        <a:font>
          <a:latin typeface="Helvetica Neue"/>
          <a:ea typeface="Helvetica Neue"/>
          <a:cs typeface="Helvetica Neue"/>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firstRow>
  </a:tblStyle>
  <a:tblStyle styleId="{CF821DB8-F4EB-4A41-A1BA-3FCAFE7338EE}"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19728"/>
              <a:satOff val="5580"/>
              <a:lumOff val="-12961"/>
            </a:schemeClr>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firstRow>
  </a:tblStyle>
  <a:tblStyle styleId="{33BA23B1-9221-436E-865A-0063620EA4FD}" styleName="">
    <a:tblBg/>
    <a:wholeTbl>
      <a:tcTxStyle b="off" i="off">
        <a:font>
          <a:latin typeface="Helvetica Neue"/>
          <a:ea typeface="Helvetica Neue"/>
          <a:cs typeface="Helvetica Neue"/>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98089"/>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firstRow>
  </a:tblStyle>
  <a:tblStyle styleId="{2708684C-4D16-4618-839F-0558EEFCDFE6}" styleName="">
    <a:tblBg/>
    <a:wholeTbl>
      <a:tcTxStyle b="off" i="off">
        <a:font>
          <a:latin typeface="Helvetica Neue"/>
          <a:ea typeface="Helvetica Neue"/>
          <a:cs typeface="Helvetica Neue"/>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35"/>
    <p:restoredTop sz="94613"/>
  </p:normalViewPr>
  <p:slideViewPr>
    <p:cSldViewPr snapToGrid="0" showGuides="1">
      <p:cViewPr varScale="1">
        <p:scale>
          <a:sx n="59" d="100"/>
          <a:sy n="59" d="100"/>
        </p:scale>
        <p:origin x="272" y="21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 name="Shape 71"/>
          <p:cNvSpPr>
            <a:spLocks noGrp="1" noRot="1" noChangeAspect="1"/>
          </p:cNvSpPr>
          <p:nvPr>
            <p:ph type="sldImg"/>
          </p:nvPr>
        </p:nvSpPr>
        <p:spPr>
          <a:xfrm>
            <a:off x="1143000" y="685800"/>
            <a:ext cx="4572000" cy="3429000"/>
          </a:xfrm>
          <a:prstGeom prst="rect">
            <a:avLst/>
          </a:prstGeom>
        </p:spPr>
        <p:txBody>
          <a:bodyPr/>
          <a:lstStyle/>
          <a:p>
            <a:endParaRPr/>
          </a:p>
        </p:txBody>
      </p:sp>
      <p:sp>
        <p:nvSpPr>
          <p:cNvPr id="72" name="Shape 7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封面-1">
    <p:spTree>
      <p:nvGrpSpPr>
        <p:cNvPr id="1" name=""/>
        <p:cNvGrpSpPr/>
        <p:nvPr/>
      </p:nvGrpSpPr>
      <p:grpSpPr>
        <a:xfrm>
          <a:off x="0" y="0"/>
          <a:ext cx="0" cy="0"/>
          <a:chOff x="0" y="0"/>
          <a:chExt cx="0" cy="0"/>
        </a:xfrm>
      </p:grpSpPr>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内页-1">
    <p:bg>
      <p:bgPr>
        <a:solidFill>
          <a:srgbClr val="FFFFFF"/>
        </a:solidFill>
        <a:effectLst/>
      </p:bgPr>
    </p:bg>
    <p:spTree>
      <p:nvGrpSpPr>
        <p:cNvPr id="1" name=""/>
        <p:cNvGrpSpPr/>
        <p:nvPr/>
      </p:nvGrpSpPr>
      <p:grpSpPr>
        <a:xfrm>
          <a:off x="0" y="0"/>
          <a:ext cx="0" cy="0"/>
          <a:chOff x="0" y="0"/>
          <a:chExt cx="0" cy="0"/>
        </a:xfrm>
      </p:grpSpPr>
      <p:pic>
        <p:nvPicPr>
          <p:cNvPr id="29" name="图像" descr="图像"/>
          <p:cNvPicPr>
            <a:picLocks noChangeAspect="1"/>
          </p:cNvPicPr>
          <p:nvPr/>
        </p:nvPicPr>
        <p:blipFill>
          <a:blip r:embed="rId2"/>
          <a:stretch>
            <a:fillRect/>
          </a:stretch>
        </p:blipFill>
        <p:spPr>
          <a:xfrm>
            <a:off x="236627" y="12526058"/>
            <a:ext cx="2089596" cy="1016001"/>
          </a:xfrm>
          <a:prstGeom prst="rect">
            <a:avLst/>
          </a:prstGeom>
          <a:ln w="12700">
            <a:miter lim="400000"/>
          </a:ln>
        </p:spPr>
      </p:pic>
      <p:pic>
        <p:nvPicPr>
          <p:cNvPr id="30" name="图像" descr="图像"/>
          <p:cNvPicPr>
            <a:picLocks noChangeAspect="1"/>
          </p:cNvPicPr>
          <p:nvPr/>
        </p:nvPicPr>
        <p:blipFill rotWithShape="1">
          <a:blip r:embed="rId3"/>
          <a:srcRect l="72759" t="46147" r="1440" b="3454"/>
          <a:stretch/>
        </p:blipFill>
        <p:spPr>
          <a:xfrm>
            <a:off x="17886556" y="6512311"/>
            <a:ext cx="6490614" cy="7293897"/>
          </a:xfrm>
          <a:prstGeom prst="rect">
            <a:avLst/>
          </a:prstGeom>
          <a:ln w="12700">
            <a:miter lim="400000"/>
          </a:ln>
        </p:spPr>
      </p:pic>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封底-1">
    <p:spTree>
      <p:nvGrpSpPr>
        <p:cNvPr id="1" name=""/>
        <p:cNvGrpSpPr/>
        <p:nvPr/>
      </p:nvGrpSpPr>
      <p:grpSpPr>
        <a:xfrm>
          <a:off x="0" y="0"/>
          <a:ext cx="0" cy="0"/>
          <a:chOff x="0" y="0"/>
          <a:chExt cx="0" cy="0"/>
        </a:xfrm>
      </p:grpSpPr>
      <p:pic>
        <p:nvPicPr>
          <p:cNvPr id="54" name="图像" descr="图像"/>
          <p:cNvPicPr>
            <a:picLocks noChangeAspect="1"/>
          </p:cNvPicPr>
          <p:nvPr/>
        </p:nvPicPr>
        <p:blipFill>
          <a:blip r:embed="rId2"/>
          <a:stretch>
            <a:fillRect/>
          </a:stretch>
        </p:blipFill>
        <p:spPr>
          <a:xfrm>
            <a:off x="0" y="0"/>
            <a:ext cx="24384000" cy="13716000"/>
          </a:xfrm>
          <a:prstGeom prst="rect">
            <a:avLst/>
          </a:prstGeom>
          <a:ln w="12700">
            <a:miter lim="400000"/>
          </a:ln>
        </p:spPr>
      </p:pic>
      <p:pic>
        <p:nvPicPr>
          <p:cNvPr id="55"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5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封底-2">
    <p:spTree>
      <p:nvGrpSpPr>
        <p:cNvPr id="1" name=""/>
        <p:cNvGrpSpPr/>
        <p:nvPr/>
      </p:nvGrpSpPr>
      <p:grpSpPr>
        <a:xfrm>
          <a:off x="0" y="0"/>
          <a:ext cx="0" cy="0"/>
          <a:chOff x="0" y="0"/>
          <a:chExt cx="0" cy="0"/>
        </a:xfrm>
      </p:grpSpPr>
      <p:pic>
        <p:nvPicPr>
          <p:cNvPr id="63" name="图像" descr="图像"/>
          <p:cNvPicPr>
            <a:picLocks noChangeAspect="1"/>
          </p:cNvPicPr>
          <p:nvPr/>
        </p:nvPicPr>
        <p:blipFill>
          <a:blip r:embed="rId2"/>
          <a:srcRect t="768" r="1246" b="3698"/>
          <a:stretch>
            <a:fillRect/>
          </a:stretch>
        </p:blipFill>
        <p:spPr>
          <a:xfrm>
            <a:off x="-50920" y="-444"/>
            <a:ext cx="24485784" cy="13652869"/>
          </a:xfrm>
          <a:prstGeom prst="rect">
            <a:avLst/>
          </a:prstGeom>
          <a:ln w="12700">
            <a:miter lim="400000"/>
          </a:ln>
        </p:spPr>
      </p:pic>
      <p:pic>
        <p:nvPicPr>
          <p:cNvPr id="64"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6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图像" descr="图像"/>
          <p:cNvPicPr>
            <a:picLocks noChangeAspect="1"/>
          </p:cNvPicPr>
          <p:nvPr/>
        </p:nvPicPr>
        <p:blipFill>
          <a:blip r:embed="rId6"/>
          <a:stretch>
            <a:fillRect/>
          </a:stretch>
        </p:blipFill>
        <p:spPr>
          <a:xfrm>
            <a:off x="0" y="0"/>
            <a:ext cx="24384000" cy="13716000"/>
          </a:xfrm>
          <a:prstGeom prst="rect">
            <a:avLst/>
          </a:prstGeom>
          <a:ln w="12700">
            <a:miter lim="400000"/>
          </a:ln>
        </p:spPr>
      </p:pic>
      <p:pic>
        <p:nvPicPr>
          <p:cNvPr id="3" name="图像" descr="图像"/>
          <p:cNvPicPr>
            <a:picLocks noChangeAspect="1"/>
          </p:cNvPicPr>
          <p:nvPr/>
        </p:nvPicPr>
        <p:blipFill>
          <a:blip r:embed="rId7"/>
          <a:stretch>
            <a:fillRect/>
          </a:stretch>
        </p:blipFill>
        <p:spPr>
          <a:xfrm>
            <a:off x="666933" y="627770"/>
            <a:ext cx="2089596" cy="1016001"/>
          </a:xfrm>
          <a:prstGeom prst="rect">
            <a:avLst/>
          </a:prstGeom>
          <a:ln w="12700">
            <a:miter lim="400000"/>
          </a:ln>
        </p:spPr>
      </p:pic>
      <p:sp>
        <p:nvSpPr>
          <p:cNvPr id="4" name="标题文本"/>
          <p:cNvSpPr txBox="1">
            <a:spLocks noGrp="1"/>
          </p:cNvSpPr>
          <p:nvPr>
            <p:ph type="title"/>
          </p:nvPr>
        </p:nvSpPr>
        <p:spPr>
          <a:xfrm>
            <a:off x="1778000" y="2298700"/>
            <a:ext cx="208280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t>标题文本</a:t>
            </a:r>
          </a:p>
        </p:txBody>
      </p:sp>
      <p:sp>
        <p:nvSpPr>
          <p:cNvPr id="5" name="正文级别 1…"/>
          <p:cNvSpPr txBox="1">
            <a:spLocks noGrp="1"/>
          </p:cNvSpPr>
          <p:nvPr>
            <p:ph type="body" idx="1"/>
          </p:nvPr>
        </p:nvSpPr>
        <p:spPr>
          <a:xfrm>
            <a:off x="1778000" y="7073900"/>
            <a:ext cx="20828000" cy="1587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正文级别 1</a:t>
            </a:r>
          </a:p>
          <a:p>
            <a:pPr lvl="1"/>
            <a:r>
              <a:t>正文级别 2</a:t>
            </a:r>
          </a:p>
          <a:p>
            <a:pPr lvl="2"/>
            <a:r>
              <a:t>正文级别 3</a:t>
            </a:r>
          </a:p>
          <a:p>
            <a:pPr lvl="3"/>
            <a:r>
              <a:t>正文级别 4</a:t>
            </a:r>
          </a:p>
          <a:p>
            <a:pPr lvl="4"/>
            <a:r>
              <a:t>正文级别 5</a:t>
            </a:r>
          </a:p>
        </p:txBody>
      </p:sp>
      <p:sp>
        <p:nvSpPr>
          <p:cNvPr id="6" name="幻灯片编号"/>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Lst>
  <p:transition spd="med"/>
  <p:hf hdr="0" ftr="0" dt="0"/>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这里是一级标题"/>
          <p:cNvSpPr txBox="1"/>
          <p:nvPr/>
        </p:nvSpPr>
        <p:spPr>
          <a:xfrm>
            <a:off x="516623" y="3430548"/>
            <a:ext cx="23054577" cy="50270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2000" b="0">
                <a:latin typeface="Alibaba PuHuiTi 2 85 Bold"/>
                <a:ea typeface="Alibaba PuHuiTi 2 85 Bold"/>
                <a:cs typeface="Alibaba PuHuiTi 2 85 Bold"/>
                <a:sym typeface="Alibaba PuHuiTi 2 85 Bold"/>
              </a:defRPr>
            </a:lvl1pPr>
          </a:lstStyle>
          <a:p>
            <a:pPr algn="l"/>
            <a:r>
              <a:rPr lang="en-US" sz="8000" b="1" dirty="0"/>
              <a:t>JVET-A</a:t>
            </a:r>
            <a:r>
              <a:rPr lang="en-US" altLang="zh-CN" sz="8000" b="1" dirty="0"/>
              <a:t>J</a:t>
            </a:r>
            <a:r>
              <a:rPr lang="en-US" sz="8000" b="1" dirty="0"/>
              <a:t>01</a:t>
            </a:r>
            <a:r>
              <a:rPr lang="en-US" altLang="zh-CN" sz="8000" b="1" dirty="0"/>
              <a:t>81</a:t>
            </a:r>
            <a:endParaRPr lang="en-US" sz="8000" b="1" dirty="0"/>
          </a:p>
          <a:p>
            <a:pPr algn="l"/>
            <a:r>
              <a:rPr lang="en-US" sz="8000" b="1" dirty="0"/>
              <a:t>AHG8: On combination of pre-processing, post-processing and ROI-based adaptive QP algorithm for machine vision</a:t>
            </a:r>
            <a:endParaRPr sz="8000" b="1" dirty="0"/>
          </a:p>
        </p:txBody>
      </p:sp>
      <p:sp>
        <p:nvSpPr>
          <p:cNvPr id="9" name="文本框 8">
            <a:extLst>
              <a:ext uri="{FF2B5EF4-FFF2-40B4-BE49-F238E27FC236}">
                <a16:creationId xmlns:a16="http://schemas.microsoft.com/office/drawing/2014/main" id="{FDA2B5D2-1148-4077-8233-F8AD169F5DFE}"/>
              </a:ext>
            </a:extLst>
          </p:cNvPr>
          <p:cNvSpPr txBox="1"/>
          <p:nvPr/>
        </p:nvSpPr>
        <p:spPr>
          <a:xfrm>
            <a:off x="723537" y="9100359"/>
            <a:ext cx="14805156" cy="16765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indent="0" algn="l" defTabSz="825500" rtl="0" fontAlgn="auto" latinLnBrk="0" hangingPunct="0">
              <a:lnSpc>
                <a:spcPct val="150000"/>
              </a:lnSpc>
              <a:spcBef>
                <a:spcPts val="0"/>
              </a:spcBef>
              <a:spcAft>
                <a:spcPts val="0"/>
              </a:spcAft>
              <a:buClrTx/>
              <a:buSzTx/>
              <a:buFontTx/>
              <a:buNone/>
              <a:tabLst/>
            </a:pPr>
            <a:r>
              <a:rPr lang="en-US" altLang="zh-CN" sz="3600" b="0" dirty="0">
                <a:solidFill>
                  <a:schemeClr val="tx1"/>
                </a:solidFill>
                <a:latin typeface="Alibaba PuHuiTi R" pitchFamily="18" charset="-122"/>
                <a:ea typeface="Alibaba PuHuiTi R" pitchFamily="18" charset="-122"/>
                <a:cs typeface="Alibaba PuHuiTi R" pitchFamily="18" charset="-122"/>
              </a:rPr>
              <a:t>Shurun</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Wang</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Binzhe</a:t>
            </a:r>
            <a:r>
              <a:rPr kumimoji="0" lang="zh-CN" altLang="en-US"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Li</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Jie</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Chen, Yan Ye</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(Alibaba group)</a:t>
            </a:r>
          </a:p>
          <a:p>
            <a:pPr marL="0" marR="0" indent="0" algn="l" defTabSz="825500" rtl="0" fontAlgn="auto" latinLnBrk="0" hangingPunct="0">
              <a:lnSpc>
                <a:spcPct val="150000"/>
              </a:lnSpc>
              <a:spcBef>
                <a:spcPts val="0"/>
              </a:spcBef>
              <a:spcAft>
                <a:spcPts val="0"/>
              </a:spcAft>
              <a:buClrTx/>
              <a:buSzTx/>
              <a:buFontTx/>
              <a:buNone/>
              <a:tabLst/>
            </a:pP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Shiqi</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Wang</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(City</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University</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of</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Hong</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Kong)</a:t>
            </a:r>
            <a:endPar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实验室名称"/>
          <p:cNvSpPr txBox="1"/>
          <p:nvPr/>
        </p:nvSpPr>
        <p:spPr>
          <a:xfrm>
            <a:off x="21695210" y="477137"/>
            <a:ext cx="2113789" cy="673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200" b="0">
                <a:latin typeface="Alibaba PuHuiTi 2 65 Medium"/>
                <a:ea typeface="Alibaba PuHuiTi 2 65 Medium"/>
                <a:cs typeface="Alibaba PuHuiTi 2 65 Medium"/>
                <a:sym typeface="Alibaba PuHuiTi 2 65 Medium"/>
              </a:defRPr>
            </a:lvl1pPr>
          </a:lstStyle>
          <a:p>
            <a:r>
              <a:t>实验室名称</a:t>
            </a:r>
          </a:p>
        </p:txBody>
      </p:sp>
      <p:sp>
        <p:nvSpPr>
          <p:cNvPr id="97" name="感谢观看！"/>
          <p:cNvSpPr txBox="1"/>
          <p:nvPr/>
        </p:nvSpPr>
        <p:spPr>
          <a:xfrm>
            <a:off x="11361747" y="5590986"/>
            <a:ext cx="7928452" cy="25340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5800" b="0">
                <a:latin typeface="Alibaba PuHuiTi 2 85 Bold"/>
                <a:ea typeface="Alibaba PuHuiTi 2 85 Bold"/>
                <a:cs typeface="Alibaba PuHuiTi 2 85 Bold"/>
                <a:sym typeface="Alibaba PuHuiTi 2 85 Bold"/>
              </a:defRPr>
            </a:lvl1pPr>
          </a:lstStyle>
          <a:p>
            <a:r>
              <a:rPr lang="en-US" dirty="0"/>
              <a:t>T</a:t>
            </a:r>
            <a:r>
              <a:rPr lang="en-US" altLang="zh-CN" dirty="0"/>
              <a:t>hanks</a:t>
            </a:r>
            <a:r>
              <a:rPr dirty="0"/>
              <a:t>！</a:t>
            </a:r>
          </a:p>
        </p:txBody>
      </p:sp>
      <p:sp>
        <p:nvSpPr>
          <p:cNvPr id="2" name="灯片编号占位符 1">
            <a:extLst>
              <a:ext uri="{FF2B5EF4-FFF2-40B4-BE49-F238E27FC236}">
                <a16:creationId xmlns:a16="http://schemas.microsoft.com/office/drawing/2014/main" id="{4955AC5B-636A-6744-EC2D-90FBEE9A9E3B}"/>
              </a:ext>
            </a:extLst>
          </p:cNvPr>
          <p:cNvSpPr>
            <a:spLocks noGrp="1"/>
          </p:cNvSpPr>
          <p:nvPr>
            <p:ph type="sldNum" sz="quarter" idx="2"/>
          </p:nvPr>
        </p:nvSpPr>
        <p:spPr/>
        <p:txBody>
          <a:bodyPr/>
          <a:lstStyle/>
          <a:p>
            <a:fld id="{86CB4B4D-7CA3-9044-876B-883B54F8677D}" type="slidenum">
              <a:rPr lang="en-US" altLang="zh-CN" smtClean="0"/>
              <a:t>10</a:t>
            </a:fld>
            <a:endParaRPr lang="zh-CN" altLang="en-US"/>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357483DD-4CDA-39FD-477C-778225CA870F}"/>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sz="8000" b="1"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Outline</a:t>
            </a:r>
          </a:p>
        </p:txBody>
      </p:sp>
      <p:sp>
        <p:nvSpPr>
          <p:cNvPr id="3" name="文本框 2">
            <a:extLst>
              <a:ext uri="{FF2B5EF4-FFF2-40B4-BE49-F238E27FC236}">
                <a16:creationId xmlns:a16="http://schemas.microsoft.com/office/drawing/2014/main" id="{C78B1BA5-6AB4-FDB4-FD0B-3974DA2E1F52}"/>
              </a:ext>
            </a:extLst>
          </p:cNvPr>
          <p:cNvSpPr txBox="1"/>
          <p:nvPr/>
        </p:nvSpPr>
        <p:spPr>
          <a:xfrm>
            <a:off x="1326776" y="3135391"/>
            <a:ext cx="22106965" cy="6196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US" altLang="zh-CN" sz="6600" b="1"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Framework</a:t>
            </a:r>
            <a:r>
              <a:rPr kumimoji="0" lang="zh-CN" altLang="en-US" sz="6600" b="1"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 altLang="zh-CN" sz="6600" b="1"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description</a:t>
            </a: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 altLang="zh-CN" sz="6600" b="1"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Experimental results</a:t>
            </a: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lang="en-US" altLang="zh-CN" sz="6600" dirty="0">
                <a:solidFill>
                  <a:schemeClr val="bg1"/>
                </a:solidFill>
                <a:latin typeface="Times New Roman" panose="02020603050405020304" pitchFamily="18" charset="0"/>
                <a:cs typeface="Times New Roman" panose="02020603050405020304" pitchFamily="18" charset="0"/>
              </a:rPr>
              <a:t>Proposal</a:t>
            </a:r>
            <a:endParaRPr kumimoji="0" lang="zh-CN" altLang="en-US" sz="6600" b="1"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endParaRPr>
          </a:p>
        </p:txBody>
      </p:sp>
      <p:sp>
        <p:nvSpPr>
          <p:cNvPr id="4" name="灯片编号占位符 3">
            <a:extLst>
              <a:ext uri="{FF2B5EF4-FFF2-40B4-BE49-F238E27FC236}">
                <a16:creationId xmlns:a16="http://schemas.microsoft.com/office/drawing/2014/main" id="{BFC85FE1-3EEE-736C-B548-9ABD0B3CB273}"/>
              </a:ext>
            </a:extLst>
          </p:cNvPr>
          <p:cNvSpPr>
            <a:spLocks noGrp="1"/>
          </p:cNvSpPr>
          <p:nvPr>
            <p:ph type="sldNum" sz="quarter" idx="2"/>
          </p:nvPr>
        </p:nvSpPr>
        <p:spPr>
          <a:xfrm>
            <a:off x="12057410" y="13081000"/>
            <a:ext cx="256480" cy="471924"/>
          </a:xfrm>
        </p:spPr>
        <p:txBody>
          <a:bodyPr/>
          <a:lstStyle/>
          <a:p>
            <a:fld id="{86CB4B4D-7CA3-9044-876B-883B54F8677D}" type="slidenum">
              <a:rPr lang="en-US" altLang="zh-CN" smtClean="0">
                <a:latin typeface="Times New Roman" panose="02020603050405020304" pitchFamily="18" charset="0"/>
                <a:cs typeface="Times New Roman" panose="02020603050405020304" pitchFamily="18" charset="0"/>
              </a:rPr>
              <a:t>2</a:t>
            </a:fld>
            <a:endParaRPr lang="zh-CN" alt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040371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Framework</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description</a:t>
            </a:r>
            <a:endParaRPr 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290798" y="1771650"/>
            <a:ext cx="22712202"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lang="en-US" altLang="zh-CN" sz="4400" dirty="0">
                <a:latin typeface="Times New Roman" panose="02020603050405020304" pitchFamily="18" charset="0"/>
                <a:cs typeface="Times New Roman" panose="02020603050405020304" pitchFamily="18" charset="0"/>
              </a:rPr>
              <a:t>In</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previous</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meeting</a:t>
            </a:r>
          </a:p>
          <a:p>
            <a:pPr marL="1771650" lvl="1" indent="-857250" hangingPunct="1">
              <a:spcBef>
                <a:spcPts val="1200"/>
              </a:spcBef>
              <a:buClr>
                <a:srgbClr val="2B049B"/>
              </a:buClr>
              <a:buFont typeface="Arial" panose="020B0604020202020204" pitchFamily="34" charset="0"/>
              <a:buChar char="•"/>
              <a:defRPr/>
            </a:pP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JVET-AI0196:</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Verified</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the</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effectiveness</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of</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combining</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JVET-AB0275</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and</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JVET-AH0157</a:t>
            </a:r>
          </a:p>
          <a:p>
            <a:pPr marL="2686050" lvl="2" indent="-857250" hangingPunct="1">
              <a:spcBef>
                <a:spcPts val="1200"/>
              </a:spcBef>
              <a:buClr>
                <a:srgbClr val="2B049B"/>
              </a:buClr>
              <a:buFont typeface="Arial" panose="020B0604020202020204" pitchFamily="34" charset="0"/>
              <a:buChar char="•"/>
              <a:defRPr/>
            </a:pP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JVET-AB0275:</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ROI-based</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adaptive</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QP</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method</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endPar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endParaRPr>
          </a:p>
          <a:p>
            <a:pPr marL="2686050" lvl="2" indent="-857250" hangingPunct="1">
              <a:spcBef>
                <a:spcPts val="1200"/>
              </a:spcBef>
              <a:buClr>
                <a:srgbClr val="2B049B"/>
              </a:buClr>
              <a:buFont typeface="Arial" panose="020B0604020202020204" pitchFamily="34" charset="0"/>
              <a:buChar char="•"/>
              <a:defRPr/>
            </a:pPr>
            <a:r>
              <a:rPr lang="en-US" altLang="zh-CN" sz="4400" dirty="0">
                <a:latin typeface="Times New Roman" panose="02020603050405020304" pitchFamily="18" charset="0"/>
                <a:cs typeface="Times New Roman" panose="02020603050405020304" pitchFamily="18" charset="0"/>
              </a:rPr>
              <a:t>JVET-AH0157:</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Pre-</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and</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post-processing</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method,</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including:</a:t>
            </a:r>
          </a:p>
          <a:p>
            <a:pPr lvl="2" hangingPunct="1">
              <a:spcBef>
                <a:spcPts val="1200"/>
              </a:spcBef>
              <a:buClr>
                <a:srgbClr val="2B049B"/>
              </a:buClr>
              <a:defRPr/>
            </a:pP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JVET-AD0047:</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Pre-processing</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of</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foreground</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and</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background.</a:t>
            </a:r>
          </a:p>
          <a:p>
            <a:pPr lvl="5" indent="0" algn="l" hangingPunct="1">
              <a:spcBef>
                <a:spcPts val="1200"/>
              </a:spcBef>
              <a:buClr>
                <a:srgbClr val="2B049B"/>
              </a:buClr>
              <a:defRPr/>
            </a:pP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JVET-AG0212:</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Enhancement</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post-filter.</a:t>
            </a:r>
          </a:p>
          <a:p>
            <a:pPr marL="857250" lvl="5" indent="-857250" algn="just" hangingPunct="1">
              <a:spcBef>
                <a:spcPts val="1200"/>
              </a:spcBef>
              <a:buClr>
                <a:srgbClr val="2B049B"/>
              </a:buClr>
              <a:buFont typeface="Arial" panose="020B0604020202020204" pitchFamily="34" charset="0"/>
              <a:buChar char="•"/>
              <a:defRPr/>
            </a:pPr>
            <a:r>
              <a:rPr lang="en-US" altLang="zh-CN" sz="4400" dirty="0">
                <a:latin typeface="Times New Roman" panose="02020603050405020304" pitchFamily="18" charset="0"/>
                <a:cs typeface="Times New Roman" panose="02020603050405020304" pitchFamily="18" charset="0"/>
              </a:rPr>
              <a:t>In</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this</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meeting</a:t>
            </a:r>
          </a:p>
          <a:p>
            <a:pPr marL="1771650" lvl="1" indent="-857250" hangingPunct="1">
              <a:spcBef>
                <a:spcPts val="1200"/>
              </a:spcBef>
              <a:buClr>
                <a:srgbClr val="2B049B"/>
              </a:buClr>
              <a:buFont typeface="Arial" panose="020B0604020202020204" pitchFamily="34" charset="0"/>
              <a:buChar char="•"/>
              <a:defRPr/>
            </a:pPr>
            <a:r>
              <a:rPr lang="en-US" altLang="zh-CN" sz="4400" dirty="0">
                <a:latin typeface="Times New Roman" panose="02020603050405020304" pitchFamily="18" charset="0"/>
                <a:cs typeface="Times New Roman" panose="02020603050405020304" pitchFamily="18" charset="0"/>
              </a:rPr>
              <a:t>A</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lightweight</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enhancement</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post-filter</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is</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proposed</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in</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JVET-AJ0178</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to</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replace</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JVET-AG0212</a:t>
            </a:r>
          </a:p>
          <a:p>
            <a:pPr marL="857250" indent="-857250" hangingPunct="1">
              <a:spcBef>
                <a:spcPts val="1200"/>
              </a:spcBef>
              <a:buClr>
                <a:srgbClr val="2B049B"/>
              </a:buClr>
              <a:buFont typeface="Arial" panose="020B0604020202020204" pitchFamily="34" charset="0"/>
              <a:buChar char="•"/>
              <a:defRPr/>
            </a:pPr>
            <a:r>
              <a:rPr lang="en-US" altLang="zh-CN" sz="4400" dirty="0">
                <a:latin typeface="Times New Roman" panose="02020603050405020304" pitchFamily="18" charset="0"/>
                <a:cs typeface="Times New Roman" panose="02020603050405020304" pitchFamily="18" charset="0"/>
              </a:rPr>
              <a:t>In</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this</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contribution,</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c</a:t>
            </a:r>
            <a:r>
              <a:rPr lang="en" altLang="zh-CN" sz="4400" dirty="0" err="1">
                <a:latin typeface="Times New Roman" panose="02020603050405020304" pitchFamily="18" charset="0"/>
                <a:cs typeface="Times New Roman" panose="02020603050405020304" pitchFamily="18" charset="0"/>
              </a:rPr>
              <a:t>ombin</a:t>
            </a:r>
            <a:r>
              <a:rPr lang="en-US" altLang="zh-CN" sz="4400" dirty="0">
                <a:latin typeface="Times New Roman" panose="02020603050405020304" pitchFamily="18" charset="0"/>
                <a:cs typeface="Times New Roman" panose="02020603050405020304" pitchFamily="18" charset="0"/>
              </a:rPr>
              <a:t>e</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JVET-AB0275,</a:t>
            </a:r>
            <a:r>
              <a:rPr lang="zh-CN" altLang="en-US" sz="4400" dirty="0">
                <a:latin typeface="Times New Roman" panose="02020603050405020304" pitchFamily="18" charset="0"/>
                <a:cs typeface="Times New Roman" panose="02020603050405020304" pitchFamily="18" charset="0"/>
              </a:rPr>
              <a:t> </a:t>
            </a:r>
            <a:r>
              <a:rPr lang="en" altLang="zh-CN" sz="4400" dirty="0">
                <a:latin typeface="Times New Roman" panose="02020603050405020304" pitchFamily="18" charset="0"/>
                <a:cs typeface="Times New Roman" panose="02020603050405020304" pitchFamily="18" charset="0"/>
              </a:rPr>
              <a:t>JVET-AD0047</a:t>
            </a:r>
            <a:r>
              <a:rPr lang="en-US" altLang="zh-CN" sz="4400" dirty="0">
                <a:latin typeface="Times New Roman" panose="02020603050405020304" pitchFamily="18" charset="0"/>
                <a:cs typeface="Times New Roman" panose="02020603050405020304" pitchFamily="18" charset="0"/>
              </a:rPr>
              <a:t>,</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JVET-AJ0178</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together.</a:t>
            </a:r>
            <a:r>
              <a:rPr lang="zh-CN" altLang="en-US" sz="4400" dirty="0">
                <a:latin typeface="Times New Roman" panose="02020603050405020304" pitchFamily="18" charset="0"/>
                <a:cs typeface="Times New Roman" panose="02020603050405020304" pitchFamily="18" charset="0"/>
              </a:rPr>
              <a:t> </a:t>
            </a:r>
            <a:endParaRPr lang="en-US" altLang="zh-CN" sz="4400" dirty="0">
              <a:latin typeface="Times New Roman" panose="02020603050405020304" pitchFamily="18" charset="0"/>
              <a:cs typeface="Times New Roman" panose="02020603050405020304" pitchFamily="18" charset="0"/>
            </a:endParaRPr>
          </a:p>
          <a:p>
            <a:pPr marL="2686050" lvl="2" indent="-857250" hangingPunct="1">
              <a:spcBef>
                <a:spcPts val="1200"/>
              </a:spcBef>
              <a:buClr>
                <a:srgbClr val="2B049B"/>
              </a:buClr>
              <a:buFont typeface="Arial" panose="020B0604020202020204" pitchFamily="34" charset="0"/>
              <a:buChar char="•"/>
              <a:defRPr/>
            </a:pPr>
            <a:endParaRPr kumimoji="0" 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endParaRPr>
          </a:p>
        </p:txBody>
      </p:sp>
      <p:sp>
        <p:nvSpPr>
          <p:cNvPr id="3" name="灯片编号占位符 2">
            <a:extLst>
              <a:ext uri="{FF2B5EF4-FFF2-40B4-BE49-F238E27FC236}">
                <a16:creationId xmlns:a16="http://schemas.microsoft.com/office/drawing/2014/main" id="{AC21EBBD-B805-7FFB-34FD-A0F0CAD01F7A}"/>
              </a:ext>
            </a:extLst>
          </p:cNvPr>
          <p:cNvSpPr>
            <a:spLocks noGrp="1"/>
          </p:cNvSpPr>
          <p:nvPr>
            <p:ph type="sldNum" sz="quarter" idx="2"/>
          </p:nvPr>
        </p:nvSpPr>
        <p:spPr>
          <a:xfrm>
            <a:off x="12057410" y="13081000"/>
            <a:ext cx="256480" cy="471924"/>
          </a:xfrm>
        </p:spPr>
        <p:txBody>
          <a:bodyPr/>
          <a:lstStyle/>
          <a:p>
            <a:fld id="{86CB4B4D-7CA3-9044-876B-883B54F8677D}" type="slidenum">
              <a:rPr lang="en-US" altLang="zh-CN" smtClean="0">
                <a:latin typeface="Times New Roman" panose="02020603050405020304" pitchFamily="18" charset="0"/>
                <a:cs typeface="Times New Roman" panose="02020603050405020304" pitchFamily="18" charset="0"/>
              </a:rPr>
              <a:t>3</a:t>
            </a:fld>
            <a:endParaRPr lang="zh-CN" altLang="en-US">
              <a:latin typeface="Times New Roman" panose="02020603050405020304" pitchFamily="18" charset="0"/>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4420BF8B-F144-9847-FED4-FABFFD197D30}"/>
              </a:ext>
            </a:extLst>
          </p:cNvPr>
          <p:cNvGraphicFramePr>
            <a:graphicFrameLocks noGrp="1"/>
          </p:cNvGraphicFramePr>
          <p:nvPr>
            <p:extLst>
              <p:ext uri="{D42A27DB-BD31-4B8C-83A1-F6EECF244321}">
                <p14:modId xmlns:p14="http://schemas.microsoft.com/office/powerpoint/2010/main" val="569495541"/>
              </p:ext>
            </p:extLst>
          </p:nvPr>
        </p:nvGraphicFramePr>
        <p:xfrm>
          <a:off x="2423578" y="9916676"/>
          <a:ext cx="20669624" cy="3164324"/>
        </p:xfrm>
        <a:graphic>
          <a:graphicData uri="http://schemas.openxmlformats.org/drawingml/2006/table">
            <a:tbl>
              <a:tblPr firstRow="1" bandRow="1">
                <a:tableStyleId>{5940675A-B579-460E-94D1-54222C63F5DA}</a:tableStyleId>
              </a:tblPr>
              <a:tblGrid>
                <a:gridCol w="5167406">
                  <a:extLst>
                    <a:ext uri="{9D8B030D-6E8A-4147-A177-3AD203B41FA5}">
                      <a16:colId xmlns:a16="http://schemas.microsoft.com/office/drawing/2014/main" val="321692289"/>
                    </a:ext>
                  </a:extLst>
                </a:gridCol>
                <a:gridCol w="5167406">
                  <a:extLst>
                    <a:ext uri="{9D8B030D-6E8A-4147-A177-3AD203B41FA5}">
                      <a16:colId xmlns:a16="http://schemas.microsoft.com/office/drawing/2014/main" val="974614444"/>
                    </a:ext>
                  </a:extLst>
                </a:gridCol>
                <a:gridCol w="5167406">
                  <a:extLst>
                    <a:ext uri="{9D8B030D-6E8A-4147-A177-3AD203B41FA5}">
                      <a16:colId xmlns:a16="http://schemas.microsoft.com/office/drawing/2014/main" val="1828528442"/>
                    </a:ext>
                  </a:extLst>
                </a:gridCol>
                <a:gridCol w="5167406">
                  <a:extLst>
                    <a:ext uri="{9D8B030D-6E8A-4147-A177-3AD203B41FA5}">
                      <a16:colId xmlns:a16="http://schemas.microsoft.com/office/drawing/2014/main" val="1533834587"/>
                    </a:ext>
                  </a:extLst>
                </a:gridCol>
              </a:tblGrid>
              <a:tr h="791081">
                <a:tc>
                  <a:txBody>
                    <a:bodyPr/>
                    <a:lstStyle/>
                    <a:p>
                      <a:pPr algn="ctr"/>
                      <a:r>
                        <a:rPr lang="en-US" altLang="zh-CN" sz="3600" dirty="0">
                          <a:solidFill>
                            <a:schemeClr val="bg1"/>
                          </a:solidFill>
                          <a:latin typeface="Times New Roman" panose="02020603050405020304" pitchFamily="18" charset="0"/>
                          <a:cs typeface="Times New Roman" panose="02020603050405020304" pitchFamily="18" charset="0"/>
                        </a:rPr>
                        <a:t>Experiment</a:t>
                      </a:r>
                      <a:r>
                        <a:rPr lang="zh-CN" altLang="en-US" sz="3600" dirty="0">
                          <a:solidFill>
                            <a:schemeClr val="bg1"/>
                          </a:solidFill>
                          <a:latin typeface="Times New Roman" panose="02020603050405020304" pitchFamily="18" charset="0"/>
                          <a:cs typeface="Times New Roman" panose="02020603050405020304" pitchFamily="18" charset="0"/>
                        </a:rPr>
                        <a:t> </a:t>
                      </a:r>
                      <a:r>
                        <a:rPr lang="en-US" altLang="zh-CN" sz="3600" dirty="0">
                          <a:solidFill>
                            <a:schemeClr val="bg1"/>
                          </a:solidFill>
                          <a:latin typeface="Times New Roman" panose="02020603050405020304" pitchFamily="18" charset="0"/>
                          <a:cs typeface="Times New Roman" panose="02020603050405020304" pitchFamily="18" charset="0"/>
                        </a:rPr>
                        <a:t>settings</a:t>
                      </a:r>
                      <a:endParaRPr lang="zh-CN" altLang="en-US" sz="3600" dirty="0">
                        <a:solidFill>
                          <a:schemeClr val="bg1"/>
                        </a:solidFill>
                        <a:latin typeface="Times New Roman" panose="02020603050405020304" pitchFamily="18"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3600" dirty="0">
                          <a:solidFill>
                            <a:schemeClr val="bg1"/>
                          </a:solidFill>
                          <a:latin typeface="Times New Roman" panose="02020603050405020304" pitchFamily="18" charset="0"/>
                          <a:cs typeface="Times New Roman" panose="02020603050405020304" pitchFamily="18" charset="0"/>
                        </a:rPr>
                        <a:t>JVET-AD0047</a:t>
                      </a:r>
                      <a:endParaRPr lang="zh-CN" altLang="en-US" sz="3600" dirty="0">
                        <a:solidFill>
                          <a:schemeClr val="bg1"/>
                        </a:solidFill>
                        <a:latin typeface="Times New Roman" panose="02020603050405020304" pitchFamily="18"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3600" dirty="0">
                          <a:solidFill>
                            <a:schemeClr val="bg1"/>
                          </a:solidFill>
                          <a:latin typeface="Times New Roman" panose="02020603050405020304" pitchFamily="18" charset="0"/>
                          <a:cs typeface="Times New Roman" panose="02020603050405020304" pitchFamily="18" charset="0"/>
                        </a:rPr>
                        <a:t>JVET-AB0275</a:t>
                      </a:r>
                      <a:r>
                        <a:rPr lang="zh-CN" altLang="en-US" sz="3600" dirty="0">
                          <a:solidFill>
                            <a:schemeClr val="bg1"/>
                          </a:solidFill>
                          <a:latin typeface="Times New Roman" panose="02020603050405020304" pitchFamily="18" charset="0"/>
                          <a:cs typeface="Times New Roman" panose="02020603050405020304" pitchFamily="18" charset="0"/>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3600" dirty="0">
                          <a:solidFill>
                            <a:schemeClr val="bg1"/>
                          </a:solidFill>
                          <a:latin typeface="Times New Roman" panose="02020603050405020304" pitchFamily="18" charset="0"/>
                          <a:cs typeface="Times New Roman" panose="02020603050405020304" pitchFamily="18" charset="0"/>
                        </a:rPr>
                        <a:t>JVET-AJ0178</a:t>
                      </a:r>
                      <a:endParaRPr lang="zh-CN" altLang="en-US" sz="3600" dirty="0">
                        <a:solidFill>
                          <a:schemeClr val="bg1"/>
                        </a:solidFill>
                        <a:latin typeface="Times New Roman" panose="02020603050405020304" pitchFamily="18"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2062164"/>
                  </a:ext>
                </a:extLst>
              </a:tr>
              <a:tr h="791081">
                <a:tc>
                  <a:txBody>
                    <a:bodyPr/>
                    <a:lstStyle/>
                    <a:p>
                      <a:pPr algn="ctr"/>
                      <a:r>
                        <a:rPr lang="en-US" altLang="zh-CN" sz="3600" dirty="0">
                          <a:solidFill>
                            <a:schemeClr val="bg1"/>
                          </a:solidFill>
                          <a:latin typeface="Times New Roman" panose="02020603050405020304" pitchFamily="18" charset="0"/>
                          <a:cs typeface="Times New Roman" panose="02020603050405020304" pitchFamily="18" charset="0"/>
                        </a:rPr>
                        <a:t>JOINT</a:t>
                      </a:r>
                      <a:endParaRPr lang="zh-CN" altLang="en-US" sz="3600" dirty="0">
                        <a:solidFill>
                          <a:schemeClr val="bg1"/>
                        </a:solidFill>
                        <a:latin typeface="Times New Roman" panose="02020603050405020304" pitchFamily="18"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3600" dirty="0">
                          <a:solidFill>
                            <a:schemeClr val="bg1"/>
                          </a:solidFill>
                          <a:latin typeface="Times New Roman" panose="02020603050405020304" pitchFamily="18" charset="0"/>
                          <a:cs typeface="Times New Roman" panose="02020603050405020304" pitchFamily="18" charset="0"/>
                        </a:rPr>
                        <a: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Times New Roman" panose="02020603050405020304" pitchFamily="18" charset="0"/>
                          <a:cs typeface="Times New Roman" panose="02020603050405020304" pitchFamily="18" charset="0"/>
                        </a:rPr>
                        <a: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Times New Roman" panose="02020603050405020304" pitchFamily="18" charset="0"/>
                          <a:cs typeface="Times New Roman" panose="02020603050405020304" pitchFamily="18" charset="0"/>
                        </a:rPr>
                        <a: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48622503"/>
                  </a:ext>
                </a:extLst>
              </a:tr>
              <a:tr h="791081">
                <a:tc>
                  <a:txBody>
                    <a:bodyPr/>
                    <a:lstStyle/>
                    <a:p>
                      <a:pPr algn="ctr"/>
                      <a:r>
                        <a:rPr lang="en-US" altLang="zh-CN" sz="3600" dirty="0">
                          <a:solidFill>
                            <a:schemeClr val="bg1"/>
                          </a:solidFill>
                          <a:latin typeface="Times New Roman" panose="02020603050405020304" pitchFamily="18" charset="0"/>
                          <a:cs typeface="Times New Roman" panose="02020603050405020304" pitchFamily="18" charset="0"/>
                        </a:rPr>
                        <a:t>ROIAQP</a:t>
                      </a:r>
                      <a:endParaRPr lang="zh-CN" altLang="en-US" sz="3600" dirty="0">
                        <a:solidFill>
                          <a:schemeClr val="bg1"/>
                        </a:solidFill>
                        <a:latin typeface="Times New Roman" panose="02020603050405020304" pitchFamily="18"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600">
                        <a:solidFill>
                          <a:schemeClr val="bg1"/>
                        </a:solidFill>
                        <a:latin typeface="Times New Roman" panose="02020603050405020304" pitchFamily="18" charset="0"/>
                        <a:cs typeface="Times New Roman" panose="02020603050405020304" pitchFamily="18"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Times New Roman" panose="02020603050405020304" pitchFamily="18" charset="0"/>
                          <a:cs typeface="Times New Roman" panose="02020603050405020304" pitchFamily="18" charset="0"/>
                        </a:rPr>
                        <a: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600" dirty="0">
                        <a:solidFill>
                          <a:schemeClr val="bg1"/>
                        </a:solidFill>
                        <a:latin typeface="Times New Roman" panose="02020603050405020304" pitchFamily="18" charset="0"/>
                        <a:cs typeface="Times New Roman" panose="02020603050405020304" pitchFamily="18"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3601098"/>
                  </a:ext>
                </a:extLst>
              </a:tr>
              <a:tr h="791081">
                <a:tc>
                  <a:txBody>
                    <a:bodyPr/>
                    <a:lstStyle/>
                    <a:p>
                      <a:pPr algn="ctr"/>
                      <a:r>
                        <a:rPr lang="en-US" altLang="zh-CN" sz="3600" dirty="0">
                          <a:solidFill>
                            <a:schemeClr val="bg1"/>
                          </a:solidFill>
                          <a:latin typeface="Times New Roman" panose="02020603050405020304" pitchFamily="18" charset="0"/>
                          <a:cs typeface="Times New Roman" panose="02020603050405020304" pitchFamily="18" charset="0"/>
                        </a:rPr>
                        <a:t>PRE-POST</a:t>
                      </a:r>
                      <a:endParaRPr lang="zh-CN" altLang="en-US" sz="3600" dirty="0">
                        <a:solidFill>
                          <a:schemeClr val="bg1"/>
                        </a:solidFill>
                        <a:latin typeface="Times New Roman" panose="02020603050405020304" pitchFamily="18"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Times New Roman" panose="02020603050405020304" pitchFamily="18" charset="0"/>
                          <a:cs typeface="Times New Roman" panose="02020603050405020304" pitchFamily="18" charset="0"/>
                        </a:rPr>
                        <a: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600">
                        <a:solidFill>
                          <a:schemeClr val="bg1"/>
                        </a:solidFill>
                        <a:latin typeface="Times New Roman" panose="02020603050405020304" pitchFamily="18" charset="0"/>
                        <a:cs typeface="Times New Roman" panose="02020603050405020304" pitchFamily="18"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Times New Roman" panose="02020603050405020304" pitchFamily="18" charset="0"/>
                          <a:cs typeface="Times New Roman" panose="02020603050405020304" pitchFamily="18" charset="0"/>
                        </a:rPr>
                        <a: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46082853"/>
                  </a:ext>
                </a:extLst>
              </a:tr>
            </a:tbl>
          </a:graphicData>
        </a:graphic>
      </p:graphicFrame>
      <p:sp>
        <p:nvSpPr>
          <p:cNvPr id="5" name="文本框 4">
            <a:extLst>
              <a:ext uri="{FF2B5EF4-FFF2-40B4-BE49-F238E27FC236}">
                <a16:creationId xmlns:a16="http://schemas.microsoft.com/office/drawing/2014/main" id="{2704EF07-7FD2-16E7-40ED-F24EBDEEE901}"/>
              </a:ext>
            </a:extLst>
          </p:cNvPr>
          <p:cNvSpPr txBox="1"/>
          <p:nvPr/>
        </p:nvSpPr>
        <p:spPr>
          <a:xfrm>
            <a:off x="5464628" y="13244076"/>
            <a:ext cx="1870165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The</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JVET-AB0275</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in</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this</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proposal</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includes</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the</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temporal</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layer</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adaptive</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QP</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proposed</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in</a:t>
            </a:r>
            <a:r>
              <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 </a:t>
            </a:r>
            <a:r>
              <a:rPr kumimoji="0" lang="en-US" altLang="zh-CN"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rPr>
              <a:t>JVET-AD0122.</a:t>
            </a:r>
            <a:endParaRPr kumimoji="0" lang="zh-CN" altLang="en-US" sz="2400" b="0" i="0" u="none" strike="noStrike" cap="none" spc="0" normalizeH="0" baseline="0" dirty="0">
              <a:ln>
                <a:noFill/>
              </a:ln>
              <a:solidFill>
                <a:schemeClr val="bg1"/>
              </a:solidFill>
              <a:effectLst/>
              <a:uFillTx/>
              <a:latin typeface="Times New Roman" panose="02020603050405020304" pitchFamily="18" charset="0"/>
              <a:cs typeface="Times New Roman" panose="02020603050405020304" pitchFamily="18" charset="0"/>
              <a:sym typeface="Helvetica Neue"/>
            </a:endParaRPr>
          </a:p>
        </p:txBody>
      </p:sp>
    </p:spTree>
    <p:extLst>
      <p:ext uri="{BB962C8B-B14F-4D97-AF65-F5344CB8AC3E}">
        <p14:creationId xmlns:p14="http://schemas.microsoft.com/office/powerpoint/2010/main" val="407786495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Experimental</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results</a:t>
            </a:r>
            <a:endParaRPr 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2243935"/>
            <a:ext cx="22512938"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90590"/>
              </a:buClr>
              <a:buSzTx/>
              <a:buFont typeface="Arial" panose="020B0604020202020204" pitchFamily="34" charset="0"/>
              <a:buChar char="•"/>
              <a:tabLst/>
              <a:defRPr/>
            </a:pP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Based</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on</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common</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test</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conditions</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(CTC)</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of</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AHG8,</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evaluate</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performance</a:t>
            </a:r>
          </a:p>
          <a:p>
            <a:pPr marL="1771650" lvl="1" indent="-857250" hangingPunct="1">
              <a:spcBef>
                <a:spcPts val="1200"/>
              </a:spcBef>
              <a:buClr>
                <a:srgbClr val="290590"/>
              </a:buClr>
              <a:buFont typeface="Arial" panose="020B0604020202020204" pitchFamily="34" charset="0"/>
              <a:buChar char="•"/>
              <a:defRPr/>
            </a:pPr>
            <a:r>
              <a:rPr lang="en-US" altLang="zh-CN" sz="4400" dirty="0">
                <a:latin typeface="Times New Roman" panose="02020603050405020304" pitchFamily="18" charset="0"/>
                <a:cs typeface="Times New Roman" panose="02020603050405020304" pitchFamily="18" charset="0"/>
              </a:rPr>
              <a:t>Object</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detection</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task</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on</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SFU-HW</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dataset</a:t>
            </a:r>
            <a:endPar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endParaRPr>
          </a:p>
          <a:p>
            <a:pPr marL="1771650" lvl="1" indent="-857250" hangingPunct="1">
              <a:spcBef>
                <a:spcPts val="1200"/>
              </a:spcBef>
              <a:buClr>
                <a:srgbClr val="290590"/>
              </a:buClr>
              <a:buFont typeface="Arial" panose="020B0604020202020204" pitchFamily="34" charset="0"/>
              <a:buChar char="•"/>
              <a:defRPr/>
            </a:pP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Object</a:t>
            </a:r>
            <a:r>
              <a:rPr kumimoji="0" lang="zh-CN" alt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a:t>
            </a:r>
            <a:r>
              <a:rPr lang="en-US" altLang="zh-CN" sz="4400" dirty="0">
                <a:latin typeface="Times New Roman" panose="02020603050405020304" pitchFamily="18" charset="0"/>
                <a:cs typeface="Times New Roman" panose="02020603050405020304" pitchFamily="18" charset="0"/>
              </a:rPr>
              <a:t>tracking</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task</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on</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TVD</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dataset</a:t>
            </a:r>
          </a:p>
          <a:p>
            <a:pPr marL="857250" indent="-857250" hangingPunct="1">
              <a:spcBef>
                <a:spcPts val="1200"/>
              </a:spcBef>
              <a:buClr>
                <a:srgbClr val="290590"/>
              </a:buClr>
              <a:buFont typeface="Arial" panose="020B0604020202020204" pitchFamily="34" charset="0"/>
              <a:buChar char="•"/>
              <a:defRPr/>
            </a:pPr>
            <a:r>
              <a:rPr kumimoji="0" lang="en-US"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Compared with individually enabling pre-processing, post-processing or ROI-based adaptive QP algorithm</a:t>
            </a:r>
          </a:p>
          <a:p>
            <a:pPr marL="1771650" lvl="1" indent="-857250" hangingPunct="1">
              <a:spcBef>
                <a:spcPts val="1200"/>
              </a:spcBef>
              <a:buClr>
                <a:srgbClr val="290590"/>
              </a:buClr>
              <a:buFont typeface="Arial" panose="020B0604020202020204" pitchFamily="34" charset="0"/>
              <a:buChar char="•"/>
              <a:defRPr/>
            </a:pPr>
            <a:r>
              <a:rPr lang="en-US" altLang="zh-CN" sz="4400" dirty="0">
                <a:latin typeface="Times New Roman" panose="02020603050405020304" pitchFamily="18" charset="0"/>
                <a:cs typeface="Times New Roman" panose="02020603050405020304" pitchFamily="18" charset="0"/>
              </a:rPr>
              <a:t>J</a:t>
            </a:r>
            <a:r>
              <a:rPr kumimoji="0" lang="en-US" altLang="zh-CN" sz="4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Helvetica Neue"/>
              </a:rPr>
              <a:t>ointly</a:t>
            </a:r>
            <a:r>
              <a:rPr kumimoji="0" lang="en-US" altLang="zh-CN" sz="4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enabling all of them can achieve much higher coding gain.</a:t>
            </a:r>
          </a:p>
        </p:txBody>
      </p:sp>
      <p:graphicFrame>
        <p:nvGraphicFramePr>
          <p:cNvPr id="3" name="表格 2">
            <a:extLst>
              <a:ext uri="{FF2B5EF4-FFF2-40B4-BE49-F238E27FC236}">
                <a16:creationId xmlns:a16="http://schemas.microsoft.com/office/drawing/2014/main" id="{70231EC7-1F06-459B-2DCE-8AA2392D38CC}"/>
              </a:ext>
            </a:extLst>
          </p:cNvPr>
          <p:cNvGraphicFramePr>
            <a:graphicFrameLocks noGrp="1"/>
          </p:cNvGraphicFramePr>
          <p:nvPr>
            <p:extLst>
              <p:ext uri="{D42A27DB-BD31-4B8C-83A1-F6EECF244321}">
                <p14:modId xmlns:p14="http://schemas.microsoft.com/office/powerpoint/2010/main" val="1157694530"/>
              </p:ext>
            </p:extLst>
          </p:nvPr>
        </p:nvGraphicFramePr>
        <p:xfrm>
          <a:off x="3792686" y="7811272"/>
          <a:ext cx="17145000" cy="2438400"/>
        </p:xfrm>
        <a:graphic>
          <a:graphicData uri="http://schemas.openxmlformats.org/drawingml/2006/table">
            <a:tbl>
              <a:tblPr firstRow="1" firstCol="1" bandRow="1" bandCol="1">
                <a:tableStyleId>{5940675A-B579-460E-94D1-54222C63F5DA}</a:tableStyleId>
              </a:tblPr>
              <a:tblGrid>
                <a:gridCol w="2857500">
                  <a:extLst>
                    <a:ext uri="{9D8B030D-6E8A-4147-A177-3AD203B41FA5}">
                      <a16:colId xmlns:a16="http://schemas.microsoft.com/office/drawing/2014/main" val="1433191853"/>
                    </a:ext>
                  </a:extLst>
                </a:gridCol>
                <a:gridCol w="2857500">
                  <a:extLst>
                    <a:ext uri="{9D8B030D-6E8A-4147-A177-3AD203B41FA5}">
                      <a16:colId xmlns:a16="http://schemas.microsoft.com/office/drawing/2014/main" val="340533383"/>
                    </a:ext>
                  </a:extLst>
                </a:gridCol>
                <a:gridCol w="2857500">
                  <a:extLst>
                    <a:ext uri="{9D8B030D-6E8A-4147-A177-3AD203B41FA5}">
                      <a16:colId xmlns:a16="http://schemas.microsoft.com/office/drawing/2014/main" val="3778108307"/>
                    </a:ext>
                  </a:extLst>
                </a:gridCol>
                <a:gridCol w="2857500">
                  <a:extLst>
                    <a:ext uri="{9D8B030D-6E8A-4147-A177-3AD203B41FA5}">
                      <a16:colId xmlns:a16="http://schemas.microsoft.com/office/drawing/2014/main" val="1896756888"/>
                    </a:ext>
                  </a:extLst>
                </a:gridCol>
                <a:gridCol w="2857500">
                  <a:extLst>
                    <a:ext uri="{9D8B030D-6E8A-4147-A177-3AD203B41FA5}">
                      <a16:colId xmlns:a16="http://schemas.microsoft.com/office/drawing/2014/main" val="1918657128"/>
                    </a:ext>
                  </a:extLst>
                </a:gridCol>
                <a:gridCol w="2857500">
                  <a:extLst>
                    <a:ext uri="{9D8B030D-6E8A-4147-A177-3AD203B41FA5}">
                      <a16:colId xmlns:a16="http://schemas.microsoft.com/office/drawing/2014/main" val="297266213"/>
                    </a:ext>
                  </a:extLst>
                </a:gridCol>
              </a:tblGrid>
              <a:tr h="60052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cs typeface="Times New Roman" panose="02020603050405020304" pitchFamily="18" charset="0"/>
                        </a:rPr>
                        <a:t>Task</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cs typeface="Times New Roman" panose="02020603050405020304" pitchFamily="18" charset="0"/>
                        </a:rPr>
                        <a:t>Dataset</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cs typeface="Times New Roman" panose="02020603050405020304" pitchFamily="18" charset="0"/>
                        </a:rPr>
                        <a:t>Methods</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cs typeface="Times New Roman" panose="02020603050405020304" pitchFamily="18" charset="0"/>
                        </a:rPr>
                        <a:t>RA </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cs typeface="Times New Roman" panose="02020603050405020304" pitchFamily="18" charset="0"/>
                        </a:rPr>
                        <a:t>LD </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cs typeface="Times New Roman" panose="02020603050405020304" pitchFamily="18" charset="0"/>
                        </a:rPr>
                        <a:t>AI </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31807208"/>
                  </a:ext>
                </a:extLst>
              </a:tr>
              <a:tr h="60052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cs typeface="Times New Roman" panose="02020603050405020304" pitchFamily="18" charset="0"/>
                        </a:rPr>
                        <a:t>Detection</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cs typeface="Times New Roman" panose="02020603050405020304" pitchFamily="18" charset="0"/>
                        </a:rPr>
                        <a:t>SFU-HW</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cs typeface="Times New Roman" panose="02020603050405020304" pitchFamily="18" charset="0"/>
                        </a:rPr>
                        <a:t>PRE</a:t>
                      </a:r>
                      <a:r>
                        <a:rPr lang="en-US" altLang="zh-CN" sz="4000" dirty="0">
                          <a:solidFill>
                            <a:schemeClr val="bg1"/>
                          </a:solidFill>
                          <a:effectLst/>
                          <a:latin typeface="Times New Roman" panose="02020603050405020304" pitchFamily="18" charset="0"/>
                          <a:cs typeface="Times New Roman" panose="02020603050405020304" pitchFamily="18" charset="0"/>
                        </a:rPr>
                        <a:t>-</a:t>
                      </a:r>
                      <a:r>
                        <a:rPr lang="en-US" sz="4000" dirty="0">
                          <a:solidFill>
                            <a:schemeClr val="bg1"/>
                          </a:solidFill>
                          <a:effectLst/>
                          <a:latin typeface="Times New Roman" panose="02020603050405020304" pitchFamily="18" charset="0"/>
                          <a:cs typeface="Times New Roman" panose="02020603050405020304" pitchFamily="18" charset="0"/>
                        </a:rPr>
                        <a:t>POST</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-26.91%</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-27.45%</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-39.38%</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2594650"/>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cs typeface="Times New Roman" panose="02020603050405020304" pitchFamily="18" charset="0"/>
                        </a:rPr>
                        <a:t>ROIAQP</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-11.63%</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-3.52%</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-11.36%</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43327348"/>
                  </a:ext>
                </a:extLst>
              </a:tr>
              <a:tr h="391177">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Times New Roman" panose="02020603050405020304" pitchFamily="18" charset="0"/>
                          <a:cs typeface="Times New Roman" panose="02020603050405020304" pitchFamily="18" charset="0"/>
                        </a:rPr>
                        <a:t>JOINT</a:t>
                      </a:r>
                      <a:endParaRPr lang="zh-CN" sz="40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-33.21%</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-29.52%</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-42.65%</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15909230"/>
                  </a:ext>
                </a:extLst>
              </a:tr>
            </a:tbl>
          </a:graphicData>
        </a:graphic>
      </p:graphicFrame>
      <p:sp>
        <p:nvSpPr>
          <p:cNvPr id="9" name="文本框 8">
            <a:extLst>
              <a:ext uri="{FF2B5EF4-FFF2-40B4-BE49-F238E27FC236}">
                <a16:creationId xmlns:a16="http://schemas.microsoft.com/office/drawing/2014/main" id="{CA44FEAF-944C-042A-77A7-21E1BDD28F3E}"/>
              </a:ext>
            </a:extLst>
          </p:cNvPr>
          <p:cNvSpPr txBox="1"/>
          <p:nvPr/>
        </p:nvSpPr>
        <p:spPr>
          <a:xfrm>
            <a:off x="712029" y="7096307"/>
            <a:ext cx="2330631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Table 1 Overview of the averaged BD-rate performance</a:t>
            </a:r>
            <a:r>
              <a:rPr lang="zh-CN" altLang="en-US"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for</a:t>
            </a:r>
            <a:r>
              <a:rPr lang="zh-CN" altLang="en-US"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detection</a:t>
            </a:r>
            <a:r>
              <a:rPr lang="zh-CN" altLang="en-US"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task in terms of mono-</a:t>
            </a:r>
            <a:r>
              <a:rPr lang="en-US" altLang="zh-CN" sz="4000" b="0" dirty="0" err="1">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mAP</a:t>
            </a:r>
            <a:endParaRPr lang="zh-CN"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0" name="表格 9">
            <a:extLst>
              <a:ext uri="{FF2B5EF4-FFF2-40B4-BE49-F238E27FC236}">
                <a16:creationId xmlns:a16="http://schemas.microsoft.com/office/drawing/2014/main" id="{19EEA102-B31D-00F8-7A10-51DC2D09691A}"/>
              </a:ext>
            </a:extLst>
          </p:cNvPr>
          <p:cNvGraphicFramePr>
            <a:graphicFrameLocks noGrp="1"/>
          </p:cNvGraphicFramePr>
          <p:nvPr>
            <p:extLst>
              <p:ext uri="{D42A27DB-BD31-4B8C-83A1-F6EECF244321}">
                <p14:modId xmlns:p14="http://schemas.microsoft.com/office/powerpoint/2010/main" val="2851626367"/>
              </p:ext>
            </p:extLst>
          </p:nvPr>
        </p:nvGraphicFramePr>
        <p:xfrm>
          <a:off x="3792686" y="11277600"/>
          <a:ext cx="17145000" cy="2438400"/>
        </p:xfrm>
        <a:graphic>
          <a:graphicData uri="http://schemas.openxmlformats.org/drawingml/2006/table">
            <a:tbl>
              <a:tblPr firstRow="1" firstCol="1" bandRow="1" bandCol="1">
                <a:tableStyleId>{5940675A-B579-460E-94D1-54222C63F5DA}</a:tableStyleId>
              </a:tblPr>
              <a:tblGrid>
                <a:gridCol w="2857500">
                  <a:extLst>
                    <a:ext uri="{9D8B030D-6E8A-4147-A177-3AD203B41FA5}">
                      <a16:colId xmlns:a16="http://schemas.microsoft.com/office/drawing/2014/main" val="1433191853"/>
                    </a:ext>
                  </a:extLst>
                </a:gridCol>
                <a:gridCol w="2857500">
                  <a:extLst>
                    <a:ext uri="{9D8B030D-6E8A-4147-A177-3AD203B41FA5}">
                      <a16:colId xmlns:a16="http://schemas.microsoft.com/office/drawing/2014/main" val="340533383"/>
                    </a:ext>
                  </a:extLst>
                </a:gridCol>
                <a:gridCol w="2857500">
                  <a:extLst>
                    <a:ext uri="{9D8B030D-6E8A-4147-A177-3AD203B41FA5}">
                      <a16:colId xmlns:a16="http://schemas.microsoft.com/office/drawing/2014/main" val="3778108307"/>
                    </a:ext>
                  </a:extLst>
                </a:gridCol>
                <a:gridCol w="2857500">
                  <a:extLst>
                    <a:ext uri="{9D8B030D-6E8A-4147-A177-3AD203B41FA5}">
                      <a16:colId xmlns:a16="http://schemas.microsoft.com/office/drawing/2014/main" val="1896756888"/>
                    </a:ext>
                  </a:extLst>
                </a:gridCol>
                <a:gridCol w="2857500">
                  <a:extLst>
                    <a:ext uri="{9D8B030D-6E8A-4147-A177-3AD203B41FA5}">
                      <a16:colId xmlns:a16="http://schemas.microsoft.com/office/drawing/2014/main" val="1918657128"/>
                    </a:ext>
                  </a:extLst>
                </a:gridCol>
                <a:gridCol w="2857500">
                  <a:extLst>
                    <a:ext uri="{9D8B030D-6E8A-4147-A177-3AD203B41FA5}">
                      <a16:colId xmlns:a16="http://schemas.microsoft.com/office/drawing/2014/main" val="297266213"/>
                    </a:ext>
                  </a:extLst>
                </a:gridCol>
              </a:tblGrid>
              <a:tr h="60052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mj-ea"/>
                          <a:cs typeface="Times New Roman" panose="02020603050405020304" pitchFamily="18" charset="0"/>
                        </a:rPr>
                        <a:t>Task</a:t>
                      </a:r>
                      <a:endParaRPr lang="zh-CN" sz="4000">
                        <a:solidFill>
                          <a:schemeClr val="bg1"/>
                        </a:solidFill>
                        <a:effectLst/>
                        <a:latin typeface="Times New Roman" panose="02020603050405020304" pitchFamily="18" charset="0"/>
                        <a:ea typeface="+mj-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mj-ea"/>
                          <a:cs typeface="Times New Roman" panose="02020603050405020304" pitchFamily="18" charset="0"/>
                        </a:rPr>
                        <a:t>Dataset</a:t>
                      </a:r>
                      <a:endParaRPr lang="zh-CN" sz="4000">
                        <a:solidFill>
                          <a:schemeClr val="bg1"/>
                        </a:solidFill>
                        <a:effectLst/>
                        <a:latin typeface="Times New Roman" panose="02020603050405020304" pitchFamily="18" charset="0"/>
                        <a:ea typeface="+mj-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mj-ea"/>
                          <a:cs typeface="Times New Roman" panose="02020603050405020304" pitchFamily="18" charset="0"/>
                        </a:rPr>
                        <a:t>Methods</a:t>
                      </a:r>
                      <a:endParaRPr lang="zh-CN" sz="4000">
                        <a:solidFill>
                          <a:schemeClr val="bg1"/>
                        </a:solidFill>
                        <a:effectLst/>
                        <a:latin typeface="Times New Roman" panose="02020603050405020304" pitchFamily="18" charset="0"/>
                        <a:ea typeface="+mj-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mj-ea"/>
                          <a:cs typeface="Times New Roman" panose="02020603050405020304" pitchFamily="18" charset="0"/>
                        </a:rPr>
                        <a:t>RA </a:t>
                      </a:r>
                      <a:endParaRPr lang="zh-CN" sz="4000">
                        <a:solidFill>
                          <a:schemeClr val="bg1"/>
                        </a:solidFill>
                        <a:effectLst/>
                        <a:latin typeface="Times New Roman" panose="02020603050405020304" pitchFamily="18" charset="0"/>
                        <a:ea typeface="+mj-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mj-ea"/>
                          <a:cs typeface="Times New Roman" panose="02020603050405020304" pitchFamily="18" charset="0"/>
                        </a:rPr>
                        <a:t>LD </a:t>
                      </a:r>
                      <a:endParaRPr lang="zh-CN" sz="4000">
                        <a:solidFill>
                          <a:schemeClr val="bg1"/>
                        </a:solidFill>
                        <a:effectLst/>
                        <a:latin typeface="Times New Roman" panose="02020603050405020304" pitchFamily="18" charset="0"/>
                        <a:ea typeface="+mj-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mj-ea"/>
                          <a:cs typeface="Times New Roman" panose="02020603050405020304" pitchFamily="18" charset="0"/>
                        </a:rPr>
                        <a:t>AI </a:t>
                      </a:r>
                      <a:endParaRPr lang="zh-CN" sz="4000">
                        <a:solidFill>
                          <a:schemeClr val="bg1"/>
                        </a:solidFill>
                        <a:effectLst/>
                        <a:latin typeface="Times New Roman" panose="02020603050405020304" pitchFamily="18" charset="0"/>
                        <a:ea typeface="+mj-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31807208"/>
                  </a:ext>
                </a:extLst>
              </a:tr>
              <a:tr h="60052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ea typeface="+mj-ea"/>
                          <a:cs typeface="Times New Roman" panose="02020603050405020304" pitchFamily="18" charset="0"/>
                        </a:rPr>
                        <a:t>Tracking</a:t>
                      </a:r>
                      <a:endParaRPr lang="zh-CN" sz="4000" dirty="0">
                        <a:solidFill>
                          <a:schemeClr val="bg1"/>
                        </a:solidFill>
                        <a:effectLst/>
                        <a:latin typeface="Times New Roman" panose="02020603050405020304" pitchFamily="18" charset="0"/>
                        <a:ea typeface="+mj-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ea typeface="+mj-ea"/>
                          <a:cs typeface="Times New Roman" panose="02020603050405020304" pitchFamily="18" charset="0"/>
                        </a:rPr>
                        <a:t>TVD</a:t>
                      </a:r>
                      <a:endParaRPr lang="zh-CN" sz="4000" dirty="0">
                        <a:solidFill>
                          <a:schemeClr val="bg1"/>
                        </a:solidFill>
                        <a:effectLst/>
                        <a:latin typeface="Times New Roman" panose="02020603050405020304" pitchFamily="18" charset="0"/>
                        <a:ea typeface="+mj-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cs typeface="Times New Roman" panose="02020603050405020304" pitchFamily="18" charset="0"/>
                        </a:rPr>
                        <a:t>PRE</a:t>
                      </a:r>
                      <a:r>
                        <a:rPr lang="en-US" altLang="zh-CN" sz="4000" dirty="0">
                          <a:solidFill>
                            <a:schemeClr val="bg1"/>
                          </a:solidFill>
                          <a:effectLst/>
                          <a:latin typeface="Times New Roman" panose="02020603050405020304" pitchFamily="18" charset="0"/>
                          <a:cs typeface="Times New Roman" panose="02020603050405020304" pitchFamily="18" charset="0"/>
                        </a:rPr>
                        <a:t>-</a:t>
                      </a:r>
                      <a:r>
                        <a:rPr lang="en-US" sz="4000" dirty="0">
                          <a:solidFill>
                            <a:schemeClr val="bg1"/>
                          </a:solidFill>
                          <a:effectLst/>
                          <a:latin typeface="Times New Roman" panose="02020603050405020304" pitchFamily="18" charset="0"/>
                          <a:cs typeface="Times New Roman" panose="02020603050405020304" pitchFamily="18" charset="0"/>
                        </a:rPr>
                        <a:t>POST</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-52.06%</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-32.80%</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-64.66%</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2594650"/>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cs typeface="Times New Roman" panose="02020603050405020304" pitchFamily="18" charset="0"/>
                        </a:rPr>
                        <a:t>ROIAQP</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-28.83%</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-1.75%</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-31.95%</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43327348"/>
                  </a:ext>
                </a:extLst>
              </a:tr>
              <a:tr h="431965">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Times New Roman" panose="02020603050405020304" pitchFamily="18" charset="0"/>
                          <a:cs typeface="Times New Roman" panose="02020603050405020304" pitchFamily="18" charset="0"/>
                        </a:rPr>
                        <a:t>JOINT</a:t>
                      </a:r>
                      <a:endParaRPr lang="zh-CN" sz="40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-61.86%</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-39.81%</a:t>
                      </a:r>
                      <a:endParaRPr lang="zh-CN" sz="40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-71.41%</a:t>
                      </a:r>
                      <a:endParaRPr lang="zh-CN" sz="40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15909230"/>
                  </a:ext>
                </a:extLst>
              </a:tr>
            </a:tbl>
          </a:graphicData>
        </a:graphic>
      </p:graphicFrame>
      <p:sp>
        <p:nvSpPr>
          <p:cNvPr id="11" name="文本框 10">
            <a:extLst>
              <a:ext uri="{FF2B5EF4-FFF2-40B4-BE49-F238E27FC236}">
                <a16:creationId xmlns:a16="http://schemas.microsoft.com/office/drawing/2014/main" id="{A1CC3DAA-2FE7-3B15-807D-13DB30E8F177}"/>
              </a:ext>
            </a:extLst>
          </p:cNvPr>
          <p:cNvSpPr txBox="1"/>
          <p:nvPr/>
        </p:nvSpPr>
        <p:spPr>
          <a:xfrm>
            <a:off x="1838381" y="10409693"/>
            <a:ext cx="21053609"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Table 2 Overview of the averaged BD-rate performance</a:t>
            </a:r>
            <a:r>
              <a:rPr lang="zh-CN" altLang="en-US"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for</a:t>
            </a:r>
            <a:r>
              <a:rPr lang="zh-CN" altLang="en-US"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rPr>
              <a:t>tracking in terms of mono-MOTA</a:t>
            </a:r>
            <a:endParaRPr lang="zh-CN" altLang="zh-CN" sz="4000" b="0" dirty="0">
              <a:solidFill>
                <a:schemeClr val="bg1"/>
              </a:solidFill>
              <a:effectLst/>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灯片编号占位符 4">
            <a:extLst>
              <a:ext uri="{FF2B5EF4-FFF2-40B4-BE49-F238E27FC236}">
                <a16:creationId xmlns:a16="http://schemas.microsoft.com/office/drawing/2014/main" id="{56DD002C-5780-E15F-62F9-10FED0CA1221}"/>
              </a:ext>
            </a:extLst>
          </p:cNvPr>
          <p:cNvSpPr>
            <a:spLocks noGrp="1"/>
          </p:cNvSpPr>
          <p:nvPr>
            <p:ph type="sldNum" sz="quarter" idx="2"/>
          </p:nvPr>
        </p:nvSpPr>
        <p:spPr>
          <a:xfrm>
            <a:off x="12006113" y="13081000"/>
            <a:ext cx="359073" cy="718145"/>
          </a:xfrm>
        </p:spPr>
        <p:txBody>
          <a:bodyPr/>
          <a:lstStyle/>
          <a:p>
            <a:fld id="{86CB4B4D-7CA3-9044-876B-883B54F8677D}" type="slidenum">
              <a:rPr lang="en-US" altLang="zh-CN" sz="4000" smtClean="0">
                <a:latin typeface="Times New Roman" panose="02020603050405020304" pitchFamily="18" charset="0"/>
                <a:cs typeface="Times New Roman" panose="02020603050405020304" pitchFamily="18" charset="0"/>
              </a:rPr>
              <a:t>4</a:t>
            </a:fld>
            <a:endParaRPr lang="zh-CN" altLang="en-US"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040255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74991"/>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Experimental</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results</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endParaRPr 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1396789"/>
            <a:ext cx="21533224"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Times New Roman" panose="02020603050405020304" pitchFamily="18" charset="0"/>
                <a:cs typeface="Times New Roman" panose="02020603050405020304" pitchFamily="18" charset="0"/>
              </a:rPr>
              <a:t>JOINT</a:t>
            </a:r>
            <a:r>
              <a:rPr lang="zh-CN" altLang="en-US" sz="4600" dirty="0">
                <a:latin typeface="Times New Roman" panose="02020603050405020304" pitchFamily="18" charset="0"/>
                <a:cs typeface="Times New Roman" panose="02020603050405020304" pitchFamily="18" charset="0"/>
              </a:rPr>
              <a:t> </a:t>
            </a:r>
            <a:r>
              <a:rPr lang="en-US" altLang="zh-CN" sz="4600" dirty="0">
                <a:latin typeface="Times New Roman" panose="02020603050405020304" pitchFamily="18" charset="0"/>
                <a:cs typeface="Times New Roman" panose="02020603050405020304" pitchFamily="18" charset="0"/>
              </a:rPr>
              <a:t>performance</a:t>
            </a:r>
            <a:r>
              <a:rPr lang="zh-CN" altLang="en-US" sz="4600" dirty="0">
                <a:latin typeface="Times New Roman" panose="02020603050405020304" pitchFamily="18" charset="0"/>
                <a:cs typeface="Times New Roman" panose="02020603050405020304" pitchFamily="18" charset="0"/>
              </a:rPr>
              <a:t> </a:t>
            </a:r>
            <a:r>
              <a:rPr lang="en-US" altLang="zh-CN" sz="4600" dirty="0">
                <a:latin typeface="Times New Roman" panose="02020603050405020304" pitchFamily="18" charset="0"/>
                <a:cs typeface="Times New Roman" panose="02020603050405020304" pitchFamily="18" charset="0"/>
              </a:rPr>
              <a:t>on</a:t>
            </a:r>
            <a:r>
              <a:rPr lang="zh-CN" altLang="en-US" sz="4600" dirty="0">
                <a:latin typeface="Times New Roman" panose="02020603050405020304" pitchFamily="18" charset="0"/>
                <a:cs typeface="Times New Roman" panose="02020603050405020304" pitchFamily="18" charset="0"/>
              </a:rPr>
              <a:t> </a:t>
            </a:r>
            <a:r>
              <a:rPr lang="en-US" altLang="zh-CN" sz="4600" dirty="0">
                <a:latin typeface="Times New Roman" panose="02020603050405020304" pitchFamily="18" charset="0"/>
                <a:cs typeface="Times New Roman" panose="02020603050405020304" pitchFamily="18" charset="0"/>
              </a:rPr>
              <a:t>SHU-HW</a:t>
            </a:r>
            <a:r>
              <a:rPr lang="zh-CN" altLang="en-US" sz="4600" dirty="0">
                <a:latin typeface="Times New Roman" panose="02020603050405020304" pitchFamily="18" charset="0"/>
                <a:cs typeface="Times New Roman" panose="02020603050405020304" pitchFamily="18" charset="0"/>
              </a:rPr>
              <a:t> </a:t>
            </a:r>
            <a:r>
              <a:rPr lang="en-US" altLang="zh-CN" sz="4600" dirty="0">
                <a:latin typeface="Times New Roman" panose="02020603050405020304" pitchFamily="18" charset="0"/>
                <a:cs typeface="Times New Roman" panose="02020603050405020304" pitchFamily="18" charset="0"/>
              </a:rPr>
              <a:t>dataset</a:t>
            </a:r>
            <a:endParaRPr kumimoji="0" lang="en-US" sz="46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endParaRPr>
          </a:p>
        </p:txBody>
      </p:sp>
      <p:graphicFrame>
        <p:nvGraphicFramePr>
          <p:cNvPr id="6" name="表格 5">
            <a:extLst>
              <a:ext uri="{FF2B5EF4-FFF2-40B4-BE49-F238E27FC236}">
                <a16:creationId xmlns:a16="http://schemas.microsoft.com/office/drawing/2014/main" id="{BE815005-C2FE-66E5-4279-F482B21BB46E}"/>
              </a:ext>
            </a:extLst>
          </p:cNvPr>
          <p:cNvGraphicFramePr>
            <a:graphicFrameLocks noGrp="1"/>
          </p:cNvGraphicFramePr>
          <p:nvPr>
            <p:extLst>
              <p:ext uri="{D42A27DB-BD31-4B8C-83A1-F6EECF244321}">
                <p14:modId xmlns:p14="http://schemas.microsoft.com/office/powerpoint/2010/main" val="110483086"/>
              </p:ext>
            </p:extLst>
          </p:nvPr>
        </p:nvGraphicFramePr>
        <p:xfrm>
          <a:off x="710126" y="2356005"/>
          <a:ext cx="23404285" cy="10424160"/>
        </p:xfrm>
        <a:graphic>
          <a:graphicData uri="http://schemas.openxmlformats.org/drawingml/2006/table">
            <a:tbl>
              <a:tblPr firstRow="1" firstCol="1" bandRow="1">
                <a:tableStyleId>{5940675A-B579-460E-94D1-54222C63F5DA}</a:tableStyleId>
              </a:tblPr>
              <a:tblGrid>
                <a:gridCol w="1377004">
                  <a:extLst>
                    <a:ext uri="{9D8B030D-6E8A-4147-A177-3AD203B41FA5}">
                      <a16:colId xmlns:a16="http://schemas.microsoft.com/office/drawing/2014/main" val="2575743084"/>
                    </a:ext>
                  </a:extLst>
                </a:gridCol>
                <a:gridCol w="2065506">
                  <a:extLst>
                    <a:ext uri="{9D8B030D-6E8A-4147-A177-3AD203B41FA5}">
                      <a16:colId xmlns:a16="http://schemas.microsoft.com/office/drawing/2014/main" val="525691591"/>
                    </a:ext>
                  </a:extLst>
                </a:gridCol>
                <a:gridCol w="3992355">
                  <a:extLst>
                    <a:ext uri="{9D8B030D-6E8A-4147-A177-3AD203B41FA5}">
                      <a16:colId xmlns:a16="http://schemas.microsoft.com/office/drawing/2014/main" val="288842714"/>
                    </a:ext>
                  </a:extLst>
                </a:gridCol>
                <a:gridCol w="3992355">
                  <a:extLst>
                    <a:ext uri="{9D8B030D-6E8A-4147-A177-3AD203B41FA5}">
                      <a16:colId xmlns:a16="http://schemas.microsoft.com/office/drawing/2014/main" val="1018669484"/>
                    </a:ext>
                  </a:extLst>
                </a:gridCol>
                <a:gridCol w="3992355">
                  <a:extLst>
                    <a:ext uri="{9D8B030D-6E8A-4147-A177-3AD203B41FA5}">
                      <a16:colId xmlns:a16="http://schemas.microsoft.com/office/drawing/2014/main" val="3691722432"/>
                    </a:ext>
                  </a:extLst>
                </a:gridCol>
                <a:gridCol w="3992355">
                  <a:extLst>
                    <a:ext uri="{9D8B030D-6E8A-4147-A177-3AD203B41FA5}">
                      <a16:colId xmlns:a16="http://schemas.microsoft.com/office/drawing/2014/main" val="691687495"/>
                    </a:ext>
                  </a:extLst>
                </a:gridCol>
                <a:gridCol w="3992355">
                  <a:extLst>
                    <a:ext uri="{9D8B030D-6E8A-4147-A177-3AD203B41FA5}">
                      <a16:colId xmlns:a16="http://schemas.microsoft.com/office/drawing/2014/main" val="2650267179"/>
                    </a:ext>
                  </a:extLst>
                </a:gridCol>
              </a:tblGrid>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End-to-End BD-rate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Time</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49837523"/>
                  </a:ext>
                </a:extLst>
              </a:tr>
              <a:tr h="84385">
                <a:tc>
                  <a:txBody>
                    <a:bodyPr/>
                    <a:lstStyle/>
                    <a:p>
                      <a:r>
                        <a:rPr lang="en-US" altLang="zh-CN" sz="3600" dirty="0">
                          <a:solidFill>
                            <a:schemeClr val="bg1"/>
                          </a:solidFill>
                          <a:effectLst/>
                          <a:latin typeface="Times New Roman" panose="02020603050405020304" pitchFamily="18" charset="0"/>
                          <a:cs typeface="Times New Roman" panose="02020603050405020304" pitchFamily="18" charset="0"/>
                        </a:rPr>
                        <a:t>RA</a:t>
                      </a:r>
                      <a:endParaRPr lang="zh-CN" sz="3600" dirty="0">
                        <a:solidFill>
                          <a:schemeClr val="bg1"/>
                        </a:solidFill>
                        <a:effectLst/>
                        <a:latin typeface="Times New Roman" panose="02020603050405020304" pitchFamily="18" charset="0"/>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altLang="zh-CN" sz="3600" dirty="0">
                          <a:solidFill>
                            <a:schemeClr val="bg1"/>
                          </a:solidFill>
                          <a:effectLst/>
                          <a:latin typeface="Times New Roman" panose="02020603050405020304" pitchFamily="18" charset="0"/>
                          <a:cs typeface="Times New Roman" panose="02020603050405020304" pitchFamily="18" charset="0"/>
                        </a:rPr>
                        <a:t>Detection</a:t>
                      </a:r>
                      <a:endParaRPr lang="zh-CN" sz="3600" dirty="0">
                        <a:solidFill>
                          <a:schemeClr val="bg1"/>
                        </a:solidFill>
                        <a:effectLst/>
                        <a:latin typeface="Times New Roman" panose="02020603050405020304" pitchFamily="18" charset="0"/>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Mono-</a:t>
                      </a:r>
                      <a:r>
                        <a:rPr lang="en-US" sz="3600" dirty="0" err="1">
                          <a:solidFill>
                            <a:schemeClr val="bg1"/>
                          </a:solidFill>
                          <a:effectLst/>
                          <a:latin typeface="Times New Roman" panose="02020603050405020304" pitchFamily="18" charset="0"/>
                          <a:cs typeface="Times New Roman" panose="02020603050405020304" pitchFamily="18" charset="0"/>
                        </a:rPr>
                        <a:t>mAP</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err="1">
                          <a:solidFill>
                            <a:schemeClr val="bg1"/>
                          </a:solidFill>
                          <a:effectLst/>
                          <a:latin typeface="Times New Roman" panose="02020603050405020304" pitchFamily="18" charset="0"/>
                          <a:cs typeface="Times New Roman" panose="02020603050405020304" pitchFamily="18" charset="0"/>
                        </a:rPr>
                        <a:t>mAP</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BD-</a:t>
                      </a:r>
                      <a:r>
                        <a:rPr lang="en-US" sz="3600" dirty="0" err="1">
                          <a:solidFill>
                            <a:schemeClr val="bg1"/>
                          </a:solidFill>
                          <a:effectLst/>
                          <a:latin typeface="Times New Roman" panose="02020603050405020304" pitchFamily="18" charset="0"/>
                          <a:cs typeface="Times New Roman" panose="02020603050405020304" pitchFamily="18" charset="0"/>
                        </a:rPr>
                        <a:t>mAP</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Enc</a:t>
                      </a:r>
                      <a:r>
                        <a:rPr lang="zh-CN" alt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Dec</a:t>
                      </a:r>
                      <a:r>
                        <a:rPr lang="zh-CN" alt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62206189"/>
                  </a:ext>
                </a:extLst>
              </a:tr>
              <a:tr h="79111">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SFU-HW</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Class A</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-22.41%</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3.40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331.22%</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5347.41%</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64227511"/>
                  </a:ext>
                </a:extLst>
              </a:tr>
              <a:tr h="79111">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Class B</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-29.88%</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6.12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362.72%</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11004.01%</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06516536"/>
                  </a:ext>
                </a:extLst>
              </a:tr>
              <a:tr h="79111">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Class C</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-36.69%</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-37.10%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5.40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448.76%</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4114.90%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98855926"/>
                  </a:ext>
                </a:extLst>
              </a:tr>
              <a:tr h="84385">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Class D</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-35.77%</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4.20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538.35%</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3289.60%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354972039"/>
                  </a:ext>
                </a:extLst>
              </a:tr>
              <a:tr h="84385">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cs typeface="Times New Roman" panose="02020603050405020304" pitchFamily="18" charset="0"/>
                        </a:rPr>
                        <a:t>Average</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-33.21%</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5.10 </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434.26%</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5304.48%</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76956504"/>
                  </a:ext>
                </a:extLst>
              </a:tr>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LD</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altLang="zh-CN" sz="3600" dirty="0">
                          <a:solidFill>
                            <a:schemeClr val="bg1"/>
                          </a:solidFill>
                          <a:effectLst/>
                          <a:latin typeface="Times New Roman" panose="02020603050405020304" pitchFamily="18" charset="0"/>
                          <a:cs typeface="Times New Roman" panose="02020603050405020304" pitchFamily="18" charset="0"/>
                        </a:rPr>
                        <a:t>Detection</a:t>
                      </a:r>
                      <a:endParaRPr lang="zh-CN" sz="3600" dirty="0">
                        <a:solidFill>
                          <a:schemeClr val="bg1"/>
                        </a:solidFill>
                        <a:effectLst/>
                        <a:latin typeface="Times New Roman" panose="02020603050405020304" pitchFamily="18" charset="0"/>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Mono-</a:t>
                      </a:r>
                      <a:r>
                        <a:rPr lang="en-US" sz="3600" dirty="0" err="1">
                          <a:solidFill>
                            <a:schemeClr val="bg1"/>
                          </a:solidFill>
                          <a:effectLst/>
                          <a:latin typeface="Times New Roman" panose="02020603050405020304" pitchFamily="18" charset="0"/>
                          <a:cs typeface="Times New Roman" panose="02020603050405020304" pitchFamily="18" charset="0"/>
                        </a:rPr>
                        <a:t>mAP</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err="1">
                          <a:solidFill>
                            <a:schemeClr val="bg1"/>
                          </a:solidFill>
                          <a:effectLst/>
                          <a:latin typeface="Times New Roman" panose="02020603050405020304" pitchFamily="18" charset="0"/>
                          <a:cs typeface="Times New Roman" panose="02020603050405020304" pitchFamily="18" charset="0"/>
                        </a:rPr>
                        <a:t>mAP</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BD-</a:t>
                      </a:r>
                      <a:r>
                        <a:rPr lang="en-US" sz="3600" dirty="0" err="1">
                          <a:solidFill>
                            <a:schemeClr val="bg1"/>
                          </a:solidFill>
                          <a:effectLst/>
                          <a:latin typeface="Times New Roman" panose="02020603050405020304" pitchFamily="18" charset="0"/>
                          <a:cs typeface="Times New Roman" panose="02020603050405020304" pitchFamily="18" charset="0"/>
                        </a:rPr>
                        <a:t>mAP</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Enc</a:t>
                      </a:r>
                      <a:r>
                        <a:rPr lang="zh-CN" alt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Dec</a:t>
                      </a:r>
                      <a:r>
                        <a:rPr lang="zh-CN" alt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120983225"/>
                  </a:ext>
                </a:extLst>
              </a:tr>
              <a:tr h="84385">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SFU-HW</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Class A</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-41.54%</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-42.12%</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12.12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205.49%</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7003.66%</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790936679"/>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Class B</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-19.23%</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3.00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237.91%</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12695.40%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732371514"/>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Class C</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-34.19%</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-33.48%</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5.50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310.15%</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4366.98%</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554350611"/>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Class D</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-32.13%</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3.89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350.30%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3011.30%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231661106"/>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cs typeface="Times New Roman" panose="02020603050405020304" pitchFamily="18" charset="0"/>
                        </a:rPr>
                        <a:t>Average</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-29.52%</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4.75 </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287.51%</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5609.14%</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54370532"/>
                  </a:ext>
                </a:extLst>
              </a:tr>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AI</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Detection</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Mono-</a:t>
                      </a:r>
                      <a:r>
                        <a:rPr lang="en-US" sz="3600" dirty="0" err="1">
                          <a:solidFill>
                            <a:schemeClr val="bg1"/>
                          </a:solidFill>
                          <a:effectLst/>
                          <a:latin typeface="Times New Roman" panose="02020603050405020304" pitchFamily="18" charset="0"/>
                          <a:cs typeface="Times New Roman" panose="02020603050405020304" pitchFamily="18" charset="0"/>
                        </a:rPr>
                        <a:t>mAP</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mAP</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BD-</a:t>
                      </a:r>
                      <a:r>
                        <a:rPr lang="en-US" sz="3600" dirty="0" err="1">
                          <a:solidFill>
                            <a:schemeClr val="bg1"/>
                          </a:solidFill>
                          <a:effectLst/>
                          <a:latin typeface="Times New Roman" panose="02020603050405020304" pitchFamily="18" charset="0"/>
                          <a:cs typeface="Times New Roman" panose="02020603050405020304" pitchFamily="18" charset="0"/>
                        </a:rPr>
                        <a:t>mAP</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Enc</a:t>
                      </a:r>
                      <a:r>
                        <a:rPr lang="zh-CN" alt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Dec</a:t>
                      </a:r>
                      <a:r>
                        <a:rPr lang="zh-CN" alt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67095772"/>
                  </a:ext>
                </a:extLst>
              </a:tr>
              <a:tr h="84385">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cs typeface="Times New Roman" panose="02020603050405020304" pitchFamily="18" charset="0"/>
                        </a:rPr>
                        <a:t>SFU-HW</a:t>
                      </a: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Class A</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-49.96%</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-48.27%</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16.76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198.36%</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3801.69%</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546966835"/>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Class B</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-44.29%</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11.10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229.35%</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6698.19%</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028986986"/>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Class C</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-51.38%</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-52.03%</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11.27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238.26%</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2120.88%</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5720204"/>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cs typeface="Times New Roman" panose="02020603050405020304" pitchFamily="18" charset="0"/>
                        </a:rPr>
                        <a:t>Class D</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-30.45%</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-31.00%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4.73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235.30%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1401.84%</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78323472"/>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cs typeface="Times New Roman" panose="02020603050405020304" pitchFamily="18" charset="0"/>
                        </a:rPr>
                        <a:t>Average</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-42.65%</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9.63 </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231.29%</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2782.01%</a:t>
                      </a:r>
                      <a:endParaRPr lang="zh-CN" sz="36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727886992"/>
                  </a:ext>
                </a:extLst>
              </a:tr>
            </a:tbl>
          </a:graphicData>
        </a:graphic>
      </p:graphicFrame>
      <p:sp>
        <p:nvSpPr>
          <p:cNvPr id="8" name="文本框 7">
            <a:extLst>
              <a:ext uri="{FF2B5EF4-FFF2-40B4-BE49-F238E27FC236}">
                <a16:creationId xmlns:a16="http://schemas.microsoft.com/office/drawing/2014/main" id="{3DF0C8CD-682C-D281-801A-C7D3D98638CB}"/>
              </a:ext>
            </a:extLst>
          </p:cNvPr>
          <p:cNvSpPr txBox="1"/>
          <p:nvPr/>
        </p:nvSpPr>
        <p:spPr>
          <a:xfrm>
            <a:off x="2581196" y="12880443"/>
            <a:ext cx="21312946"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400" b="0" dirty="0">
                <a:solidFill>
                  <a:schemeClr val="bg1"/>
                </a:solidFill>
                <a:latin typeface="Times New Roman" panose="02020603050405020304" pitchFamily="18" charset="0"/>
                <a:cs typeface="Times New Roman" panose="02020603050405020304" pitchFamily="18" charset="0"/>
              </a:rPr>
              <a:t>lease note “/” in the tables indicates the performance cannot be calculated validly, due to the nonmonotonic machine task performance or the non-overlap between rate-accuracy curves</a:t>
            </a:r>
            <a:r>
              <a:rPr lang="en-US" altLang="zh-CN" sz="2400" b="0" dirty="0">
                <a:solidFill>
                  <a:schemeClr val="bg1"/>
                </a:solidFill>
                <a:latin typeface="Times New Roman" panose="02020603050405020304" pitchFamily="18" charset="0"/>
                <a:cs typeface="Times New Roman" panose="02020603050405020304" pitchFamily="18" charset="0"/>
              </a:rPr>
              <a:t>.</a:t>
            </a:r>
            <a:r>
              <a:rPr lang="zh-CN" altLang="en-US" sz="2400" b="0" dirty="0">
                <a:solidFill>
                  <a:schemeClr val="bg1"/>
                </a:solidFill>
                <a:latin typeface="Times New Roman" panose="02020603050405020304" pitchFamily="18" charset="0"/>
                <a:cs typeface="Times New Roman" panose="02020603050405020304" pitchFamily="18" charset="0"/>
              </a:rPr>
              <a:t> </a:t>
            </a:r>
            <a:r>
              <a:rPr lang="en-US" altLang="zh-CN" sz="2400" b="0" dirty="0">
                <a:solidFill>
                  <a:schemeClr val="bg1"/>
                </a:solidFill>
                <a:latin typeface="Times New Roman" panose="02020603050405020304" pitchFamily="18" charset="0"/>
                <a:cs typeface="Times New Roman" panose="02020603050405020304" pitchFamily="18" charset="0"/>
              </a:rPr>
              <a:t>Same</a:t>
            </a:r>
            <a:r>
              <a:rPr lang="zh-CN" altLang="en-US" sz="2400" b="0" dirty="0">
                <a:solidFill>
                  <a:schemeClr val="bg1"/>
                </a:solidFill>
                <a:latin typeface="Times New Roman" panose="02020603050405020304" pitchFamily="18" charset="0"/>
                <a:cs typeface="Times New Roman" panose="02020603050405020304" pitchFamily="18" charset="0"/>
              </a:rPr>
              <a:t> </a:t>
            </a:r>
            <a:r>
              <a:rPr lang="en-US" altLang="zh-CN" sz="2400" b="0" dirty="0">
                <a:solidFill>
                  <a:schemeClr val="bg1"/>
                </a:solidFill>
                <a:latin typeface="Times New Roman" panose="02020603050405020304" pitchFamily="18" charset="0"/>
                <a:cs typeface="Times New Roman" panose="02020603050405020304" pitchFamily="18" charset="0"/>
              </a:rPr>
              <a:t>below.</a:t>
            </a:r>
            <a:endParaRPr lang="zh-CN" altLang="en-US" sz="2400" b="0" dirty="0">
              <a:solidFill>
                <a:schemeClr val="bg1"/>
              </a:solidFill>
              <a:latin typeface="Times New Roman" panose="02020603050405020304" pitchFamily="18" charset="0"/>
              <a:cs typeface="Times New Roman" panose="02020603050405020304" pitchFamily="18" charset="0"/>
            </a:endParaRPr>
          </a:p>
        </p:txBody>
      </p:sp>
      <p:sp>
        <p:nvSpPr>
          <p:cNvPr id="3" name="灯片编号占位符 2">
            <a:extLst>
              <a:ext uri="{FF2B5EF4-FFF2-40B4-BE49-F238E27FC236}">
                <a16:creationId xmlns:a16="http://schemas.microsoft.com/office/drawing/2014/main" id="{2C1E3C7E-C0DD-CBD4-A6AF-F3F34A59C271}"/>
              </a:ext>
            </a:extLst>
          </p:cNvPr>
          <p:cNvSpPr>
            <a:spLocks noGrp="1"/>
          </p:cNvSpPr>
          <p:nvPr>
            <p:ph type="sldNum" sz="quarter" idx="2"/>
          </p:nvPr>
        </p:nvSpPr>
        <p:spPr>
          <a:xfrm>
            <a:off x="12057410" y="13081000"/>
            <a:ext cx="256480" cy="471924"/>
          </a:xfrm>
        </p:spPr>
        <p:txBody>
          <a:bodyPr/>
          <a:lstStyle/>
          <a:p>
            <a:fld id="{86CB4B4D-7CA3-9044-876B-883B54F8677D}" type="slidenum">
              <a:rPr lang="en-US" altLang="zh-CN" smtClean="0">
                <a:latin typeface="Times New Roman" panose="02020603050405020304" pitchFamily="18" charset="0"/>
                <a:cs typeface="Times New Roman" panose="02020603050405020304" pitchFamily="18" charset="0"/>
              </a:rPr>
              <a:t>5</a:t>
            </a:fld>
            <a:endParaRPr lang="zh-CN" alt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510010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812800" y="0"/>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Experimental</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results</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endParaRPr 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0343185" y="328305"/>
            <a:ext cx="11941082" cy="17036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Times New Roman" panose="02020603050405020304" pitchFamily="18" charset="0"/>
                <a:cs typeface="Times New Roman" panose="02020603050405020304" pitchFamily="18" charset="0"/>
              </a:rPr>
              <a:t>JOINT</a:t>
            </a:r>
            <a:r>
              <a:rPr lang="zh-CN" altLang="en-US" sz="4600" dirty="0">
                <a:latin typeface="Times New Roman" panose="02020603050405020304" pitchFamily="18" charset="0"/>
                <a:cs typeface="Times New Roman" panose="02020603050405020304" pitchFamily="18" charset="0"/>
              </a:rPr>
              <a:t> </a:t>
            </a:r>
            <a:r>
              <a:rPr lang="en-US" altLang="zh-CN" sz="4600" dirty="0">
                <a:latin typeface="Times New Roman" panose="02020603050405020304" pitchFamily="18" charset="0"/>
                <a:cs typeface="Times New Roman" panose="02020603050405020304" pitchFamily="18" charset="0"/>
              </a:rPr>
              <a:t>performance</a:t>
            </a:r>
            <a:r>
              <a:rPr lang="zh-CN" altLang="en-US" sz="4600" dirty="0">
                <a:latin typeface="Times New Roman" panose="02020603050405020304" pitchFamily="18" charset="0"/>
                <a:cs typeface="Times New Roman" panose="02020603050405020304" pitchFamily="18" charset="0"/>
              </a:rPr>
              <a:t> </a:t>
            </a:r>
            <a:r>
              <a:rPr lang="en-US" altLang="zh-CN" sz="4600" dirty="0">
                <a:latin typeface="Times New Roman" panose="02020603050405020304" pitchFamily="18" charset="0"/>
                <a:cs typeface="Times New Roman" panose="02020603050405020304" pitchFamily="18" charset="0"/>
              </a:rPr>
              <a:t>on</a:t>
            </a:r>
            <a:r>
              <a:rPr lang="zh-CN" altLang="en-US" sz="4600" dirty="0">
                <a:latin typeface="Times New Roman" panose="02020603050405020304" pitchFamily="18" charset="0"/>
                <a:cs typeface="Times New Roman" panose="02020603050405020304" pitchFamily="18" charset="0"/>
              </a:rPr>
              <a:t> </a:t>
            </a:r>
            <a:r>
              <a:rPr lang="en-US" altLang="zh-CN" sz="4600" dirty="0">
                <a:latin typeface="Times New Roman" panose="02020603050405020304" pitchFamily="18" charset="0"/>
                <a:cs typeface="Times New Roman" panose="02020603050405020304" pitchFamily="18" charset="0"/>
              </a:rPr>
              <a:t>TVD</a:t>
            </a:r>
            <a:r>
              <a:rPr lang="zh-CN" altLang="en-US" sz="4600" dirty="0">
                <a:latin typeface="Times New Roman" panose="02020603050405020304" pitchFamily="18" charset="0"/>
                <a:cs typeface="Times New Roman" panose="02020603050405020304" pitchFamily="18" charset="0"/>
              </a:rPr>
              <a:t> </a:t>
            </a:r>
            <a:r>
              <a:rPr lang="en-US" altLang="zh-CN" sz="4600" dirty="0">
                <a:latin typeface="Times New Roman" panose="02020603050405020304" pitchFamily="18" charset="0"/>
                <a:cs typeface="Times New Roman" panose="02020603050405020304" pitchFamily="18" charset="0"/>
              </a:rPr>
              <a:t>dataset</a:t>
            </a:r>
            <a:endParaRPr kumimoji="0" lang="en-US" sz="46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endParaRPr>
          </a:p>
        </p:txBody>
      </p:sp>
      <p:sp>
        <p:nvSpPr>
          <p:cNvPr id="8" name="文本框 7">
            <a:extLst>
              <a:ext uri="{FF2B5EF4-FFF2-40B4-BE49-F238E27FC236}">
                <a16:creationId xmlns:a16="http://schemas.microsoft.com/office/drawing/2014/main" id="{3DF0C8CD-682C-D281-801A-C7D3D98638CB}"/>
              </a:ext>
            </a:extLst>
          </p:cNvPr>
          <p:cNvSpPr txBox="1"/>
          <p:nvPr/>
        </p:nvSpPr>
        <p:spPr>
          <a:xfrm>
            <a:off x="2581196" y="12880443"/>
            <a:ext cx="21312946"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400" b="0" dirty="0">
                <a:solidFill>
                  <a:schemeClr val="bg1"/>
                </a:solidFill>
                <a:latin typeface="Times New Roman" panose="02020603050405020304" pitchFamily="18" charset="0"/>
                <a:cs typeface="Times New Roman" panose="02020603050405020304" pitchFamily="18" charset="0"/>
              </a:rPr>
              <a:t>lease note “/” in the tables indicates the performance cannot be calculated validly, due to the nonmonotonic machine task performance or the non-overlap between rate-accuracy curves</a:t>
            </a:r>
            <a:r>
              <a:rPr lang="en-US" altLang="zh-CN" sz="2400" b="0" dirty="0">
                <a:solidFill>
                  <a:schemeClr val="bg1"/>
                </a:solidFill>
                <a:latin typeface="Times New Roman" panose="02020603050405020304" pitchFamily="18" charset="0"/>
                <a:cs typeface="Times New Roman" panose="02020603050405020304" pitchFamily="18" charset="0"/>
              </a:rPr>
              <a:t>.</a:t>
            </a:r>
            <a:r>
              <a:rPr lang="zh-CN" altLang="en-US" sz="2400" b="0" dirty="0">
                <a:solidFill>
                  <a:schemeClr val="bg1"/>
                </a:solidFill>
                <a:latin typeface="Times New Roman" panose="02020603050405020304" pitchFamily="18" charset="0"/>
                <a:cs typeface="Times New Roman" panose="02020603050405020304" pitchFamily="18" charset="0"/>
              </a:rPr>
              <a:t> </a:t>
            </a:r>
            <a:r>
              <a:rPr lang="en-US" altLang="zh-CN" sz="2400" b="0" dirty="0">
                <a:solidFill>
                  <a:schemeClr val="bg1"/>
                </a:solidFill>
                <a:latin typeface="Times New Roman" panose="02020603050405020304" pitchFamily="18" charset="0"/>
                <a:cs typeface="Times New Roman" panose="02020603050405020304" pitchFamily="18" charset="0"/>
              </a:rPr>
              <a:t>Same</a:t>
            </a:r>
            <a:r>
              <a:rPr lang="zh-CN" altLang="en-US" sz="2400" b="0" dirty="0">
                <a:solidFill>
                  <a:schemeClr val="bg1"/>
                </a:solidFill>
                <a:latin typeface="Times New Roman" panose="02020603050405020304" pitchFamily="18" charset="0"/>
                <a:cs typeface="Times New Roman" panose="02020603050405020304" pitchFamily="18" charset="0"/>
              </a:rPr>
              <a:t> </a:t>
            </a:r>
            <a:r>
              <a:rPr lang="en-US" altLang="zh-CN" sz="2400" b="0" dirty="0">
                <a:solidFill>
                  <a:schemeClr val="bg1"/>
                </a:solidFill>
                <a:latin typeface="Times New Roman" panose="02020603050405020304" pitchFamily="18" charset="0"/>
                <a:cs typeface="Times New Roman" panose="02020603050405020304" pitchFamily="18" charset="0"/>
              </a:rPr>
              <a:t>below.</a:t>
            </a:r>
            <a:endParaRPr lang="zh-CN" altLang="en-US" sz="2400" b="0" dirty="0">
              <a:solidFill>
                <a:schemeClr val="bg1"/>
              </a:solidFill>
              <a:latin typeface="Times New Roman" panose="02020603050405020304" pitchFamily="18" charset="0"/>
              <a:cs typeface="Times New Roman" panose="02020603050405020304" pitchFamily="18" charset="0"/>
            </a:endParaRPr>
          </a:p>
        </p:txBody>
      </p:sp>
      <p:graphicFrame>
        <p:nvGraphicFramePr>
          <p:cNvPr id="3" name="表格 2">
            <a:extLst>
              <a:ext uri="{FF2B5EF4-FFF2-40B4-BE49-F238E27FC236}">
                <a16:creationId xmlns:a16="http://schemas.microsoft.com/office/drawing/2014/main" id="{767B9383-7217-44C8-D4AF-0B10768AB5FD}"/>
              </a:ext>
            </a:extLst>
          </p:cNvPr>
          <p:cNvGraphicFramePr>
            <a:graphicFrameLocks noGrp="1"/>
          </p:cNvGraphicFramePr>
          <p:nvPr>
            <p:extLst>
              <p:ext uri="{D42A27DB-BD31-4B8C-83A1-F6EECF244321}">
                <p14:modId xmlns:p14="http://schemas.microsoft.com/office/powerpoint/2010/main" val="2541455532"/>
              </p:ext>
            </p:extLst>
          </p:nvPr>
        </p:nvGraphicFramePr>
        <p:xfrm>
          <a:off x="0" y="1610880"/>
          <a:ext cx="24180799" cy="11948160"/>
        </p:xfrm>
        <a:graphic>
          <a:graphicData uri="http://schemas.openxmlformats.org/drawingml/2006/table">
            <a:tbl>
              <a:tblPr firstRow="1" firstCol="1" bandRow="1">
                <a:tableStyleId>{5940675A-B579-460E-94D1-54222C63F5DA}</a:tableStyleId>
              </a:tblPr>
              <a:tblGrid>
                <a:gridCol w="760633">
                  <a:extLst>
                    <a:ext uri="{9D8B030D-6E8A-4147-A177-3AD203B41FA5}">
                      <a16:colId xmlns:a16="http://schemas.microsoft.com/office/drawing/2014/main" val="2364598120"/>
                    </a:ext>
                  </a:extLst>
                </a:gridCol>
                <a:gridCol w="3903361">
                  <a:extLst>
                    <a:ext uri="{9D8B030D-6E8A-4147-A177-3AD203B41FA5}">
                      <a16:colId xmlns:a16="http://schemas.microsoft.com/office/drawing/2014/main" val="1333934144"/>
                    </a:ext>
                  </a:extLst>
                </a:gridCol>
                <a:gridCol w="3903361">
                  <a:extLst>
                    <a:ext uri="{9D8B030D-6E8A-4147-A177-3AD203B41FA5}">
                      <a16:colId xmlns:a16="http://schemas.microsoft.com/office/drawing/2014/main" val="1289006552"/>
                    </a:ext>
                  </a:extLst>
                </a:gridCol>
                <a:gridCol w="3903361">
                  <a:extLst>
                    <a:ext uri="{9D8B030D-6E8A-4147-A177-3AD203B41FA5}">
                      <a16:colId xmlns:a16="http://schemas.microsoft.com/office/drawing/2014/main" val="3277627794"/>
                    </a:ext>
                  </a:extLst>
                </a:gridCol>
                <a:gridCol w="3903361">
                  <a:extLst>
                    <a:ext uri="{9D8B030D-6E8A-4147-A177-3AD203B41FA5}">
                      <a16:colId xmlns:a16="http://schemas.microsoft.com/office/drawing/2014/main" val="2895527505"/>
                    </a:ext>
                  </a:extLst>
                </a:gridCol>
                <a:gridCol w="3903361">
                  <a:extLst>
                    <a:ext uri="{9D8B030D-6E8A-4147-A177-3AD203B41FA5}">
                      <a16:colId xmlns:a16="http://schemas.microsoft.com/office/drawing/2014/main" val="2689576019"/>
                    </a:ext>
                  </a:extLst>
                </a:gridCol>
                <a:gridCol w="3903361">
                  <a:extLst>
                    <a:ext uri="{9D8B030D-6E8A-4147-A177-3AD203B41FA5}">
                      <a16:colId xmlns:a16="http://schemas.microsoft.com/office/drawing/2014/main" val="4152959868"/>
                    </a:ext>
                  </a:extLst>
                </a:gridCol>
              </a:tblGrid>
              <a:tr h="230960">
                <a:tc row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RA</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Tracking</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End-to-End BD-Rate [%]</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 </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Time</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02304932"/>
                  </a:ext>
                </a:extLst>
              </a:tr>
              <a:tr h="230960">
                <a:tc vMerge="1">
                  <a:txBody>
                    <a:bodyPr/>
                    <a:lstStyle/>
                    <a:p>
                      <a:endParaRPr lang="zh-CN" altLang="en-US"/>
                    </a:p>
                  </a:txBody>
                  <a:tcPr/>
                </a:tc>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Mono-MOTA</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MOTA</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End-to-end BD-MOTA</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Enc</a:t>
                      </a:r>
                      <a:r>
                        <a:rPr lang="zh-CN" altLang="en-US"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Dec</a:t>
                      </a:r>
                      <a:r>
                        <a:rPr lang="zh-CN" altLang="en-US"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67550359"/>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-65.52%</a:t>
                      </a:r>
                      <a:endParaRPr lang="zh-CN" sz="28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11.06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183.51%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21326.37%</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79077617"/>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TVD-01-2</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-67.08%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-67.63%</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7.73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200.26%</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17865.51%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496586052"/>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TVD-01-3</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-43.78%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4.92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221.27%</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14248.92%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1513725"/>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TVD-02-1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-28.47%</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-28.62%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2.56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499.11%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13647.88%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22468769"/>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-58.01%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-58.08%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9.63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371.30%</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12603.72%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15049109"/>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TVD-03-2</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-83.82%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11.31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218.45%</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10970.45%</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954693213"/>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TVD-03-3</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-86.32%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-86.65%</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12.30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111.81%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9349.08%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44593250"/>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chemeClr val="bg1"/>
                          </a:solidFill>
                          <a:effectLst/>
                          <a:latin typeface="Times New Roman" panose="02020603050405020304" pitchFamily="18" charset="0"/>
                          <a:cs typeface="Times New Roman" panose="02020603050405020304" pitchFamily="18" charset="0"/>
                        </a:rPr>
                        <a:t>Average</a:t>
                      </a:r>
                      <a:endParaRPr lang="zh-CN" sz="28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-61.86%</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8.50 </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232.58%</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13809.62%</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55677457"/>
                  </a:ext>
                </a:extLst>
              </a:tr>
              <a:tr h="23096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LD</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Tracking</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Mono-MOTA</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MOTA</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End-to-end BD-MOTA</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Enc</a:t>
                      </a:r>
                      <a:r>
                        <a:rPr lang="zh-CN" altLang="en-US"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Dec</a:t>
                      </a:r>
                      <a:r>
                        <a:rPr lang="zh-CN" altLang="en-US"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65744913"/>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TVD</a:t>
                      </a: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-34.89%</a:t>
                      </a:r>
                      <a:endParaRPr lang="zh-CN" sz="28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5.22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164.64%</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15241.40%</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28603032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TVD-01-2</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-42.02%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-44.57%</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5.22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171.36%</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15689.45%</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22305323"/>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TVD-01-3</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-26.47%</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2.87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189.98%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15146.59%</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4349318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TVD-02-1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20.81%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-0.76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286.70%</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16530.36%</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0284259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-39.29%</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-42.75%</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7.37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241.29%</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14511.77%</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463062880"/>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TVD-03-2</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-74.90%</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9.37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149.10%</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12282.36%</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28849217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TVD-03-3</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-81.91%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-82.71%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9.51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93.26%</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9963.73%</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12737699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chemeClr val="bg1"/>
                          </a:solidFill>
                          <a:effectLst/>
                          <a:latin typeface="Times New Roman" panose="02020603050405020304" pitchFamily="18" charset="0"/>
                          <a:cs typeface="Times New Roman" panose="02020603050405020304" pitchFamily="18" charset="0"/>
                        </a:rPr>
                        <a:t>Average</a:t>
                      </a:r>
                      <a:endParaRPr lang="zh-CN" sz="28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-39.81%</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5.54 </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175.64%</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14017.32%</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76170528"/>
                  </a:ext>
                </a:extLst>
              </a:tr>
              <a:tr h="23096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AI</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Tracking</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Mono-MOTA</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MOTA</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End-to-end BD-MOTA</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Enc</a:t>
                      </a:r>
                      <a:r>
                        <a:rPr lang="zh-CN" altLang="en-US"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Dec</a:t>
                      </a:r>
                      <a:r>
                        <a:rPr lang="zh-CN" altLang="en-US"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rPr>
                        <a:t>CPU</a:t>
                      </a:r>
                      <a:endParaRPr lang="zh-CN" sz="28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15018783"/>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latin typeface="Times New Roman" panose="02020603050405020304" pitchFamily="18" charset="0"/>
                          <a:cs typeface="Times New Roman" panose="02020603050405020304" pitchFamily="18" charset="0"/>
                        </a:rPr>
                        <a:t>TVD</a:t>
                      </a: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-77.86%</a:t>
                      </a:r>
                      <a:endParaRPr lang="zh-CN" sz="28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-77.90%</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19.69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30.03%</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2384.52%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076143987"/>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TVD-01-2</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-81.13%</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-81.28%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16.91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29.78%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2626.86%</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9956085"/>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TVD-01-3</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-59.77%</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-59.89%</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8.79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57.85%</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3198.40%</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97378201"/>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TVD-02-1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-39.11%</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-42.12%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2.80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197.23%</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6263.66%</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892016834"/>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TVD-03-1</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-72.10%</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-72.69%</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17.46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119.62%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4840.55%</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22007569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TVD-03-2</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-81.95%</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-82.78%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16.13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70.82%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3311.16%</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58574176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latin typeface="Times New Roman" panose="02020603050405020304" pitchFamily="18" charset="0"/>
                          <a:cs typeface="Times New Roman" panose="02020603050405020304" pitchFamily="18" charset="0"/>
                        </a:rPr>
                        <a:t>TVD-03-3</a:t>
                      </a:r>
                      <a:endParaRPr lang="zh-CN" sz="28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-87.94%</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-88.93%</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19.10 </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44.62%</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2778.98%</a:t>
                      </a:r>
                      <a:endParaRPr lang="zh-CN" sz="28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1438463"/>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chemeClr val="bg1"/>
                          </a:solidFill>
                          <a:effectLst/>
                          <a:latin typeface="Times New Roman" panose="02020603050405020304" pitchFamily="18" charset="0"/>
                          <a:cs typeface="Times New Roman" panose="02020603050405020304" pitchFamily="18" charset="0"/>
                        </a:rPr>
                        <a:t>Average</a:t>
                      </a:r>
                      <a:endParaRPr lang="zh-CN" sz="2800" b="1"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-71.41%</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-72.23%</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14.41 </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62.81%</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b="1"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3430.34%</a:t>
                      </a:r>
                      <a:endParaRPr lang="zh-CN" sz="2800" b="1"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25358045"/>
                  </a:ext>
                </a:extLst>
              </a:tr>
            </a:tbl>
          </a:graphicData>
        </a:graphic>
      </p:graphicFrame>
      <p:sp>
        <p:nvSpPr>
          <p:cNvPr id="5" name="灯片编号占位符 4">
            <a:extLst>
              <a:ext uri="{FF2B5EF4-FFF2-40B4-BE49-F238E27FC236}">
                <a16:creationId xmlns:a16="http://schemas.microsoft.com/office/drawing/2014/main" id="{66238DA6-CBB4-30CA-0A28-06BF6CEEE1F0}"/>
              </a:ext>
            </a:extLst>
          </p:cNvPr>
          <p:cNvSpPr>
            <a:spLocks noGrp="1"/>
          </p:cNvSpPr>
          <p:nvPr>
            <p:ph type="sldNum" sz="quarter" idx="2"/>
          </p:nvPr>
        </p:nvSpPr>
        <p:spPr>
          <a:xfrm>
            <a:off x="12057410" y="13081000"/>
            <a:ext cx="256480" cy="471924"/>
          </a:xfrm>
        </p:spPr>
        <p:txBody>
          <a:bodyPr/>
          <a:lstStyle/>
          <a:p>
            <a:fld id="{86CB4B4D-7CA3-9044-876B-883B54F8677D}" type="slidenum">
              <a:rPr lang="en-US" altLang="zh-CN" smtClean="0">
                <a:latin typeface="Times New Roman" panose="02020603050405020304" pitchFamily="18" charset="0"/>
                <a:cs typeface="Times New Roman" panose="02020603050405020304" pitchFamily="18" charset="0"/>
              </a:rPr>
              <a:t>6</a:t>
            </a:fld>
            <a:endParaRPr lang="zh-CN" alt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0959464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9C80E33-7830-C8A1-97CA-BF1E2D2A1B0C}"/>
              </a:ext>
            </a:extLst>
          </p:cNvPr>
          <p:cNvSpPr>
            <a:spLocks noGrp="1"/>
          </p:cNvSpPr>
          <p:nvPr>
            <p:ph type="sldNum" sz="quarter" idx="2"/>
          </p:nvPr>
        </p:nvSpPr>
        <p:spPr/>
        <p:txBody>
          <a:bodyPr/>
          <a:lstStyle/>
          <a:p>
            <a:fld id="{86CB4B4D-7CA3-9044-876B-883B54F8677D}" type="slidenum">
              <a:rPr lang="en-US" altLang="zh-CN" smtClean="0"/>
              <a:t>7</a:t>
            </a:fld>
            <a:endParaRPr lang="zh-CN" altLang="en-US"/>
          </a:p>
        </p:txBody>
      </p:sp>
      <p:sp>
        <p:nvSpPr>
          <p:cNvPr id="3" name="Text Placeholder 5">
            <a:extLst>
              <a:ext uri="{FF2B5EF4-FFF2-40B4-BE49-F238E27FC236}">
                <a16:creationId xmlns:a16="http://schemas.microsoft.com/office/drawing/2014/main" id="{FDB28680-F378-55EE-0653-0FEA1F8B9C6A}"/>
              </a:ext>
            </a:extLst>
          </p:cNvPr>
          <p:cNvSpPr txBox="1">
            <a:spLocks/>
          </p:cNvSpPr>
          <p:nvPr/>
        </p:nvSpPr>
        <p:spPr>
          <a:xfrm>
            <a:off x="1098176" y="480840"/>
            <a:ext cx="19100800"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Experimental</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comparison</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with</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JVET-AI0196</a:t>
            </a:r>
            <a:r>
              <a:rPr lang="zh-CN" alt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 </a:t>
            </a:r>
            <a:endParaRPr 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endParaRPr>
          </a:p>
        </p:txBody>
      </p:sp>
      <p:graphicFrame>
        <p:nvGraphicFramePr>
          <p:cNvPr id="4" name="表格 3">
            <a:extLst>
              <a:ext uri="{FF2B5EF4-FFF2-40B4-BE49-F238E27FC236}">
                <a16:creationId xmlns:a16="http://schemas.microsoft.com/office/drawing/2014/main" id="{307A87E9-51E4-59A2-EB67-9666F557BB33}"/>
              </a:ext>
            </a:extLst>
          </p:cNvPr>
          <p:cNvGraphicFramePr>
            <a:graphicFrameLocks noGrp="1"/>
          </p:cNvGraphicFramePr>
          <p:nvPr>
            <p:extLst>
              <p:ext uri="{D42A27DB-BD31-4B8C-83A1-F6EECF244321}">
                <p14:modId xmlns:p14="http://schemas.microsoft.com/office/powerpoint/2010/main" val="1411507257"/>
              </p:ext>
            </p:extLst>
          </p:nvPr>
        </p:nvGraphicFramePr>
        <p:xfrm>
          <a:off x="1722829" y="5423107"/>
          <a:ext cx="20472402" cy="2869786"/>
        </p:xfrm>
        <a:graphic>
          <a:graphicData uri="http://schemas.openxmlformats.org/drawingml/2006/table">
            <a:tbl>
              <a:tblPr firstRow="1" firstCol="1" bandRow="1">
                <a:tableStyleId>{5940675A-B579-460E-94D1-54222C63F5DA}</a:tableStyleId>
              </a:tblPr>
              <a:tblGrid>
                <a:gridCol w="5855760">
                  <a:extLst>
                    <a:ext uri="{9D8B030D-6E8A-4147-A177-3AD203B41FA5}">
                      <a16:colId xmlns:a16="http://schemas.microsoft.com/office/drawing/2014/main" val="30435063"/>
                    </a:ext>
                  </a:extLst>
                </a:gridCol>
                <a:gridCol w="2358857">
                  <a:extLst>
                    <a:ext uri="{9D8B030D-6E8A-4147-A177-3AD203B41FA5}">
                      <a16:colId xmlns:a16="http://schemas.microsoft.com/office/drawing/2014/main" val="3034311913"/>
                    </a:ext>
                  </a:extLst>
                </a:gridCol>
                <a:gridCol w="2640267">
                  <a:extLst>
                    <a:ext uri="{9D8B030D-6E8A-4147-A177-3AD203B41FA5}">
                      <a16:colId xmlns:a16="http://schemas.microsoft.com/office/drawing/2014/main" val="1918400308"/>
                    </a:ext>
                  </a:extLst>
                </a:gridCol>
                <a:gridCol w="2358857">
                  <a:extLst>
                    <a:ext uri="{9D8B030D-6E8A-4147-A177-3AD203B41FA5}">
                      <a16:colId xmlns:a16="http://schemas.microsoft.com/office/drawing/2014/main" val="594795246"/>
                    </a:ext>
                  </a:extLst>
                </a:gridCol>
                <a:gridCol w="2640267">
                  <a:extLst>
                    <a:ext uri="{9D8B030D-6E8A-4147-A177-3AD203B41FA5}">
                      <a16:colId xmlns:a16="http://schemas.microsoft.com/office/drawing/2014/main" val="450667094"/>
                    </a:ext>
                  </a:extLst>
                </a:gridCol>
                <a:gridCol w="2358857">
                  <a:extLst>
                    <a:ext uri="{9D8B030D-6E8A-4147-A177-3AD203B41FA5}">
                      <a16:colId xmlns:a16="http://schemas.microsoft.com/office/drawing/2014/main" val="625693287"/>
                    </a:ext>
                  </a:extLst>
                </a:gridCol>
                <a:gridCol w="2259537">
                  <a:extLst>
                    <a:ext uri="{9D8B030D-6E8A-4147-A177-3AD203B41FA5}">
                      <a16:colId xmlns:a16="http://schemas.microsoft.com/office/drawing/2014/main" val="588270336"/>
                    </a:ext>
                  </a:extLst>
                </a:gridCol>
              </a:tblGrid>
              <a:tr h="54844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6">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Object Detection Task on SFU-HW dataset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1896022"/>
                  </a:ext>
                </a:extLst>
              </a:tr>
              <a:tr h="54844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2">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RA</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CN" altLang="en-US"/>
                    </a:p>
                  </a:txBody>
                  <a:tcPr/>
                </a:tc>
                <a:tc gridSpan="2">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LD</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CN" altLang="en-US"/>
                    </a:p>
                  </a:txBody>
                  <a:tcPr/>
                </a:tc>
                <a:tc gridSpan="2">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AI</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135012966"/>
                  </a:ext>
                </a:extLst>
              </a:tr>
              <a:tr h="54844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BD-rate</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DecT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dirty="0">
                          <a:solidFill>
                            <a:schemeClr val="bg1"/>
                          </a:solidFill>
                          <a:effectLst/>
                          <a:latin typeface="Times New Roman" panose="02020603050405020304" pitchFamily="18" charset="0"/>
                          <a:cs typeface="Times New Roman" panose="02020603050405020304" pitchFamily="18" charset="0"/>
                        </a:rPr>
                        <a:t>BD-rate</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DecT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BD-rate</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DecT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3624889"/>
                  </a:ext>
                </a:extLst>
              </a:tr>
              <a:tr h="61193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This contribution</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-32.21%</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5304.48%</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-29.52%</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5609.14%</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-42.64%</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2782.01%</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73643141"/>
                  </a:ext>
                </a:extLst>
              </a:tr>
              <a:tr h="61193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JVET-AI0196</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-33.77%</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13999.20%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-32.47%</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15728.72%</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-44.72%</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dirty="0">
                          <a:solidFill>
                            <a:schemeClr val="bg1"/>
                          </a:solidFill>
                          <a:effectLst/>
                          <a:latin typeface="Times New Roman" panose="02020603050405020304" pitchFamily="18" charset="0"/>
                          <a:cs typeface="Times New Roman" panose="02020603050405020304" pitchFamily="18" charset="0"/>
                        </a:rPr>
                        <a:t>9000.37%</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9313667"/>
                  </a:ext>
                </a:extLst>
              </a:tr>
            </a:tbl>
          </a:graphicData>
        </a:graphic>
      </p:graphicFrame>
      <p:graphicFrame>
        <p:nvGraphicFramePr>
          <p:cNvPr id="5" name="表格 4">
            <a:extLst>
              <a:ext uri="{FF2B5EF4-FFF2-40B4-BE49-F238E27FC236}">
                <a16:creationId xmlns:a16="http://schemas.microsoft.com/office/drawing/2014/main" id="{3B63EA54-A5D9-84B7-5F6D-B8B6E1FC55B1}"/>
              </a:ext>
            </a:extLst>
          </p:cNvPr>
          <p:cNvGraphicFramePr>
            <a:graphicFrameLocks noGrp="1"/>
          </p:cNvGraphicFramePr>
          <p:nvPr>
            <p:extLst>
              <p:ext uri="{D42A27DB-BD31-4B8C-83A1-F6EECF244321}">
                <p14:modId xmlns:p14="http://schemas.microsoft.com/office/powerpoint/2010/main" val="2601882251"/>
              </p:ext>
            </p:extLst>
          </p:nvPr>
        </p:nvGraphicFramePr>
        <p:xfrm>
          <a:off x="1722830" y="9516255"/>
          <a:ext cx="20472401" cy="2743200"/>
        </p:xfrm>
        <a:graphic>
          <a:graphicData uri="http://schemas.openxmlformats.org/drawingml/2006/table">
            <a:tbl>
              <a:tblPr firstRow="1" firstCol="1" bandRow="1">
                <a:tableStyleId>{5940675A-B579-460E-94D1-54222C63F5DA}</a:tableStyleId>
              </a:tblPr>
              <a:tblGrid>
                <a:gridCol w="5855760">
                  <a:extLst>
                    <a:ext uri="{9D8B030D-6E8A-4147-A177-3AD203B41FA5}">
                      <a16:colId xmlns:a16="http://schemas.microsoft.com/office/drawing/2014/main" val="1010174698"/>
                    </a:ext>
                  </a:extLst>
                </a:gridCol>
                <a:gridCol w="2358857">
                  <a:extLst>
                    <a:ext uri="{9D8B030D-6E8A-4147-A177-3AD203B41FA5}">
                      <a16:colId xmlns:a16="http://schemas.microsoft.com/office/drawing/2014/main" val="4060744258"/>
                    </a:ext>
                  </a:extLst>
                </a:gridCol>
                <a:gridCol w="2640266">
                  <a:extLst>
                    <a:ext uri="{9D8B030D-6E8A-4147-A177-3AD203B41FA5}">
                      <a16:colId xmlns:a16="http://schemas.microsoft.com/office/drawing/2014/main" val="409091930"/>
                    </a:ext>
                  </a:extLst>
                </a:gridCol>
                <a:gridCol w="2358857">
                  <a:extLst>
                    <a:ext uri="{9D8B030D-6E8A-4147-A177-3AD203B41FA5}">
                      <a16:colId xmlns:a16="http://schemas.microsoft.com/office/drawing/2014/main" val="3942972906"/>
                    </a:ext>
                  </a:extLst>
                </a:gridCol>
                <a:gridCol w="2640266">
                  <a:extLst>
                    <a:ext uri="{9D8B030D-6E8A-4147-A177-3AD203B41FA5}">
                      <a16:colId xmlns:a16="http://schemas.microsoft.com/office/drawing/2014/main" val="3635175304"/>
                    </a:ext>
                  </a:extLst>
                </a:gridCol>
                <a:gridCol w="2358857">
                  <a:extLst>
                    <a:ext uri="{9D8B030D-6E8A-4147-A177-3AD203B41FA5}">
                      <a16:colId xmlns:a16="http://schemas.microsoft.com/office/drawing/2014/main" val="1861633974"/>
                    </a:ext>
                  </a:extLst>
                </a:gridCol>
                <a:gridCol w="2259538">
                  <a:extLst>
                    <a:ext uri="{9D8B030D-6E8A-4147-A177-3AD203B41FA5}">
                      <a16:colId xmlns:a16="http://schemas.microsoft.com/office/drawing/2014/main" val="3213793632"/>
                    </a:ext>
                  </a:extLst>
                </a:gridCol>
              </a:tblGrid>
              <a:tr h="25209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6">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Object Tracking Task on TVD dataset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6393916"/>
                  </a:ext>
                </a:extLst>
              </a:tr>
              <a:tr h="25209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2">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RA</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CN" altLang="en-US"/>
                    </a:p>
                  </a:txBody>
                  <a:tcPr/>
                </a:tc>
                <a:tc gridSpan="2">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LD</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CN" altLang="en-US"/>
                    </a:p>
                  </a:txBody>
                  <a:tcPr/>
                </a:tc>
                <a:tc gridSpan="2">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AI</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3799485"/>
                  </a:ext>
                </a:extLst>
              </a:tr>
              <a:tr h="25209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 </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BD-rate</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dirty="0" err="1">
                          <a:solidFill>
                            <a:schemeClr val="bg1"/>
                          </a:solidFill>
                          <a:effectLst/>
                          <a:latin typeface="Times New Roman" panose="02020603050405020304" pitchFamily="18" charset="0"/>
                          <a:cs typeface="Times New Roman" panose="02020603050405020304" pitchFamily="18" charset="0"/>
                        </a:rPr>
                        <a:t>DecT</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dirty="0">
                          <a:solidFill>
                            <a:schemeClr val="bg1"/>
                          </a:solidFill>
                          <a:effectLst/>
                          <a:latin typeface="Times New Roman" panose="02020603050405020304" pitchFamily="18" charset="0"/>
                          <a:cs typeface="Times New Roman" panose="02020603050405020304" pitchFamily="18" charset="0"/>
                        </a:rPr>
                        <a:t>BD-rate</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DecT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BD-rate</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DecT</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51020033"/>
                  </a:ext>
                </a:extLst>
              </a:tr>
              <a:tr h="25209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This contribution</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-61.86%</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13809.62%</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-39.81%</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14017.32%</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dirty="0">
                          <a:solidFill>
                            <a:schemeClr val="bg1"/>
                          </a:solidFill>
                          <a:effectLst/>
                          <a:latin typeface="Times New Roman" panose="02020603050405020304" pitchFamily="18" charset="0"/>
                          <a:cs typeface="Times New Roman" panose="02020603050405020304" pitchFamily="18" charset="0"/>
                        </a:rPr>
                        <a:t>-71.41%</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3430.34%</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58478203"/>
                  </a:ext>
                </a:extLst>
              </a:tr>
              <a:tr h="25209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JVET-AI0196</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-65.00%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33200.96%</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-47.60%</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36753.39%</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a:solidFill>
                            <a:schemeClr val="bg1"/>
                          </a:solidFill>
                          <a:effectLst/>
                          <a:latin typeface="Times New Roman" panose="02020603050405020304" pitchFamily="18" charset="0"/>
                          <a:cs typeface="Times New Roman" panose="02020603050405020304" pitchFamily="18" charset="0"/>
                        </a:rPr>
                        <a:t>-72.33%</a:t>
                      </a:r>
                      <a:endParaRPr lang="zh-CN" sz="360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3600" dirty="0">
                          <a:solidFill>
                            <a:schemeClr val="bg1"/>
                          </a:solidFill>
                          <a:effectLst/>
                          <a:latin typeface="Times New Roman" panose="02020603050405020304" pitchFamily="18" charset="0"/>
                          <a:cs typeface="Times New Roman" panose="02020603050405020304" pitchFamily="18" charset="0"/>
                        </a:rPr>
                        <a:t>9168.88%</a:t>
                      </a:r>
                      <a:endParaRPr lang="zh-CN" sz="3600" dirty="0">
                        <a:solidFill>
                          <a:schemeClr val="bg1"/>
                        </a:solidFill>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16859082"/>
                  </a:ext>
                </a:extLst>
              </a:tr>
            </a:tbl>
          </a:graphicData>
        </a:graphic>
      </p:graphicFrame>
      <p:sp>
        <p:nvSpPr>
          <p:cNvPr id="7" name="文本框 6">
            <a:extLst>
              <a:ext uri="{FF2B5EF4-FFF2-40B4-BE49-F238E27FC236}">
                <a16:creationId xmlns:a16="http://schemas.microsoft.com/office/drawing/2014/main" id="{51110DA6-835D-388F-C7B0-E7E554FF5C8F}"/>
              </a:ext>
            </a:extLst>
          </p:cNvPr>
          <p:cNvSpPr txBox="1"/>
          <p:nvPr/>
        </p:nvSpPr>
        <p:spPr>
          <a:xfrm>
            <a:off x="3131335" y="4605437"/>
            <a:ext cx="18053050"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b="0" dirty="0">
                <a:solidFill>
                  <a:schemeClr val="bg1"/>
                </a:solidFill>
                <a:effectLst/>
                <a:latin typeface="Times New Roman" panose="02020603050405020304" pitchFamily="18" charset="0"/>
                <a:ea typeface="黑体" panose="02010609060101010101" pitchFamily="49" charset="-122"/>
                <a:cs typeface="Mangal" panose="02040503050203030202" pitchFamily="18" charset="0"/>
              </a:rPr>
              <a:t>Table 4 Performance comparison of this contribution and JVET-AI0196 for object detection.</a:t>
            </a:r>
            <a:endParaRPr lang="zh-CN" altLang="zh-CN" sz="3600" b="0" dirty="0">
              <a:solidFill>
                <a:schemeClr val="bg1"/>
              </a:solidFill>
              <a:effectLst/>
              <a:latin typeface="Calibri Light" panose="020F0302020204030204" pitchFamily="34" charset="0"/>
              <a:ea typeface="黑体" panose="02010609060101010101" pitchFamily="49" charset="-122"/>
              <a:cs typeface="Mangal" panose="02040503050203030202" pitchFamily="18" charset="0"/>
            </a:endParaRPr>
          </a:p>
        </p:txBody>
      </p:sp>
      <p:sp>
        <p:nvSpPr>
          <p:cNvPr id="9" name="文本框 8">
            <a:extLst>
              <a:ext uri="{FF2B5EF4-FFF2-40B4-BE49-F238E27FC236}">
                <a16:creationId xmlns:a16="http://schemas.microsoft.com/office/drawing/2014/main" id="{6AEC4EF8-0797-8D01-12DC-2DD4C0C16BC0}"/>
              </a:ext>
            </a:extLst>
          </p:cNvPr>
          <p:cNvSpPr txBox="1"/>
          <p:nvPr/>
        </p:nvSpPr>
        <p:spPr>
          <a:xfrm>
            <a:off x="2840429" y="8694710"/>
            <a:ext cx="18237202"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b="0" dirty="0">
                <a:solidFill>
                  <a:schemeClr val="bg1"/>
                </a:solidFill>
                <a:effectLst/>
                <a:latin typeface="Times New Roman" panose="02020603050405020304" pitchFamily="18" charset="0"/>
                <a:ea typeface="黑体" panose="02010609060101010101" pitchFamily="49" charset="-122"/>
                <a:cs typeface="Mangal" panose="02040503050203030202" pitchFamily="18" charset="0"/>
              </a:rPr>
              <a:t>Table 5 Performance comparison of this contribution and JVET-AI0196 for object tracking.</a:t>
            </a:r>
            <a:endParaRPr lang="zh-CN" altLang="zh-CN" sz="3600" b="0" dirty="0">
              <a:solidFill>
                <a:schemeClr val="bg1"/>
              </a:solidFill>
              <a:effectLst/>
              <a:latin typeface="Calibri Light" panose="020F0302020204030204" pitchFamily="34" charset="0"/>
              <a:ea typeface="黑体" panose="02010609060101010101" pitchFamily="49" charset="-122"/>
              <a:cs typeface="Mangal" panose="02040503050203030202" pitchFamily="18" charset="0"/>
            </a:endParaRPr>
          </a:p>
        </p:txBody>
      </p:sp>
      <p:sp>
        <p:nvSpPr>
          <p:cNvPr id="6" name="Content Placeholder 4">
            <a:extLst>
              <a:ext uri="{FF2B5EF4-FFF2-40B4-BE49-F238E27FC236}">
                <a16:creationId xmlns:a16="http://schemas.microsoft.com/office/drawing/2014/main" id="{08C82A2C-F93F-D81F-6AAA-2AF736CE04E4}"/>
              </a:ext>
            </a:extLst>
          </p:cNvPr>
          <p:cNvSpPr txBox="1">
            <a:spLocks/>
          </p:cNvSpPr>
          <p:nvPr/>
        </p:nvSpPr>
        <p:spPr>
          <a:xfrm>
            <a:off x="1127946" y="2296305"/>
            <a:ext cx="21533224"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Times New Roman" panose="02020603050405020304" pitchFamily="18" charset="0"/>
                <a:cs typeface="Times New Roman" panose="02020603050405020304" pitchFamily="18" charset="0"/>
              </a:rPr>
              <a:t>W</a:t>
            </a:r>
            <a:r>
              <a:rPr kumimoji="0" lang="en-US" sz="46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Helvetica Neue"/>
              </a:rPr>
              <a:t>ith</a:t>
            </a:r>
            <a:r>
              <a:rPr kumimoji="0" lang="en-US" sz="46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 the complexity reduction of the post-processing, the combination complexity is significantly reduced with slight coding performance drop</a:t>
            </a:r>
            <a:r>
              <a:rPr kumimoji="0" lang="en-US" altLang="zh-CN" sz="46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rPr>
              <a:t>.</a:t>
            </a:r>
            <a:endParaRPr kumimoji="0" lang="en-US" sz="46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Helvetica Neue"/>
            </a:endParaRPr>
          </a:p>
        </p:txBody>
      </p:sp>
    </p:spTree>
    <p:extLst>
      <p:ext uri="{BB962C8B-B14F-4D97-AF65-F5344CB8AC3E}">
        <p14:creationId xmlns:p14="http://schemas.microsoft.com/office/powerpoint/2010/main" val="343140297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Proposal</a:t>
            </a:r>
            <a:endParaRPr 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1" y="2439272"/>
            <a:ext cx="23447829"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50000"/>
              </a:lnSpc>
              <a:spcBef>
                <a:spcPts val="1200"/>
              </a:spcBef>
              <a:spcAft>
                <a:spcPts val="0"/>
              </a:spcAft>
              <a:buClr>
                <a:srgbClr val="2C059D"/>
              </a:buClr>
              <a:buSzTx/>
              <a:buFont typeface="Arial" panose="020B0604020202020204" pitchFamily="34" charset="0"/>
              <a:buChar char="•"/>
              <a:tabLst/>
              <a:defRPr/>
            </a:pPr>
            <a:r>
              <a:rPr lang="en-US" altLang="zh-CN" sz="4800" dirty="0">
                <a:latin typeface="Times New Roman" panose="02020603050405020304" pitchFamily="18" charset="0"/>
                <a:ea typeface="+mn-ea"/>
                <a:cs typeface="Times New Roman" panose="02020603050405020304" pitchFamily="18" charset="0"/>
              </a:rPr>
              <a:t>Jointly</a:t>
            </a:r>
            <a:r>
              <a:rPr lang="zh-CN" altLang="en-US" sz="4800" dirty="0">
                <a:latin typeface="Times New Roman" panose="02020603050405020304" pitchFamily="18" charset="0"/>
                <a:ea typeface="+mn-ea"/>
                <a:cs typeface="Times New Roman" panose="02020603050405020304" pitchFamily="18" charset="0"/>
              </a:rPr>
              <a:t> </a:t>
            </a:r>
            <a:r>
              <a:rPr lang="en" altLang="zh-CN" sz="4800" dirty="0">
                <a:latin typeface="Times New Roman" panose="02020603050405020304" pitchFamily="18" charset="0"/>
                <a:ea typeface="+mn-ea"/>
                <a:cs typeface="Times New Roman" panose="02020603050405020304" pitchFamily="18" charset="0"/>
              </a:rPr>
              <a:t>applying pre- and post-processing and ROI-based adaptive QP can achieve obvious coding performance improvement compared with pre- and post-processing or ROI-based adaptive QP only.</a:t>
            </a:r>
          </a:p>
          <a:p>
            <a:pPr marL="857250" marR="0" lvl="0" indent="-857250" algn="l" defTabSz="825500" rtl="0" eaLnBrk="1" fontAlgn="auto" latinLnBrk="0" hangingPunct="1">
              <a:lnSpc>
                <a:spcPct val="150000"/>
              </a:lnSpc>
              <a:spcBef>
                <a:spcPts val="1200"/>
              </a:spcBef>
              <a:spcAft>
                <a:spcPts val="0"/>
              </a:spcAft>
              <a:buClr>
                <a:srgbClr val="2C059D"/>
              </a:buClr>
              <a:buSzTx/>
              <a:buFont typeface="Arial" panose="020B0604020202020204" pitchFamily="34" charset="0"/>
              <a:buChar char="•"/>
              <a:tabLst/>
              <a:defRPr/>
            </a:pPr>
            <a:r>
              <a:rPr kumimoji="0" lang="en-US" altLang="zh-CN"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It’s</a:t>
            </a:r>
            <a:r>
              <a:rPr kumimoji="0" lang="zh-CN" alt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 </a:t>
            </a:r>
            <a:r>
              <a:rPr lang="en-US" altLang="zh-CN" sz="4800" dirty="0">
                <a:latin typeface="Times New Roman" panose="02020603050405020304" pitchFamily="18" charset="0"/>
                <a:ea typeface="+mn-ea"/>
                <a:cs typeface="Times New Roman" panose="02020603050405020304" pitchFamily="18" charset="0"/>
              </a:rPr>
              <a:t>suggested</a:t>
            </a:r>
            <a:r>
              <a:rPr kumimoji="0" lang="zh-CN" alt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 </a:t>
            </a:r>
            <a:r>
              <a:rPr lang="en-US" altLang="zh-CN" sz="4800" dirty="0">
                <a:latin typeface="Times New Roman" panose="02020603050405020304" pitchFamily="18" charset="0"/>
                <a:ea typeface="+mn-ea"/>
                <a:cs typeface="Times New Roman" panose="02020603050405020304" pitchFamily="18" charset="0"/>
              </a:rPr>
              <a:t>to</a:t>
            </a:r>
            <a:r>
              <a:rPr lang="zh-CN" altLang="en-US" sz="4800" dirty="0">
                <a:latin typeface="Times New Roman" panose="02020603050405020304" pitchFamily="18" charset="0"/>
                <a:ea typeface="+mn-ea"/>
                <a:cs typeface="Times New Roman" panose="02020603050405020304" pitchFamily="18" charset="0"/>
              </a:rPr>
              <a:t> </a:t>
            </a:r>
            <a:r>
              <a:rPr lang="en" altLang="zh-CN" sz="4800" dirty="0">
                <a:latin typeface="Times New Roman" panose="02020603050405020304" pitchFamily="18" charset="0"/>
                <a:ea typeface="+mn-ea"/>
                <a:cs typeface="Times New Roman" panose="02020603050405020304" pitchFamily="18" charset="0"/>
              </a:rPr>
              <a:t>include the combined pre- and post-processing and ROI-based adaptive QP implementation into AHG8 software branch.</a:t>
            </a:r>
            <a:endParaRPr lang="en-US" altLang="zh-CN" sz="4800" dirty="0">
              <a:latin typeface="Times New Roman" panose="02020603050405020304" pitchFamily="18" charset="0"/>
              <a:ea typeface="+mn-ea"/>
              <a:cs typeface="Times New Roman" panose="02020603050405020304" pitchFamily="18" charset="0"/>
            </a:endParaRPr>
          </a:p>
        </p:txBody>
      </p:sp>
      <p:sp>
        <p:nvSpPr>
          <p:cNvPr id="3" name="灯片编号占位符 2">
            <a:extLst>
              <a:ext uri="{FF2B5EF4-FFF2-40B4-BE49-F238E27FC236}">
                <a16:creationId xmlns:a16="http://schemas.microsoft.com/office/drawing/2014/main" id="{B49DEEE3-1C48-14CD-0CC1-90BE4E64CBBF}"/>
              </a:ext>
            </a:extLst>
          </p:cNvPr>
          <p:cNvSpPr>
            <a:spLocks noGrp="1"/>
          </p:cNvSpPr>
          <p:nvPr>
            <p:ph type="sldNum" sz="quarter" idx="2"/>
          </p:nvPr>
        </p:nvSpPr>
        <p:spPr>
          <a:xfrm>
            <a:off x="12057410" y="13081000"/>
            <a:ext cx="256480" cy="471924"/>
          </a:xfrm>
        </p:spPr>
        <p:txBody>
          <a:bodyPr/>
          <a:lstStyle/>
          <a:p>
            <a:fld id="{86CB4B4D-7CA3-9044-876B-883B54F8677D}" type="slidenum">
              <a:rPr lang="en-US" altLang="zh-CN" smtClean="0">
                <a:latin typeface="Times New Roman" panose="02020603050405020304" pitchFamily="18" charset="0"/>
                <a:cs typeface="Times New Roman" panose="02020603050405020304" pitchFamily="18" charset="0"/>
              </a:rPr>
              <a:t>8</a:t>
            </a:fld>
            <a:endParaRPr lang="zh-CN" alt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270963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rPr>
              <a:t>Proposal</a:t>
            </a:r>
            <a:endParaRPr lang="en-US" sz="8000" dirty="0">
              <a:solidFill>
                <a:schemeClr val="bg1"/>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2" y="2439272"/>
            <a:ext cx="22936200"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kumimoji="0" lang="en-US" altLang="zh-CN"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It’s</a:t>
            </a:r>
            <a:r>
              <a:rPr kumimoji="0" lang="zh-CN" alt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 </a:t>
            </a:r>
            <a:r>
              <a:rPr kumimoji="0" lang="en-US" altLang="zh-CN"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also</a:t>
            </a:r>
            <a:r>
              <a:rPr kumimoji="0" lang="zh-CN" alt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 </a:t>
            </a:r>
            <a:r>
              <a:rPr lang="en-US" altLang="zh-CN" sz="4800" dirty="0">
                <a:latin typeface="Times New Roman" panose="02020603050405020304" pitchFamily="18" charset="0"/>
                <a:ea typeface="+mn-ea"/>
                <a:cs typeface="Times New Roman" panose="02020603050405020304" pitchFamily="18" charset="0"/>
              </a:rPr>
              <a:t>suggested</a:t>
            </a:r>
            <a:r>
              <a:rPr kumimoji="0" lang="zh-CN" alt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 </a:t>
            </a:r>
            <a:r>
              <a:rPr lang="en-US" altLang="zh-CN" sz="4800" dirty="0">
                <a:latin typeface="Times New Roman" panose="02020603050405020304" pitchFamily="18" charset="0"/>
                <a:ea typeface="+mn-ea"/>
                <a:cs typeface="Times New Roman" panose="02020603050405020304" pitchFamily="18" charset="0"/>
              </a:rPr>
              <a:t>to</a:t>
            </a:r>
            <a:r>
              <a:rPr lang="zh-CN" altLang="en-US" sz="4800" dirty="0">
                <a:latin typeface="Times New Roman" panose="02020603050405020304" pitchFamily="18" charset="0"/>
                <a:ea typeface="+mn-ea"/>
                <a:cs typeface="Times New Roman" panose="02020603050405020304" pitchFamily="18" charset="0"/>
              </a:rPr>
              <a:t> </a:t>
            </a:r>
            <a:r>
              <a:rPr lang="en-US" altLang="zh-CN" sz="4800" dirty="0">
                <a:latin typeface="Times New Roman" panose="02020603050405020304" pitchFamily="18" charset="0"/>
                <a:ea typeface="+mn-ea"/>
                <a:cs typeface="Times New Roman" panose="02020603050405020304" pitchFamily="18" charset="0"/>
              </a:rPr>
              <a:t>update</a:t>
            </a:r>
            <a:r>
              <a:rPr kumimoji="0" 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 the following text into section 5.1 of the next draft of technical report (TR)</a:t>
            </a:r>
          </a:p>
          <a:p>
            <a:pPr lvl="1" hangingPunct="1">
              <a:spcBef>
                <a:spcPts val="1200"/>
              </a:spcBef>
              <a:buClr>
                <a:srgbClr val="2B049B"/>
              </a:buClr>
              <a:defRPr/>
            </a:pPr>
            <a:r>
              <a:rPr kumimoji="0" 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“It is noted that depending on specific use cases, the technologies outlined in this report can be implemented individually or in combination to optimize machine consumption performance within the constraints of the system capabilities. </a:t>
            </a:r>
            <a:r>
              <a:rPr kumimoji="0" lang="en-US" sz="4800" b="0" i="0" u="none" strike="noStrike" kern="0" cap="none" spc="0" normalizeH="0" baseline="0" noProof="0" dirty="0">
                <a:ln>
                  <a:noFill/>
                </a:ln>
                <a:solidFill>
                  <a:srgbClr val="000000"/>
                </a:solidFill>
                <a:effectLst/>
                <a:highlight>
                  <a:srgbClr val="FFFF00"/>
                </a:highlight>
                <a:uLnTx/>
                <a:uFillTx/>
                <a:latin typeface="Times New Roman" panose="02020603050405020304" pitchFamily="18" charset="0"/>
                <a:ea typeface="+mn-ea"/>
                <a:cs typeface="Times New Roman" panose="02020603050405020304" pitchFamily="18" charset="0"/>
                <a:sym typeface="Helvetica Neue"/>
              </a:rPr>
              <a:t>For example, a better performance can be achieved by applying a post-filtering being optimized towards object detection on the decoded video that was pre-processed with the method described in Annex A.2 and encoded with the ROI-based adaptive QP method described in Annex A.1. </a:t>
            </a:r>
            <a:r>
              <a:rPr kumimoji="0" 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rPr>
              <a:t>When employing multiple technologies simultaneously, it is important to consider that certain combinations can be impractical or infeasible due to inherent methodological constraints.”</a:t>
            </a:r>
          </a:p>
          <a:p>
            <a:pPr lvl="1" hangingPunct="1">
              <a:spcBef>
                <a:spcPts val="1200"/>
              </a:spcBef>
              <a:buClr>
                <a:srgbClr val="2B049B"/>
              </a:buClr>
              <a:defRPr/>
            </a:pPr>
            <a:endParaRPr kumimoji="0" lang="en-US" sz="4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Helvetica Neue"/>
            </a:endParaRPr>
          </a:p>
        </p:txBody>
      </p:sp>
      <p:sp>
        <p:nvSpPr>
          <p:cNvPr id="3" name="文本框 2">
            <a:extLst>
              <a:ext uri="{FF2B5EF4-FFF2-40B4-BE49-F238E27FC236}">
                <a16:creationId xmlns:a16="http://schemas.microsoft.com/office/drawing/2014/main" id="{1AF425DD-7761-2374-27AD-07F2FF5B82E1}"/>
              </a:ext>
            </a:extLst>
          </p:cNvPr>
          <p:cNvSpPr txBox="1"/>
          <p:nvPr/>
        </p:nvSpPr>
        <p:spPr>
          <a:xfrm>
            <a:off x="1850065" y="11753653"/>
            <a:ext cx="13311963"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US" altLang="zh-CN"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Thanks</a:t>
            </a:r>
            <a:r>
              <a:rPr kumimoji="0" lang="zh-CN" altLang="en-US"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 </a:t>
            </a:r>
            <a:r>
              <a:rPr kumimoji="0" lang="en-US" altLang="zh-CN"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for</a:t>
            </a:r>
            <a:r>
              <a:rPr kumimoji="0" lang="zh-CN" altLang="en-US"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 </a:t>
            </a:r>
            <a:r>
              <a:rPr kumimoji="0" lang="en-US" altLang="zh-CN"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the</a:t>
            </a:r>
            <a:r>
              <a:rPr kumimoji="0" lang="zh-CN" altLang="en-US"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 </a:t>
            </a:r>
            <a:r>
              <a:rPr kumimoji="0" lang="en-US" altLang="zh-CN"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crosscheck</a:t>
            </a:r>
            <a:r>
              <a:rPr kumimoji="0" lang="zh-CN" altLang="en-US"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 </a:t>
            </a:r>
            <a:r>
              <a:rPr kumimoji="0" lang="en-US" altLang="zh-CN"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of</a:t>
            </a:r>
            <a:r>
              <a:rPr kumimoji="0" lang="zh-CN" altLang="en-US"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 </a:t>
            </a:r>
            <a:r>
              <a:rPr kumimoji="0" lang="en-US" altLang="zh-CN"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rPr>
              <a:t>Nokia</a:t>
            </a:r>
            <a:endParaRPr kumimoji="0" lang="zh-CN" altLang="en-US" sz="4800" b="0" i="0" u="none" strike="noStrike" cap="none" spc="0" normalizeH="0" baseline="0" dirty="0">
              <a:ln>
                <a:noFill/>
              </a:ln>
              <a:solidFill>
                <a:schemeClr val="bg1"/>
              </a:solidFill>
              <a:effectLst/>
              <a:uFillTx/>
              <a:latin typeface="Times New Roman" panose="02020603050405020304" pitchFamily="18" charset="0"/>
              <a:ea typeface="+mj-ea"/>
              <a:cs typeface="Times New Roman" panose="02020603050405020304" pitchFamily="18" charset="0"/>
              <a:sym typeface="Helvetica Neue"/>
            </a:endParaRPr>
          </a:p>
        </p:txBody>
      </p:sp>
      <p:sp>
        <p:nvSpPr>
          <p:cNvPr id="5" name="灯片编号占位符 4">
            <a:extLst>
              <a:ext uri="{FF2B5EF4-FFF2-40B4-BE49-F238E27FC236}">
                <a16:creationId xmlns:a16="http://schemas.microsoft.com/office/drawing/2014/main" id="{E4F10BB6-38F6-C32E-7332-A20105D3B5B6}"/>
              </a:ext>
            </a:extLst>
          </p:cNvPr>
          <p:cNvSpPr>
            <a:spLocks noGrp="1"/>
          </p:cNvSpPr>
          <p:nvPr>
            <p:ph type="sldNum" sz="quarter" idx="2"/>
          </p:nvPr>
        </p:nvSpPr>
        <p:spPr>
          <a:xfrm>
            <a:off x="12057410" y="13081000"/>
            <a:ext cx="256480" cy="471924"/>
          </a:xfrm>
        </p:spPr>
        <p:txBody>
          <a:bodyPr/>
          <a:lstStyle/>
          <a:p>
            <a:fld id="{86CB4B4D-7CA3-9044-876B-883B54F8677D}" type="slidenum">
              <a:rPr lang="en-US" altLang="zh-CN" smtClean="0">
                <a:latin typeface="Times New Roman" panose="02020603050405020304" pitchFamily="18" charset="0"/>
                <a:cs typeface="Times New Roman" panose="02020603050405020304" pitchFamily="18" charset="0"/>
              </a:rPr>
              <a:t>9</a:t>
            </a:fld>
            <a:endParaRPr lang="zh-CN" alt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1079234"/>
      </p:ext>
    </p:extLst>
  </p:cSld>
  <p:clrMapOvr>
    <a:masterClrMapping/>
  </p:clrMapOvr>
  <p:transition spd="med"/>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668</TotalTime>
  <Words>1251</Words>
  <Application>Microsoft Macintosh PowerPoint</Application>
  <PresentationFormat>自定义</PresentationFormat>
  <Paragraphs>452</Paragraphs>
  <Slides>10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vt:i4>
      </vt:variant>
    </vt:vector>
  </HeadingPairs>
  <TitlesOfParts>
    <vt:vector size="21" baseType="lpstr">
      <vt:lpstr>Alibaba PuHuiTi 2 65 Medium</vt:lpstr>
      <vt:lpstr>Alibaba PuHuiTi 2 85 Bold</vt:lpstr>
      <vt:lpstr>Alibaba PuHuiTi R</vt:lpstr>
      <vt:lpstr>Arial</vt:lpstr>
      <vt:lpstr>Calibri Light</vt:lpstr>
      <vt:lpstr>Helvetica Neue</vt:lpstr>
      <vt:lpstr>Helvetica Neue Light</vt:lpstr>
      <vt:lpstr>Helvetica Neue Medium</vt:lpstr>
      <vt:lpstr>Times New Roman</vt:lpstr>
      <vt:lpstr>Wingdings</vt:lpstr>
      <vt:lpstr>Black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v2</cp:lastModifiedBy>
  <cp:revision>119</cp:revision>
  <dcterms:modified xsi:type="dcterms:W3CDTF">2024-11-06T13:05:00Z</dcterms:modified>
</cp:coreProperties>
</file>