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67" r:id="rId4"/>
    <p:sldId id="268" r:id="rId5"/>
    <p:sldId id="273" r:id="rId6"/>
    <p:sldId id="274" r:id="rId7"/>
    <p:sldId id="275" r:id="rId8"/>
    <p:sldId id="271" r:id="rId9"/>
    <p:sldId id="261" r:id="rId10"/>
    <p:sldId id="278" r:id="rId11"/>
    <p:sldId id="27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59"/>
    <p:restoredTop sz="94444"/>
  </p:normalViewPr>
  <p:slideViewPr>
    <p:cSldViewPr snapToGrid="0" showGuides="1">
      <p:cViewPr varScale="1">
        <p:scale>
          <a:sx n="47" d="100"/>
          <a:sy n="47" d="100"/>
        </p:scale>
        <p:origin x="272" y="40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页-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27" y="12526058"/>
            <a:ext cx="2089596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图像" descr="图像"/>
          <p:cNvPicPr>
            <a:picLocks noChangeAspect="1"/>
          </p:cNvPicPr>
          <p:nvPr/>
        </p:nvPicPr>
        <p:blipFill rotWithShape="1">
          <a:blip r:embed="rId3"/>
          <a:srcRect l="72759" t="46147" r="1440" b="3454"/>
          <a:stretch/>
        </p:blipFill>
        <p:spPr>
          <a:xfrm>
            <a:off x="17886556" y="6512311"/>
            <a:ext cx="6490614" cy="7293897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像" descr="图像"/>
          <p:cNvPicPr>
            <a:picLocks noChangeAspect="1"/>
          </p:cNvPicPr>
          <p:nvPr/>
        </p:nvPicPr>
        <p:blipFill>
          <a:blip r:embed="rId2"/>
          <a:srcRect t="768" r="1246" b="3698"/>
          <a:stretch>
            <a:fillRect/>
          </a:stretch>
        </p:blipFill>
        <p:spPr>
          <a:xfrm>
            <a:off x="-50920" y="-444"/>
            <a:ext cx="24485784" cy="13652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5" r:id="rId4"/>
  </p:sldLayoutIdLst>
  <p:transition spd="med"/>
  <p:hf hdr="0" ftr="0" dt="0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这里是一级标题"/>
          <p:cNvSpPr txBox="1"/>
          <p:nvPr/>
        </p:nvSpPr>
        <p:spPr>
          <a:xfrm>
            <a:off x="516623" y="4046101"/>
            <a:ext cx="23330929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120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pPr algn="l"/>
            <a:r>
              <a:rPr lang="en-US" sz="8000" b="1" dirty="0"/>
              <a:t>JVET-A</a:t>
            </a:r>
            <a:r>
              <a:rPr lang="en-US" altLang="zh-CN" sz="8000" b="1" dirty="0"/>
              <a:t>J</a:t>
            </a:r>
            <a:r>
              <a:rPr lang="en-US" sz="8000" b="1" dirty="0"/>
              <a:t>01</a:t>
            </a:r>
            <a:r>
              <a:rPr lang="en-US" altLang="zh-CN" sz="8000" b="1" dirty="0"/>
              <a:t>78</a:t>
            </a:r>
            <a:endParaRPr lang="en-US" sz="8000" b="1" dirty="0"/>
          </a:p>
          <a:p>
            <a:pPr algn="l"/>
            <a:r>
              <a:rPr lang="en-US" sz="8000" b="1" dirty="0"/>
              <a:t>AHG8: Lightweight post-processing algorithm for machine consumption</a:t>
            </a:r>
            <a:endParaRPr sz="80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A2B5D2-1148-4077-8233-F8AD169F5DFE}"/>
              </a:ext>
            </a:extLst>
          </p:cNvPr>
          <p:cNvSpPr txBox="1"/>
          <p:nvPr/>
        </p:nvSpPr>
        <p:spPr>
          <a:xfrm>
            <a:off x="1587137" y="8925190"/>
            <a:ext cx="14805156" cy="16765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Binzhe</a:t>
            </a:r>
            <a:r>
              <a:rPr kumimoji="0" lang="zh-CN" altLang="en-US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Li,</a:t>
            </a:r>
            <a:r>
              <a:rPr kumimoji="0" lang="zh-CN" altLang="en-US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Shurun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Wang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(Alibaba group)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Shiqi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Wang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(City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University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of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Hong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Kong)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217110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Network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training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information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778000" y="2549961"/>
            <a:ext cx="111252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Epoch:	100000 </a:t>
            </a:r>
            <a:r>
              <a:rPr lang="en-CA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iter</a:t>
            </a: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/194 epoch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 Size:	32</a:t>
            </a: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Time:  GPU  36h 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Curve: Only training loss</a:t>
            </a: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Sets: </a:t>
            </a:r>
            <a:r>
              <a:rPr lang="en-CA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OpenImageDataset</a:t>
            </a: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Configuration per Rate-Distortion Point: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No.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Iterations: 100000 </a:t>
            </a:r>
            <a:r>
              <a:rPr lang="en-CA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iter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Patch Size:	512x512x3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Rate:	 1e-4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Optimizer:	</a:t>
            </a:r>
            <a:r>
              <a:rPr lang="en-CA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AdamW</a:t>
            </a:r>
            <a:endParaRPr lang="en-CA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Function:	 L2 loss of pixel , L2 loss of feature map. Feature map comes from the backbone of  </a:t>
            </a:r>
            <a:r>
              <a:rPr lang="nb-NO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mask_rcnn_X_101_32x8d_FPN.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Preprocessing:	normalization 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CA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random crop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57250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endParaRPr lang="en-US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49DEEE3-1C48-14CD-0CC1-90BE4E64CBB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01FB97-B124-BABF-6CF1-6F9B55EB4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400" y="804484"/>
            <a:ext cx="8483600" cy="63627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0FEA2CD-2037-0EFE-45E5-0FDA533C2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400" y="7226236"/>
            <a:ext cx="84836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7022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BFF1EF0-CD61-E4BE-6973-5E88A7A67496}"/>
              </a:ext>
            </a:extLst>
          </p:cNvPr>
          <p:cNvSpPr txBox="1">
            <a:spLocks/>
          </p:cNvSpPr>
          <p:nvPr/>
        </p:nvSpPr>
        <p:spPr>
          <a:xfrm>
            <a:off x="1061637" y="817028"/>
            <a:ext cx="549203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Network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inference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visualization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AFCED4DF-DDB2-5207-DDB8-056303AA7477}"/>
              </a:ext>
            </a:extLst>
          </p:cNvPr>
          <p:cNvSpPr txBox="1">
            <a:spLocks/>
          </p:cNvSpPr>
          <p:nvPr/>
        </p:nvSpPr>
        <p:spPr>
          <a:xfrm>
            <a:off x="1061637" y="7306449"/>
            <a:ext cx="10077517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Param. Number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70.7 (K)</a:t>
            </a:r>
          </a:p>
          <a:p>
            <a:pPr lvl="0"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Param. Precision: 32(F)</a:t>
            </a:r>
          </a:p>
          <a:p>
            <a:pPr lvl="0"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 (Giga): 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/pixel: 5.56</a:t>
            </a:r>
          </a:p>
          <a:p>
            <a:pPr lvl="0"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</a:tabLst>
            </a:pP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Mem.T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(MB): 3.15GB</a:t>
            </a:r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3840x2560)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2D8EE65-CBB2-EB71-5B7B-7CA31D8E2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880333" y="23730"/>
            <a:ext cx="15503667" cy="1366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4021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57483DD-4CDA-39FD-477C-778225CA870F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Outline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8B1BA5-6AB4-FDB4-FD0B-3974DA2E1F52}"/>
              </a:ext>
            </a:extLst>
          </p:cNvPr>
          <p:cNvSpPr txBox="1"/>
          <p:nvPr/>
        </p:nvSpPr>
        <p:spPr>
          <a:xfrm>
            <a:off x="1326776" y="3135391"/>
            <a:ext cx="22106965" cy="619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Lightweight</a:t>
            </a:r>
            <a:r>
              <a:rPr kumimoji="0" lang="zh-CN" altLang="en-US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post-processing</a:t>
            </a:r>
            <a:r>
              <a:rPr kumimoji="0" lang="zh-CN" altLang="en-US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description</a:t>
            </a: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Experimental results</a:t>
            </a: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C85FE1-3EEE-736C-B548-9ABD0B3CB27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4037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20271352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kumimoji="0" lang="en-US" altLang="zh-CN" sz="80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Lightweight</a:t>
            </a:r>
            <a:r>
              <a:rPr kumimoji="0" lang="zh-CN" altLang="en-US" sz="80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800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post-processing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description</a:t>
            </a:r>
            <a:endParaRPr lang="en-US" sz="80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420984"/>
            <a:ext cx="10121511" cy="9623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Post-processing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machine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previous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meeting.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JVET-AG0212:</a:t>
            </a: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A post-processing algorithm for machine consumption</a:t>
            </a:r>
          </a:p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contribution,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post-processing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simplified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complexity.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convolutional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layers: 32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16</a:t>
            </a:r>
            <a:endParaRPr lang="en-US" altLang="zh-C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number: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par with NNLF’s very low complexity operating point</a:t>
            </a:r>
            <a:r>
              <a:rPr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(VLOP).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C21EBBD-B805-7FFB-34FD-A0F0CAD01F7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B6D0A65-5BB5-FA7B-424E-27518E0475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01" r="12599"/>
          <a:stretch/>
        </p:blipFill>
        <p:spPr>
          <a:xfrm>
            <a:off x="11631168" y="2639094"/>
            <a:ext cx="12752832" cy="1044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649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5" y="660274"/>
            <a:ext cx="21267753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Performance: SFU-HW dataset, object detection task</a:t>
            </a:r>
            <a:endParaRPr lang="en-US" sz="66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2512938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Based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on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common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test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conditions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(CTC)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of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AHG8,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performance is evaluated.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The overall BD-rate savings over VVC are 25.15%, 27.97% and 35.20% under random access (RA), low delay (LD) and all intra (AI) configurations, respectively.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DD002C-5780-E15F-62F9-10FED0CA122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03C582C-40E8-1360-0F96-965A06B0D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640748"/>
              </p:ext>
            </p:extLst>
          </p:nvPr>
        </p:nvGraphicFramePr>
        <p:xfrm>
          <a:off x="121666" y="5457023"/>
          <a:ext cx="24127967" cy="6817796"/>
        </p:xfrm>
        <a:graphic>
          <a:graphicData uri="http://schemas.openxmlformats.org/drawingml/2006/table">
            <a:tbl>
              <a:tblPr firstRow="1" firstCol="1" bandRow="1"/>
              <a:tblGrid>
                <a:gridCol w="2039977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839839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3094795417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3659102026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  <a:gridCol w="1840741">
                  <a:extLst>
                    <a:ext uri="{9D8B030D-6E8A-4147-A177-3AD203B41FA5}">
                      <a16:colId xmlns:a16="http://schemas.microsoft.com/office/drawing/2014/main" val="707184075"/>
                    </a:ext>
                  </a:extLst>
                </a:gridCol>
              </a:tblGrid>
              <a:tr h="441454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4"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4"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4"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1106637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(CPU)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(CPU)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(CPU)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1053941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-19.33%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-18.86%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3.02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4967.42%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-42.85%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-42.39%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11.31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7226.30%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-37.86%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-37.23%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11.51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4081.18%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1053941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-18.51%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2.56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10183.17%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-11.74%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3.27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13011.65%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-28.84%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6.84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7067.82%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1053941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-29.27%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-28.87%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4.19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3825.30%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-32.92%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-32.63%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5.26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4721.44%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-46.99%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-48.01%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9.93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2311.71%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1053941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-29.11%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-31.42%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2.84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2901.31%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-35.53%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-35.98%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4.27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3309.39%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-30.20%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4.41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1515.78%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1053941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-25.15%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3.18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4844.90%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-27.97%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4.81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5974.09%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-35.20%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7.40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2991.31%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CA7795AA-0CB1-2164-E744-1AD61D0D2624}"/>
              </a:ext>
            </a:extLst>
          </p:cNvPr>
          <p:cNvSpPr txBox="1"/>
          <p:nvPr/>
        </p:nvSpPr>
        <p:spPr>
          <a:xfrm>
            <a:off x="1906401" y="13192780"/>
            <a:ext cx="21353688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altLang="zh-CN" sz="28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Please note “/” in the tables indicates the performance cannot be calculated due to the nonmonotonic machine task performance.</a:t>
            </a:r>
            <a:r>
              <a:rPr lang="zh-CN" altLang="en-US" sz="28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8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Same</a:t>
            </a:r>
            <a:r>
              <a:rPr lang="zh-CN" altLang="en-US" sz="28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8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below.</a:t>
            </a:r>
            <a:r>
              <a:rPr lang="zh-CN" altLang="zh-CN" sz="2800" b="0" dirty="0">
                <a:solidFill>
                  <a:schemeClr val="bg1"/>
                </a:solidFill>
                <a:effectLst/>
              </a:rPr>
              <a:t> </a:t>
            </a:r>
            <a:endParaRPr lang="zh-CN" altLang="en-US" sz="28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40255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5" y="660274"/>
            <a:ext cx="21267753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Performance: TVD dataset, object tracking task</a:t>
            </a:r>
            <a:endParaRPr lang="en-US" sz="66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2512938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The overall BD-rate savings over VVC are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.83%, 40.71% and 37.47% under random access (RA), low delay (LD) and all intra (AI) configurations, respectively.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DD002C-5780-E15F-62F9-10FED0CA122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03C582C-40E8-1360-0F96-965A06B0D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908649"/>
              </p:ext>
            </p:extLst>
          </p:nvPr>
        </p:nvGraphicFramePr>
        <p:xfrm>
          <a:off x="0" y="3736381"/>
          <a:ext cx="24384000" cy="9979619"/>
        </p:xfrm>
        <a:graphic>
          <a:graphicData uri="http://schemas.openxmlformats.org/drawingml/2006/table">
            <a:tbl>
              <a:tblPr firstRow="1" firstCol="1" bandRow="1"/>
              <a:tblGrid>
                <a:gridCol w="2061624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859362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3094795417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3659102026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  <a:gridCol w="1860274">
                  <a:extLst>
                    <a:ext uri="{9D8B030D-6E8A-4147-A177-3AD203B41FA5}">
                      <a16:colId xmlns:a16="http://schemas.microsoft.com/office/drawing/2014/main" val="707184075"/>
                    </a:ext>
                  </a:extLst>
                </a:gridCol>
              </a:tblGrid>
              <a:tr h="441454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4"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4"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4"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1106637"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solidFill>
                            <a:schemeClr val="lt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</a:t>
                      </a:r>
                      <a:r>
                        <a:rPr lang="zh-CN" alt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26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MOTA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r>
                        <a:rPr lang="zh-CN" alt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(CPU)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</a:t>
                      </a:r>
                      <a:r>
                        <a:rPr lang="zh-CN" alt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26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MOTA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r>
                        <a:rPr lang="zh-CN" alt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(CPU)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</a:t>
                      </a:r>
                      <a:r>
                        <a:rPr lang="zh-CN" alt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26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1pPr>
                      <a:lvl2pPr marL="0" marR="0" indent="228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2pPr>
                      <a:lvl3pPr marL="0" marR="0" indent="457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3pPr>
                      <a:lvl4pPr marL="0" marR="0" indent="685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4pPr>
                      <a:lvl5pPr marL="0" marR="0" indent="9144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5pPr>
                      <a:lvl6pPr marL="0" marR="0" indent="11430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6pPr>
                      <a:lvl7pPr marL="0" marR="0" indent="13716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7pPr>
                      <a:lvl8pPr marL="0" marR="0" indent="16002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8pPr>
                      <a:lvl9pPr marL="0" marR="0" indent="1828800" algn="ctr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楷体"/>
                          <a:sym typeface="Helvetica Neue Light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MOTA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2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r>
                        <a:rPr lang="zh-CN" altLang="en-US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(CPU)</a:t>
                      </a:r>
                      <a:endParaRPr lang="zh-CN" sz="2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TVD-01-1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-10.78%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1.15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12953.64%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-20.47%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2.11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15926.13%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-16.61%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2.16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2555.25%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TVD-01-2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-7.54%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-7.31%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0.62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13077.80%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-43.71%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-43.88%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3.54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16135.44%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-19.49%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-18.78%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2.06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2793.03%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TVD-01-3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-14.37%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1.61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13008.71%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-23.49%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-18.65%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2.55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15676.38%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-15.62%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-8.74%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1.87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3437.32%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TVD-02-1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-26.82%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-29.68%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2.32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13880.33%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-0.39%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1.45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17183.72%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-20.99%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-20.38%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2.22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6402.18%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TVD-03-1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-47.97%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-49.55%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6.58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12703.50%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-41.41%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-44.28%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7.45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15205.21%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-59.90%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-61.49%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11.13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4823.68%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TVD-03-2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-64.15%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5.88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11149.52%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-80.18%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-81.41%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7.51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12627.62%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-64.39%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-67.68%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9.56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3487.77%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741864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TVD-03-3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-65.19%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-58.27%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6.26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9542.47%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-75.34%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-74.79%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7.13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10169.11%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-65.30%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-68.07%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10.05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2956.89%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994308"/>
                  </a:ext>
                </a:extLst>
              </a:tr>
              <a:tr h="1053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-33.83%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3.49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12247.78%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-40.71%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4.54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14506.08%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-37.47%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5.58</a:t>
                      </a:r>
                      <a:endParaRPr lang="zh-CN" sz="2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3598.46%</a:t>
                      </a:r>
                      <a:endParaRPr lang="zh-CN" sz="2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315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766712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96A4704-5AB3-D165-0219-9760A2B325E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742611C-CEB2-EB78-3E5A-04A54CA3AA39}"/>
              </a:ext>
            </a:extLst>
          </p:cNvPr>
          <p:cNvSpPr txBox="1">
            <a:spLocks/>
          </p:cNvSpPr>
          <p:nvPr/>
        </p:nvSpPr>
        <p:spPr>
          <a:xfrm>
            <a:off x="1326775" y="660274"/>
            <a:ext cx="21267753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Performance</a:t>
            </a:r>
            <a:r>
              <a:rPr lang="zh-CN" alt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comparison</a:t>
            </a:r>
            <a:r>
              <a:rPr lang="zh-CN" alt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JVET-AG0212</a:t>
            </a:r>
            <a:endParaRPr lang="en-US" sz="66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DDDCFFE-C6D4-CCCC-7944-3A82021151D8}"/>
              </a:ext>
            </a:extLst>
          </p:cNvPr>
          <p:cNvSpPr txBox="1">
            <a:spLocks/>
          </p:cNvSpPr>
          <p:nvPr/>
        </p:nvSpPr>
        <p:spPr>
          <a:xfrm>
            <a:off x="1326775" y="2072567"/>
            <a:ext cx="22512938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Performance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comparison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with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AG0212.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EEB4341-EE92-24C9-7BD6-EA559FC29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537744"/>
              </p:ext>
            </p:extLst>
          </p:nvPr>
        </p:nvGraphicFramePr>
        <p:xfrm>
          <a:off x="4" y="3027355"/>
          <a:ext cx="24383996" cy="5230972"/>
        </p:xfrm>
        <a:graphic>
          <a:graphicData uri="http://schemas.openxmlformats.org/drawingml/2006/table">
            <a:tbl>
              <a:tblPr firstRow="1" firstCol="1" bandRow="1"/>
              <a:tblGrid>
                <a:gridCol w="3483428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3094795417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</a:tblGrid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 Detection Task on SFU-HW dataset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Algorithms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Mono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BD-rate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DecT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(CPU)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Mono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BD-rate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DecT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(CPU)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Mono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BD-rate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DecT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(CPU)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The algorithm proposed in this contribution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-25.15%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4844.90%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-27.97%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5974.09%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-35.20%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2991.31%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JVET-AG0212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12263.84%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-25.19%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15119.94%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-35.40%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7517.12%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DA04D5E-691C-037B-9835-E1F1E594B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181109"/>
              </p:ext>
            </p:extLst>
          </p:nvPr>
        </p:nvGraphicFramePr>
        <p:xfrm>
          <a:off x="4" y="8485028"/>
          <a:ext cx="24383996" cy="5230972"/>
        </p:xfrm>
        <a:graphic>
          <a:graphicData uri="http://schemas.openxmlformats.org/drawingml/2006/table">
            <a:tbl>
              <a:tblPr firstRow="1" firstCol="1" bandRow="1"/>
              <a:tblGrid>
                <a:gridCol w="3483428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3094795417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3483428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</a:tblGrid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 Tracking Task on TVD dataset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Algorithms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Mono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BD-rate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DecT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(CPU)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Mono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BD-rate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DecT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(CPU)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Mono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BD-rate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DecT</a:t>
                      </a:r>
                      <a:r>
                        <a:rPr lang="zh-CN" alt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(CPU)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The algorithm proposed in this contribution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-33.83%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12247.78%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-40.71%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14506.08%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-37.47%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3598.46%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JVET-AG0212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-34.60%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30114.96%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-45.48%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35990.42%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-42.86%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8822.93%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13674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EEF648E-F3C9-EC73-6048-53560064DDA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7</a:t>
            </a:fld>
            <a:endParaRPr lang="zh-CN" alt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ADE942E-70A6-0ED2-0C39-A96CE6CD8D89}"/>
              </a:ext>
            </a:extLst>
          </p:cNvPr>
          <p:cNvSpPr txBox="1">
            <a:spLocks/>
          </p:cNvSpPr>
          <p:nvPr/>
        </p:nvSpPr>
        <p:spPr>
          <a:xfrm>
            <a:off x="1326775" y="660274"/>
            <a:ext cx="21267753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Complexity</a:t>
            </a:r>
            <a:r>
              <a:rPr lang="zh-CN" alt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66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comparison</a:t>
            </a:r>
            <a:endParaRPr lang="en-US" sz="66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02BD0F6E-2D7B-1888-C164-906BB0A25CBC}"/>
              </a:ext>
            </a:extLst>
          </p:cNvPr>
          <p:cNvSpPr txBox="1">
            <a:spLocks/>
          </p:cNvSpPr>
          <p:nvPr/>
        </p:nvSpPr>
        <p:spPr>
          <a:xfrm>
            <a:off x="1326775" y="2072567"/>
            <a:ext cx="22512938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The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complexity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lightweight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post-processing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compared</a:t>
            </a:r>
            <a:r>
              <a:rPr lang="zh-CN" alt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with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AG0212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and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VLOP</a:t>
            </a:r>
            <a:r>
              <a:rPr kumimoji="0" lang="zh-CN" alt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(JVET-AI0107).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4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4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4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he proposed lightweight model: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9059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en-US" altLang="zh-CN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ignificantly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reduce the post-processing model complexity.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9059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ring it in line with the model complexity of VLOP NNLF (JVET-AI0107).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4BAFF8-D9E9-AA48-1759-F7D0E50B8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24416"/>
              </p:ext>
            </p:extLst>
          </p:nvPr>
        </p:nvGraphicFramePr>
        <p:xfrm>
          <a:off x="3" y="4284166"/>
          <a:ext cx="24383997" cy="3767932"/>
        </p:xfrm>
        <a:graphic>
          <a:graphicData uri="http://schemas.openxmlformats.org/drawingml/2006/table">
            <a:tbl>
              <a:tblPr firstRow="1" firstCol="1" bandRow="1"/>
              <a:tblGrid>
                <a:gridCol w="8127999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8127999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8127999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</a:tblGrid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  <a:sym typeface="Helvetica Neue Light"/>
                        </a:rPr>
                        <a:t>Algorithms</a:t>
                      </a:r>
                      <a:endParaRPr lang="zh-CN" altLang="en-US" sz="3200" b="0" i="0" u="none" strike="noStrike" cap="none" spc="0" baseline="0" dirty="0">
                        <a:solidFill>
                          <a:schemeClr val="bg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b="0" i="0" u="none" strike="noStrike" cap="none" spc="0" baseline="0" dirty="0" err="1">
                          <a:solidFill>
                            <a:schemeClr val="bg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  <a:sym typeface="Helvetica Neue Light"/>
                        </a:rPr>
                        <a:t>kMAC</a:t>
                      </a:r>
                      <a:r>
                        <a:rPr lang="en-US" sz="32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  <a:sym typeface="Helvetica Neue Light"/>
                        </a:rPr>
                        <a:t>/pixel</a:t>
                      </a:r>
                      <a:endParaRPr lang="zh-CN" altLang="en-US" sz="3200" b="0" i="0" u="none" strike="noStrike" cap="none" spc="0" baseline="0" dirty="0">
                        <a:solidFill>
                          <a:schemeClr val="bg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b="0" i="0" u="none" strike="noStrike" cap="none" spc="0" baseline="0" dirty="0">
                          <a:solidFill>
                            <a:schemeClr val="bg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  <a:sym typeface="Helvetica Neue Light"/>
                        </a:rPr>
                        <a:t>Parameter Number (k)</a:t>
                      </a:r>
                      <a:endParaRPr lang="zh-CN" altLang="en-US" sz="3200" b="0" i="0" u="none" strike="noStrike" cap="none" spc="0" baseline="0" dirty="0">
                        <a:solidFill>
                          <a:schemeClr val="bg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The algorithm proposed in this contribution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5.5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70.</a:t>
                      </a: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JVET-AG0212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20.8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275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941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VLOP in JVET-AI0107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5.16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60.7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2C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795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72355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77883" y="2277908"/>
            <a:ext cx="21359053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2C059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this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contribution:</a:t>
            </a:r>
          </a:p>
          <a:p>
            <a:pPr marL="1771650" lvl="1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 lightweight post-processing algorithm is proposed for machine consumption.</a:t>
            </a:r>
          </a:p>
          <a:p>
            <a:pPr marL="1771650" lvl="1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Compared with the post-processing algorithm proposed in JVET-AG0212:</a:t>
            </a:r>
          </a:p>
          <a:p>
            <a:pPr marL="2686050" lvl="2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Computation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complexity: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20.8kMAC/pixel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5.56kMAC/pixel.</a:t>
            </a:r>
          </a:p>
          <a:p>
            <a:pPr marL="2686050" lvl="2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Parameter number: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275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</a:t>
            </a:r>
            <a:r>
              <a:rPr lang="en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70.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7k.</a:t>
            </a:r>
            <a:endParaRPr lang="en" altLang="zh-CN" sz="4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771650" lvl="1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Good performance gain over the VVC anchor under CTC.</a:t>
            </a:r>
          </a:p>
          <a:p>
            <a:pPr marL="857250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suggested:</a:t>
            </a:r>
          </a:p>
          <a:p>
            <a:pPr marL="1771650" lvl="1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Include the proposed algorithm into the next draft of technical report (TR)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for VCM.</a:t>
            </a:r>
          </a:p>
          <a:p>
            <a:pPr marL="1771650" lvl="1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Replace the model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of</a:t>
            </a:r>
            <a:r>
              <a:rPr lang="zh-CN" altLang="en-US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JVET-AG0212 in AHG8 software with the proposed lightweight model.</a:t>
            </a:r>
          </a:p>
          <a:p>
            <a:pPr marL="1771650" lvl="1" indent="-857250" hangingPunct="1">
              <a:lnSpc>
                <a:spcPct val="114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endParaRPr lang="en-US" altLang="zh-CN" sz="4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49DEEE3-1C48-14CD-0CC1-90BE4E64CBB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57410" y="13081000"/>
            <a:ext cx="256480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C622D2-C41C-CF3A-5D97-F9903F4DC737}"/>
              </a:ext>
            </a:extLst>
          </p:cNvPr>
          <p:cNvSpPr txBox="1"/>
          <p:nvPr/>
        </p:nvSpPr>
        <p:spPr>
          <a:xfrm>
            <a:off x="1850065" y="11753653"/>
            <a:ext cx="1331196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Thanks</a:t>
            </a:r>
            <a:r>
              <a:rPr kumimoji="0" lang="zh-CN" alt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for</a:t>
            </a:r>
            <a:r>
              <a:rPr kumimoji="0" lang="zh-CN" alt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the</a:t>
            </a:r>
            <a:r>
              <a:rPr kumimoji="0" lang="zh-CN" alt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crosscheck</a:t>
            </a:r>
            <a:r>
              <a:rPr kumimoji="0" lang="zh-CN" alt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of</a:t>
            </a:r>
            <a:r>
              <a:rPr kumimoji="0" lang="zh-CN" alt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Helvetica Neue"/>
              </a:rPr>
              <a:t>Nokia</a:t>
            </a:r>
            <a:endParaRPr kumimoji="0" lang="zh-CN" altLang="en-US" sz="4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9270963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97" name="感谢观看！"/>
          <p:cNvSpPr txBox="1"/>
          <p:nvPr/>
        </p:nvSpPr>
        <p:spPr>
          <a:xfrm>
            <a:off x="11361747" y="5590986"/>
            <a:ext cx="7928452" cy="253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8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r>
              <a:rPr lang="en-US" dirty="0"/>
              <a:t>T</a:t>
            </a:r>
            <a:r>
              <a:rPr lang="en-US" altLang="zh-CN" dirty="0"/>
              <a:t>hanks</a:t>
            </a:r>
            <a:r>
              <a:rPr dirty="0"/>
              <a:t>！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955AC5B-636A-6744-EC2D-90FBEE9A9E3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9</a:t>
            </a:fld>
            <a:endParaRPr lang="zh-CN" altLang="en-US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1083</Words>
  <Application>Microsoft Macintosh PowerPoint</Application>
  <PresentationFormat>自定义</PresentationFormat>
  <Paragraphs>343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Alibaba PuHuiTi 2 65 Medium</vt:lpstr>
      <vt:lpstr>Alibaba PuHuiTi 2 85 Bold</vt:lpstr>
      <vt:lpstr>Alibaba PuHuiTi R</vt:lpstr>
      <vt:lpstr>Arial</vt:lpstr>
      <vt:lpstr>Helvetica Neue</vt:lpstr>
      <vt:lpstr>Helvetica Neue Light</vt:lpstr>
      <vt:lpstr>Helvetica Neue Medium</vt:lpstr>
      <vt:lpstr>Times New Roman</vt:lpstr>
      <vt:lpstr>Wingdings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v2</cp:lastModifiedBy>
  <cp:revision>168</cp:revision>
  <dcterms:modified xsi:type="dcterms:W3CDTF">2024-11-06T09:50:16Z</dcterms:modified>
</cp:coreProperties>
</file>