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85" r:id="rId4"/>
    <p:sldId id="277" r:id="rId5"/>
    <p:sldId id="274" r:id="rId6"/>
    <p:sldId id="276" r:id="rId7"/>
    <p:sldId id="278" r:id="rId8"/>
    <p:sldId id="279" r:id="rId9"/>
    <p:sldId id="280" r:id="rId10"/>
    <p:sldId id="281" r:id="rId11"/>
    <p:sldId id="282" r:id="rId12"/>
    <p:sldId id="283" r:id="rId13"/>
    <p:sldId id="286" r:id="rId14"/>
    <p:sldId id="284" r:id="rId15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BB9B10A-EEC0-4946-AFEB-084AFD805CBE}">
          <p14:sldIdLst>
            <p14:sldId id="256"/>
            <p14:sldId id="271"/>
            <p14:sldId id="285"/>
            <p14:sldId id="277"/>
            <p14:sldId id="274"/>
            <p14:sldId id="276"/>
            <p14:sldId id="278"/>
            <p14:sldId id="279"/>
            <p14:sldId id="280"/>
            <p14:sldId id="281"/>
            <p14:sldId id="282"/>
            <p14:sldId id="283"/>
            <p14:sldId id="286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85" d="100"/>
          <a:sy n="85" d="100"/>
        </p:scale>
        <p:origin x="396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1293D-BE7E-46E0-4003-080A923C3C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450" y="2209125"/>
            <a:ext cx="6915992" cy="174787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A5889B-6DA3-B274-6277-87401AD21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50" y="4017696"/>
            <a:ext cx="6915992" cy="1341254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1D024-9A01-63DC-4826-587E1C298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C527C-96B1-BC52-BFAE-984C3B413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00555-426A-DF2F-08BD-DB92E5DB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图片 8">
            <a:extLst>
              <a:ext uri="{FF2B5EF4-FFF2-40B4-BE49-F238E27FC236}">
                <a16:creationId xmlns:a16="http://schemas.microsoft.com/office/drawing/2014/main" id="{695C8B7D-939E-BD8F-AAE5-A70CD99546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7" y="1118301"/>
            <a:ext cx="2646628" cy="60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06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D00EDE-EAB1-599D-98B8-649D3782D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pPr/>
              <a:t>04/11/2024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A38FCC-C418-83C8-808E-479188112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539093-BC2C-24FB-002D-BC6913262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图片 10" descr="徽标, 公司名称&#10;&#10;描述已自动生成">
            <a:extLst>
              <a:ext uri="{FF2B5EF4-FFF2-40B4-BE49-F238E27FC236}">
                <a16:creationId xmlns:a16="http://schemas.microsoft.com/office/drawing/2014/main" id="{1DBE108A-E673-D647-510C-087DBD78C3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08600" y="2552700"/>
            <a:ext cx="1574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94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65476-598D-8ABD-BD31-4DF2120F7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920CF0-3E4B-410D-AF6A-2B2601064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1700"/>
            <a:ext cx="10515600" cy="5275263"/>
          </a:xfrm>
        </p:spPr>
        <p:txBody>
          <a:bodyPr/>
          <a:lstStyle>
            <a:lvl1pPr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27290-70DB-569B-DA08-76D461980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D5ABC-636E-DC05-0919-94F2DC9EB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9C05C9-63F0-4650-ED23-CB2AE1A0A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组合 12">
            <a:extLst>
              <a:ext uri="{FF2B5EF4-FFF2-40B4-BE49-F238E27FC236}">
                <a16:creationId xmlns:a16="http://schemas.microsoft.com/office/drawing/2014/main" id="{1B7E2D5E-73BD-0339-D042-CD2DA42C24A9}"/>
              </a:ext>
            </a:extLst>
          </p:cNvPr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8" name="图片 8" descr="图片包含 图形用户界面&#10;&#10;描述已自动生成">
              <a:extLst>
                <a:ext uri="{FF2B5EF4-FFF2-40B4-BE49-F238E27FC236}">
                  <a16:creationId xmlns:a16="http://schemas.microsoft.com/office/drawing/2014/main" id="{A36A4C61-CE7B-C019-FF14-7BD3E2AB90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id="{FF0B1A98-27B1-9ECA-C5D3-BF6F69E64696}"/>
                </a:ext>
              </a:extLst>
            </p:cNvPr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3">
            <a:extLst>
              <a:ext uri="{FF2B5EF4-FFF2-40B4-BE49-F238E27FC236}">
                <a16:creationId xmlns:a16="http://schemas.microsoft.com/office/drawing/2014/main" id="{29DCF284-3C58-2399-0673-EE609812F5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3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39A4C-416E-3B73-2CF2-938EBA8F0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6F330-1933-41A3-9EF5-FEFBA66B51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1700"/>
            <a:ext cx="5181600" cy="5275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584DB6-7FF2-15E6-50FF-F9251F89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1700"/>
            <a:ext cx="5181600" cy="5275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8AC0E-6F0D-E1A7-78F2-72C1A2AE0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CD6D18-B31D-C0C3-6748-71ED2089A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3AE678-AF8D-0889-161C-F9996BC68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grpSp>
        <p:nvGrpSpPr>
          <p:cNvPr id="8" name="组合 12">
            <a:extLst>
              <a:ext uri="{FF2B5EF4-FFF2-40B4-BE49-F238E27FC236}">
                <a16:creationId xmlns:a16="http://schemas.microsoft.com/office/drawing/2014/main" id="{F3334F97-6F4F-1DBB-B6BA-DA18DBECC401}"/>
              </a:ext>
            </a:extLst>
          </p:cNvPr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9" name="图片 8" descr="图片包含 图形用户界面&#10;&#10;描述已自动生成">
              <a:extLst>
                <a:ext uri="{FF2B5EF4-FFF2-40B4-BE49-F238E27FC236}">
                  <a16:creationId xmlns:a16="http://schemas.microsoft.com/office/drawing/2014/main" id="{6ABAC49D-5E10-D14F-577A-DA9AB838B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id="{765BF04F-1A60-045D-4F4D-AA37CDF823F9}"/>
                </a:ext>
              </a:extLst>
            </p:cNvPr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3">
            <a:extLst>
              <a:ext uri="{FF2B5EF4-FFF2-40B4-BE49-F238E27FC236}">
                <a16:creationId xmlns:a16="http://schemas.microsoft.com/office/drawing/2014/main" id="{0AA0B3DE-372E-5B7B-DF5D-66A9A1EF13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642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BB257-9DA5-0A36-A420-29BFAB433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9FEFFC-4AC0-E401-4C4D-0CB02531BA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2B5AF6-C451-F228-7ECA-05186FA29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0EC8F-4ECE-8939-B12F-DEB9DB478B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D09AFE-F615-861A-F06C-4595868EF9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B06853-9F01-6C05-21E6-B43567A34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2BAD0E-4D1C-EBCC-9B02-AA0672BED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8F47A8-DD09-2E75-289F-EC0DD1E57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677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1DB6B-E369-CF63-238C-2A0005A6B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EBA0F5-B338-B888-54B3-C153A95D3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69FBB3-887E-7DB8-1FA6-57788942BE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48ECC-9A89-E0E4-038F-EA0102AB5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47A7C7-4CFE-B00E-4C1C-8514E3038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07A1BA-5848-6806-5C40-A8D0D5493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3492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1F461-5410-98A3-C0FD-78F9B41D7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2D8D1F-087A-4804-CAEA-AB6F3E1DF0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C03702-973D-6DA9-6D0A-714AA1240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118162-1F21-7BF3-73BF-7098758C1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549D9-41CA-6C27-317D-537F1FFA7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FD7EA-077B-00C9-050E-5789CB55D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878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2EE09-3C65-A702-7331-2DC5815DB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090317-69FA-B389-E5C9-E756644B5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3B40F-9347-3AE0-22D0-75D611F45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64D5FD-4369-9692-C9B0-3D74BCF02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0273-A40C-EC1A-E98A-81B6F364B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59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943FA3-47D6-A22F-107F-0B0700FF8C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93BB03-03FF-EC89-FC03-4781CAA1D1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34D7E-F0A4-1ED6-21E4-2563F2276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0C1E3-D25C-2DBB-A3F2-24E24AB19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41C49-3CED-C00F-A70E-C4C5CCB2A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787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aw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2176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CFCF25-8EB1-9188-BC5A-49BA5F45C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16" y="80920"/>
            <a:ext cx="10421983" cy="5124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AFFD8E-32B2-883A-2A41-BFC4E4E4A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936" y="982620"/>
            <a:ext cx="10485864" cy="51943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EF5D4-AE71-2540-46C3-8E04605F4A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5956" y="6356350"/>
            <a:ext cx="27354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HONOR Sans CN" panose="02000500000000000000" pitchFamily="2" charset="-122"/>
              </a:defRPr>
            </a:lvl1pPr>
          </a:lstStyle>
          <a:p>
            <a:fld id="{BDC79004-0D8D-4D46-AA17-4A5ACD4A6CEF}" type="datetimeFigureOut">
              <a:rPr lang="en-GB" smtClean="0"/>
              <a:pPr/>
              <a:t>04/11/2024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6450E-C7F0-D4EC-A6F0-A4AC9B752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50236" y="6356350"/>
            <a:ext cx="410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HONOR Sans CN" panose="02000500000000000000" pitchFamily="2" charset="-122"/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C05606-A1C8-CC37-7C3A-C18AB97AE6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8356" y="6356350"/>
            <a:ext cx="27354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HONOR Sans CN" panose="02000500000000000000" pitchFamily="2" charset="-122"/>
              </a:defRPr>
            </a:lvl1pPr>
          </a:lstStyle>
          <a:p>
            <a:fld id="{23F592DE-FA29-4DD3-8918-9C3390A989B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586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6" r:id="rId5"/>
    <p:sldLayoutId id="2147483657" r:id="rId6"/>
    <p:sldLayoutId id="2147483658" r:id="rId7"/>
    <p:sldLayoutId id="2147483659" r:id="rId8"/>
    <p:sldLayoutId id="2147483661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ftp.tclking.com/Web%20Clien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662EB-0B2B-1B76-C85F-85F939E108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449" y="1829192"/>
            <a:ext cx="6612542" cy="2132252"/>
          </a:xfrm>
        </p:spPr>
        <p:txBody>
          <a:bodyPr>
            <a:normAutofit fontScale="90000"/>
          </a:bodyPr>
          <a:lstStyle/>
          <a:p>
            <a:r>
              <a:rPr lang="fr-FR" altLang="zh-CN" sz="3200" dirty="0"/>
              <a:t>JVET-A</a:t>
            </a:r>
            <a:r>
              <a:rPr lang="en-US" altLang="zh-CN" sz="3200" dirty="0"/>
              <a:t>J</a:t>
            </a:r>
            <a:r>
              <a:rPr lang="fr-FR" altLang="zh-CN" sz="3200" dirty="0"/>
              <a:t>0176</a:t>
            </a:r>
            <a:br>
              <a:rPr lang="fr-FR" altLang="zh-CN" sz="3200" dirty="0"/>
            </a:br>
            <a:br>
              <a:rPr lang="fr-FR" altLang="zh-CN" sz="3200" dirty="0"/>
            </a:br>
            <a:r>
              <a:rPr lang="en-US" altLang="zh-CN" sz="3200" dirty="0"/>
              <a:t>AHG4: Response to the call for new HDR materials for future video coding development</a:t>
            </a:r>
            <a:endParaRPr lang="en-GB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53A52B-DB00-B74A-B03D-164FA680F3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47" y="4155260"/>
            <a:ext cx="7619059" cy="2276612"/>
          </a:xfrm>
        </p:spPr>
        <p:txBody>
          <a:bodyPr>
            <a:normAutofit/>
          </a:bodyPr>
          <a:lstStyle/>
          <a:p>
            <a:r>
              <a:rPr lang="en-GB" altLang="zh-CN" u="sng" dirty="0"/>
              <a:t>Alexey FILIPPOV</a:t>
            </a:r>
            <a:r>
              <a:rPr lang="en-GB" altLang="zh-CN" dirty="0"/>
              <a:t>, Jacek KONIECZNY, Zhou ZHI, </a:t>
            </a:r>
            <a:r>
              <a:rPr lang="en-GB" altLang="zh-CN" u="sng" dirty="0"/>
              <a:t>Vasily RUFITSKIY,</a:t>
            </a:r>
            <a:r>
              <a:rPr lang="en-GB" altLang="zh-CN" dirty="0"/>
              <a:t> </a:t>
            </a:r>
            <a:r>
              <a:rPr lang="en-GB" dirty="0" err="1"/>
              <a:t>Hongdong</a:t>
            </a:r>
            <a:r>
              <a:rPr lang="en-GB" dirty="0"/>
              <a:t> QIN, </a:t>
            </a:r>
            <a:r>
              <a:rPr lang="en-GB" dirty="0" err="1"/>
              <a:t>Tianyu</a:t>
            </a:r>
            <a:r>
              <a:rPr lang="en-GB" dirty="0"/>
              <a:t> DONG, </a:t>
            </a:r>
            <a:r>
              <a:rPr lang="en-GB" dirty="0" err="1"/>
              <a:t>Xiaoyong</a:t>
            </a:r>
            <a:r>
              <a:rPr lang="en-GB" dirty="0"/>
              <a:t> TANG (</a:t>
            </a:r>
            <a:r>
              <a:rPr lang="en-GB" b="1" dirty="0"/>
              <a:t>TCL</a:t>
            </a:r>
            <a:r>
              <a:rPr lang="en-GB" dirty="0"/>
              <a:t>)</a:t>
            </a:r>
            <a:endParaRPr lang="en-GB" altLang="zh-CN" dirty="0"/>
          </a:p>
          <a:p>
            <a:r>
              <a:rPr lang="en-GB" dirty="0"/>
              <a:t>Shuai SHEN, </a:t>
            </a:r>
            <a:r>
              <a:rPr lang="en-GB" dirty="0" err="1"/>
              <a:t>Yifang</a:t>
            </a:r>
            <a:r>
              <a:rPr lang="en-GB" dirty="0"/>
              <a:t> QIN, Yao WANG, </a:t>
            </a:r>
            <a:r>
              <a:rPr lang="en-GB" dirty="0" err="1"/>
              <a:t>Xusheng</a:t>
            </a:r>
            <a:r>
              <a:rPr lang="en-GB" dirty="0"/>
              <a:t> WANG (</a:t>
            </a:r>
            <a:r>
              <a:rPr lang="en-GB" b="1" dirty="0"/>
              <a:t>NERC-DTV</a:t>
            </a:r>
            <a:r>
              <a:rPr lang="en-GB" dirty="0"/>
              <a:t>)</a:t>
            </a:r>
          </a:p>
          <a:p>
            <a:endParaRPr lang="en-GB" dirty="0"/>
          </a:p>
          <a:p>
            <a:r>
              <a:rPr lang="en-GB" dirty="0"/>
              <a:t>Date: 2024-11-04</a:t>
            </a:r>
          </a:p>
        </p:txBody>
      </p:sp>
    </p:spTree>
    <p:extLst>
      <p:ext uri="{BB962C8B-B14F-4D97-AF65-F5344CB8AC3E}">
        <p14:creationId xmlns:p14="http://schemas.microsoft.com/office/powerpoint/2010/main" val="1090900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9CBC3-874C-49D2-A73C-252889A38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718CB5-8F11-4756-8310-8FE5E994E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4EB39F-6738-485D-B63F-88047BC8C0ED}"/>
              </a:ext>
            </a:extLst>
          </p:cNvPr>
          <p:cNvSpPr txBox="1"/>
          <p:nvPr/>
        </p:nvSpPr>
        <p:spPr>
          <a:xfrm>
            <a:off x="10502284" y="88776"/>
            <a:ext cx="161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Lights2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713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52D64-2636-45CF-9A62-CE1587B00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300BC5-2813-40BF-8B9B-1D80781D6B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3C5AEC-CF85-4FE8-97C7-48CF417459D4}"/>
              </a:ext>
            </a:extLst>
          </p:cNvPr>
          <p:cNvSpPr txBox="1"/>
          <p:nvPr/>
        </p:nvSpPr>
        <p:spPr>
          <a:xfrm>
            <a:off x="10502284" y="88776"/>
            <a:ext cx="161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Shells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0368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A608B-3FC5-4172-BCA8-6BED0E677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B4CD3E-BBCA-46C8-ADBC-6453DC11C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436C25-7B48-4D34-9CFA-1F08B412F1F8}"/>
              </a:ext>
            </a:extLst>
          </p:cNvPr>
          <p:cNvSpPr txBox="1"/>
          <p:nvPr/>
        </p:nvSpPr>
        <p:spPr>
          <a:xfrm>
            <a:off x="10502284" y="88776"/>
            <a:ext cx="161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Feathers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0913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045C1-4AC6-4540-E9F3-8D4783D92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101C8-1BAC-E38B-B6A5-508ABF1CB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798609-5E51-6541-03A0-B2BE361B0F23}"/>
              </a:ext>
            </a:extLst>
          </p:cNvPr>
          <p:cNvSpPr txBox="1"/>
          <p:nvPr/>
        </p:nvSpPr>
        <p:spPr>
          <a:xfrm>
            <a:off x="848956" y="992189"/>
            <a:ext cx="101731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>
                <a:effectLst/>
                <a:ea typeface="DengXian" panose="02010600030101010101" pitchFamily="2" charset="-122"/>
              </a:rPr>
              <a:t>We propose these sequences are studied for including them in the JVET HDR Common Test Conditions (CTC)</a:t>
            </a:r>
            <a:endParaRPr lang="ru-RU" sz="2400" dirty="0">
              <a:effectLst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2822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647023-F1C8-4CBE-9555-B480380E02BB}"/>
              </a:ext>
            </a:extLst>
          </p:cNvPr>
          <p:cNvSpPr txBox="1"/>
          <p:nvPr/>
        </p:nvSpPr>
        <p:spPr>
          <a:xfrm flipH="1">
            <a:off x="2589985" y="2752079"/>
            <a:ext cx="70120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Thank you!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086753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9F937-3AEA-D3A8-A543-21B67BBE4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16" y="80920"/>
            <a:ext cx="9024491" cy="855674"/>
          </a:xfrm>
        </p:spPr>
        <p:txBody>
          <a:bodyPr/>
          <a:lstStyle/>
          <a:p>
            <a:r>
              <a:rPr lang="en-US" dirty="0"/>
              <a:t>Summary of proposed test sequences</a:t>
            </a:r>
            <a:endParaRPr lang="ru-RU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6F54B46-636F-49D6-8373-7525E2ED31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0446620"/>
              </p:ext>
            </p:extLst>
          </p:nvPr>
        </p:nvGraphicFramePr>
        <p:xfrm>
          <a:off x="1042386" y="852256"/>
          <a:ext cx="10107229" cy="40910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8402">
                  <a:extLst>
                    <a:ext uri="{9D8B030D-6E8A-4147-A177-3AD203B41FA5}">
                      <a16:colId xmlns:a16="http://schemas.microsoft.com/office/drawing/2014/main" val="3804728351"/>
                    </a:ext>
                  </a:extLst>
                </a:gridCol>
                <a:gridCol w="1290918">
                  <a:extLst>
                    <a:ext uri="{9D8B030D-6E8A-4147-A177-3AD203B41FA5}">
                      <a16:colId xmlns:a16="http://schemas.microsoft.com/office/drawing/2014/main" val="2943497812"/>
                    </a:ext>
                  </a:extLst>
                </a:gridCol>
                <a:gridCol w="1264023">
                  <a:extLst>
                    <a:ext uri="{9D8B030D-6E8A-4147-A177-3AD203B41FA5}">
                      <a16:colId xmlns:a16="http://schemas.microsoft.com/office/drawing/2014/main" val="877759528"/>
                    </a:ext>
                  </a:extLst>
                </a:gridCol>
                <a:gridCol w="909918">
                  <a:extLst>
                    <a:ext uri="{9D8B030D-6E8A-4147-A177-3AD203B41FA5}">
                      <a16:colId xmlns:a16="http://schemas.microsoft.com/office/drawing/2014/main" val="523255857"/>
                    </a:ext>
                  </a:extLst>
                </a:gridCol>
                <a:gridCol w="1030941">
                  <a:extLst>
                    <a:ext uri="{9D8B030D-6E8A-4147-A177-3AD203B41FA5}">
                      <a16:colId xmlns:a16="http://schemas.microsoft.com/office/drawing/2014/main" val="2011849135"/>
                    </a:ext>
                  </a:extLst>
                </a:gridCol>
                <a:gridCol w="1311009">
                  <a:extLst>
                    <a:ext uri="{9D8B030D-6E8A-4147-A177-3AD203B41FA5}">
                      <a16:colId xmlns:a16="http://schemas.microsoft.com/office/drawing/2014/main" val="2148249568"/>
                    </a:ext>
                  </a:extLst>
                </a:gridCol>
                <a:gridCol w="1311009">
                  <a:extLst>
                    <a:ext uri="{9D8B030D-6E8A-4147-A177-3AD203B41FA5}">
                      <a16:colId xmlns:a16="http://schemas.microsoft.com/office/drawing/2014/main" val="859583932"/>
                    </a:ext>
                  </a:extLst>
                </a:gridCol>
                <a:gridCol w="1311009">
                  <a:extLst>
                    <a:ext uri="{9D8B030D-6E8A-4147-A177-3AD203B41FA5}">
                      <a16:colId xmlns:a16="http://schemas.microsoft.com/office/drawing/2014/main" val="2781810645"/>
                    </a:ext>
                  </a:extLst>
                </a:gridCol>
              </a:tblGrid>
              <a:tr h="5414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Sequence name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Resolution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Frame rate, fps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Frame count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Input   bit-depth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DengXian" panose="02010600030101010101" pitchFamily="2" charset="-122"/>
                        </a:rPr>
                        <a:t>Real range {min, max} for </a:t>
                      </a: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DengXian" panose="02010600030101010101" pitchFamily="2" charset="-122"/>
                        </a:rPr>
                        <a:t>          Y’                    </a:t>
                      </a:r>
                      <a:r>
                        <a:rPr lang="en-US" sz="1800" dirty="0" err="1">
                          <a:effectLst/>
                          <a:latin typeface="+mn-lt"/>
                          <a:ea typeface="DengXian" panose="02010600030101010101" pitchFamily="2" charset="-122"/>
                        </a:rPr>
                        <a:t>Cb</a:t>
                      </a:r>
                      <a:r>
                        <a:rPr lang="en-US" sz="1800" dirty="0">
                          <a:effectLst/>
                          <a:latin typeface="+mn-lt"/>
                          <a:ea typeface="DengXian" panose="02010600030101010101" pitchFamily="2" charset="-122"/>
                        </a:rPr>
                        <a:t>                     Cr</a:t>
                      </a: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5409899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Trumpet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7680x4320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60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296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10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DengXian" panose="02010600030101010101" pitchFamily="2" charset="-122"/>
                        </a:rPr>
                        <a:t>{43, 738}</a:t>
                      </a: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DengXian" panose="02010600030101010101" pitchFamily="2" charset="-122"/>
                        </a:rPr>
                        <a:t>{238, 681}</a:t>
                      </a: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DengXian" panose="02010600030101010101" pitchFamily="2" charset="-122"/>
                        </a:rPr>
                        <a:t>{394, 598}</a:t>
                      </a: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697028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Chandelier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7680x4320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60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360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10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1145801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Flowers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7680x4320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60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373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10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9136760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Rose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7680x4320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60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482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10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7279755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Lights1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7680x4320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60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392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10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7184899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Lights2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7680x4320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60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343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10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1288922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Shells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7680x4320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60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361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10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9934142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Feathers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7680x4320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60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371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10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ru-RU" sz="18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471049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AA3E60D-46B1-40C3-963A-786B05046505}"/>
              </a:ext>
            </a:extLst>
          </p:cNvPr>
          <p:cNvSpPr txBox="1"/>
          <p:nvPr/>
        </p:nvSpPr>
        <p:spPr>
          <a:xfrm>
            <a:off x="5001457" y="5172094"/>
            <a:ext cx="60967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ea typeface="SimSun" panose="02010600030101010101" pitchFamily="2" charset="-122"/>
              </a:rPr>
              <a:t>T</a:t>
            </a:r>
            <a:r>
              <a:rPr lang="en-CA" sz="1800" dirty="0">
                <a:effectLst/>
                <a:ea typeface="SimSun" panose="02010600030101010101" pitchFamily="2" charset="-122"/>
              </a:rPr>
              <a:t>he test material is available in BT.2100 </a:t>
            </a:r>
            <a:r>
              <a:rPr lang="en-US" sz="1800" dirty="0" err="1">
                <a:effectLst/>
                <a:ea typeface="SimSun" panose="02010600030101010101" pitchFamily="2" charset="-122"/>
              </a:rPr>
              <a:t>Y′CbCr</a:t>
            </a:r>
            <a:r>
              <a:rPr lang="en-US" sz="1800" dirty="0">
                <a:effectLst/>
                <a:ea typeface="SimSun" panose="02010600030101010101" pitchFamily="2" charset="-122"/>
              </a:rPr>
              <a:t> </a:t>
            </a:r>
            <a:r>
              <a:rPr lang="en-CA" sz="1800" dirty="0">
                <a:effectLst/>
                <a:ea typeface="SimSun" panose="02010600030101010101" pitchFamily="2" charset="-122"/>
              </a:rPr>
              <a:t>4:2:0, PQ format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374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1F482-7F47-451F-8E92-1C016E149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to the sequences</a:t>
            </a:r>
            <a:endParaRPr lang="ru-RU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1718B54-1F91-4EAB-ACDB-76E569F71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423177"/>
              </p:ext>
            </p:extLst>
          </p:nvPr>
        </p:nvGraphicFramePr>
        <p:xfrm>
          <a:off x="2716294" y="1433421"/>
          <a:ext cx="6118363" cy="22682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8359">
                  <a:extLst>
                    <a:ext uri="{9D8B030D-6E8A-4147-A177-3AD203B41FA5}">
                      <a16:colId xmlns:a16="http://schemas.microsoft.com/office/drawing/2014/main" val="847081659"/>
                    </a:ext>
                  </a:extLst>
                </a:gridCol>
                <a:gridCol w="3060004">
                  <a:extLst>
                    <a:ext uri="{9D8B030D-6E8A-4147-A177-3AD203B41FA5}">
                      <a16:colId xmlns:a16="http://schemas.microsoft.com/office/drawing/2014/main" val="3570855488"/>
                    </a:ext>
                  </a:extLst>
                </a:gridCol>
              </a:tblGrid>
              <a:tr h="5414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FTP parameter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Value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5321683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URL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ru-RU" sz="2400" dirty="0"/>
                        <a:t>ftp.tclking.com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3321995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Port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21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5519634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User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Honghu-User-001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3834163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+mn-lt"/>
                          <a:ea typeface="DengXian" panose="02010600030101010101" pitchFamily="2" charset="-122"/>
                        </a:rPr>
                        <a:t>Password</a:t>
                      </a:r>
                      <a:endParaRPr lang="ru-RU" sz="24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1bs4mY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069239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07A9D23-19F3-4DA3-AD84-C34B8752D1CF}"/>
              </a:ext>
            </a:extLst>
          </p:cNvPr>
          <p:cNvSpPr txBox="1"/>
          <p:nvPr/>
        </p:nvSpPr>
        <p:spPr>
          <a:xfrm>
            <a:off x="1660263" y="4681165"/>
            <a:ext cx="82304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These sequences can also be downloaded using web browser: </a:t>
            </a:r>
            <a:r>
              <a:rPr lang="en-US" sz="2400" dirty="0">
                <a:hlinkClick r:id="rId2"/>
              </a:rPr>
              <a:t>https://ftp.tclking.com/Web%20Client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89057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647023-F1C8-4CBE-9555-B480380E02BB}"/>
              </a:ext>
            </a:extLst>
          </p:cNvPr>
          <p:cNvSpPr txBox="1"/>
          <p:nvPr/>
        </p:nvSpPr>
        <p:spPr>
          <a:xfrm flipH="1">
            <a:off x="2589985" y="2752079"/>
            <a:ext cx="70120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Sequences content </a:t>
            </a:r>
          </a:p>
          <a:p>
            <a:pPr algn="ctr"/>
            <a:r>
              <a:rPr lang="en-US" sz="4400" dirty="0"/>
              <a:t>(example frames)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511218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4B1C6-9EAB-A14D-4263-DA6809EDD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Sequence #1: Trumpet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ABEEC8-FB20-46FD-AEED-4BC4C4DAD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37E4E89-DDB3-4927-BBF2-97DC797AC0AA}"/>
              </a:ext>
            </a:extLst>
          </p:cNvPr>
          <p:cNvSpPr txBox="1"/>
          <p:nvPr/>
        </p:nvSpPr>
        <p:spPr>
          <a:xfrm>
            <a:off x="10502284" y="88776"/>
            <a:ext cx="161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Trumpet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5443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92A66-0AFA-477E-9D27-48B20B33A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15A1C32-4F0F-4194-A55D-F17EE1EB5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A02B459-FAB6-4B8B-8CE2-EA1A0D04F460}"/>
              </a:ext>
            </a:extLst>
          </p:cNvPr>
          <p:cNvSpPr txBox="1"/>
          <p:nvPr/>
        </p:nvSpPr>
        <p:spPr>
          <a:xfrm>
            <a:off x="10502284" y="88776"/>
            <a:ext cx="161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Chandelier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9398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FA546-6DFD-4B6D-81B7-D5DA8743C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A7DAFA-6256-421D-AA4E-6313D769A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B458FE-458F-42FE-8D0F-1683E1D21D36}"/>
              </a:ext>
            </a:extLst>
          </p:cNvPr>
          <p:cNvSpPr txBox="1"/>
          <p:nvPr/>
        </p:nvSpPr>
        <p:spPr>
          <a:xfrm>
            <a:off x="10502284" y="88776"/>
            <a:ext cx="161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Flowers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3875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C38BD-D0AC-4C2C-A44A-AD88D88C1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70E020-E6BE-4AE5-9F9F-3A0BDD8F556A}"/>
              </a:ext>
            </a:extLst>
          </p:cNvPr>
          <p:cNvSpPr txBox="1"/>
          <p:nvPr/>
        </p:nvSpPr>
        <p:spPr>
          <a:xfrm>
            <a:off x="10502284" y="88776"/>
            <a:ext cx="161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Chandelier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EE2DB9-27FD-4747-B875-76209A7044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09DA8E-6E69-4E20-8606-7809F8BE0AB4}"/>
              </a:ext>
            </a:extLst>
          </p:cNvPr>
          <p:cNvSpPr txBox="1"/>
          <p:nvPr/>
        </p:nvSpPr>
        <p:spPr>
          <a:xfrm>
            <a:off x="10452316" y="169696"/>
            <a:ext cx="161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Rose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4165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F4C15-9AA0-4D98-96D8-192C0CA84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FA76E0-439F-4C1F-9FF6-14D06C786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5605AA-61C3-4D69-BA5D-7E9D857FA518}"/>
              </a:ext>
            </a:extLst>
          </p:cNvPr>
          <p:cNvSpPr txBox="1"/>
          <p:nvPr/>
        </p:nvSpPr>
        <p:spPr>
          <a:xfrm>
            <a:off x="10502284" y="88776"/>
            <a:ext cx="161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Lights1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7039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JVET-AH0095</Template>
  <TotalTime>1616</TotalTime>
  <Words>243</Words>
  <Application>Microsoft Office PowerPoint</Application>
  <PresentationFormat>Widescreen</PresentationFormat>
  <Paragraphs>84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DengXian</vt:lpstr>
      <vt:lpstr>SimSun</vt:lpstr>
      <vt:lpstr>Arial</vt:lpstr>
      <vt:lpstr>Segoe UI</vt:lpstr>
      <vt:lpstr>Times New Roman</vt:lpstr>
      <vt:lpstr>Office 主题​​</vt:lpstr>
      <vt:lpstr>JVET-AJ0176  AHG4: Response to the call for new HDR materials for future video coding development</vt:lpstr>
      <vt:lpstr>Summary of proposed test sequences</vt:lpstr>
      <vt:lpstr>Access to the sequences</vt:lpstr>
      <vt:lpstr>PowerPoint Presentation</vt:lpstr>
      <vt:lpstr>Sequence #1: Trumpet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Non-EE2: Non-adjacent DIMD mode derivation for TMRL intra mode candidate list construction</dc:title>
  <dc:creator>丁克勤</dc:creator>
  <cp:lastModifiedBy>alexey.filippov</cp:lastModifiedBy>
  <cp:revision>204</cp:revision>
  <dcterms:created xsi:type="dcterms:W3CDTF">2024-07-10T01:47:57Z</dcterms:created>
  <dcterms:modified xsi:type="dcterms:W3CDTF">2024-11-04T13:10:57Z</dcterms:modified>
</cp:coreProperties>
</file>