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8" r:id="rId4"/>
    <p:sldId id="269" r:id="rId5"/>
    <p:sldId id="270" r:id="rId6"/>
    <p:sldId id="271" r:id="rId7"/>
    <p:sldId id="273" r:id="rId8"/>
    <p:sldId id="272" r:id="rId9"/>
    <p:sldId id="275" r:id="rId10"/>
    <p:sldId id="276" r:id="rId11"/>
    <p:sldId id="274" r:id="rId12"/>
    <p:sldId id="277" r:id="rId13"/>
    <p:sldId id="263" r:id="rId14"/>
    <p:sldId id="278"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5" d="100"/>
          <a:sy n="95" d="100"/>
        </p:scale>
        <p:origin x="86" y="23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dirty="0"/>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11/4/2024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11/4/2024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11/4/2024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11/4/2024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11/4/2024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11/4/2024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61917"/>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11/4/2024</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jpeg"/><Relationship Id="rId4" Type="http://schemas.openxmlformats.org/officeDocument/2006/relationships/image" Target="../media/image4.png"/><Relationship Id="rId9"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jvet-experts.org/doc_end_user/current_document.php?id=14475" TargetMode="External"/><Relationship Id="rId2" Type="http://schemas.openxmlformats.org/officeDocument/2006/relationships/hyperlink" Target="https://jvet-experts.org/doc_end_user/current_document.php?id=14098" TargetMode="External"/><Relationship Id="rId1" Type="http://schemas.openxmlformats.org/officeDocument/2006/relationships/slideLayout" Target="../slideLayouts/slideLayout2.xml"/><Relationship Id="rId6" Type="http://schemas.openxmlformats.org/officeDocument/2006/relationships/hyperlink" Target="https://jvet-experts.org/doc_end_user/current_document.php?id=14624" TargetMode="External"/><Relationship Id="rId5" Type="http://schemas.openxmlformats.org/officeDocument/2006/relationships/hyperlink" Target="https://www.anandtech.com/show/21408/tsmc-roadmap-at-a-glance-n3x-n2p-a16-2025-2026" TargetMode="External"/><Relationship Id="rId4" Type="http://schemas.openxmlformats.org/officeDocument/2006/relationships/hyperlink" Target="https://jvet-experts.org/doc_end_user/current_document.php?id=14506"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28941" y="362125"/>
            <a:ext cx="10348958" cy="2387600"/>
          </a:xfrm>
        </p:spPr>
        <p:txBody>
          <a:bodyPr>
            <a:normAutofit/>
          </a:bodyPr>
          <a:lstStyle/>
          <a:p>
            <a:r>
              <a:rPr lang="en-US" altLang="zh-CN" sz="4400" b="1" dirty="0">
                <a:latin typeface="Calibri" panose="020F0502020204030204" pitchFamily="34" charset="0"/>
                <a:cs typeface="Calibri" panose="020F0502020204030204" pitchFamily="34" charset="0"/>
              </a:rPr>
              <a:t>Comments on the requirements for the next generation video coding standard</a:t>
            </a:r>
            <a:endParaRPr lang="zh-CN" altLang="en-US" sz="4400" dirty="0">
              <a:latin typeface="Calibri" panose="020F0502020204030204" pitchFamily="34" charset="0"/>
              <a:cs typeface="Calibri" panose="020F0502020204030204" pitchFamily="34" charset="0"/>
            </a:endParaRPr>
          </a:p>
        </p:txBody>
      </p:sp>
      <p:sp>
        <p:nvSpPr>
          <p:cNvPr id="3" name="副标题 2"/>
          <p:cNvSpPr>
            <a:spLocks noGrp="1"/>
          </p:cNvSpPr>
          <p:nvPr>
            <p:ph type="subTitle" idx="1"/>
          </p:nvPr>
        </p:nvSpPr>
        <p:spPr>
          <a:xfrm>
            <a:off x="1515455" y="4364009"/>
            <a:ext cx="8992124" cy="1380160"/>
          </a:xfrm>
        </p:spPr>
        <p:txBody>
          <a:bodyPr>
            <a:normAutofit/>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2000" dirty="0" err="1">
                <a:effectLst/>
                <a:ea typeface="Times New Roman" panose="02020603050405020304" pitchFamily="18" charset="0"/>
              </a:rPr>
              <a:t>Jingxin</a:t>
            </a:r>
            <a:r>
              <a:rPr lang="en-US" altLang="zh-CN" sz="2000" dirty="0">
                <a:effectLst/>
                <a:ea typeface="Times New Roman" panose="02020603050405020304" pitchFamily="18" charset="0"/>
              </a:rPr>
              <a:t> Li (CESI), Yin Zhao (Huawei), Yuan Zhang (China Telecom), </a:t>
            </a:r>
            <a:r>
              <a:rPr lang="en-US" altLang="zh-CN" sz="2000" dirty="0" err="1">
                <a:effectLst/>
                <a:ea typeface="Times New Roman" panose="02020603050405020304" pitchFamily="18" charset="0"/>
              </a:rPr>
              <a:t>Siwei</a:t>
            </a:r>
            <a:r>
              <a:rPr lang="en-US" altLang="zh-CN" sz="2000" dirty="0">
                <a:effectLst/>
                <a:ea typeface="Times New Roman" panose="02020603050405020304" pitchFamily="18" charset="0"/>
              </a:rPr>
              <a:t> Ma (Peking Univ.), Hui Yuan (</a:t>
            </a:r>
            <a:r>
              <a:rPr lang="en-US" altLang="zh-CN" sz="2000" dirty="0" err="1">
                <a:effectLst/>
                <a:ea typeface="Times New Roman" panose="02020603050405020304" pitchFamily="18" charset="0"/>
              </a:rPr>
              <a:t>Shangdong</a:t>
            </a:r>
            <a:r>
              <a:rPr lang="en-US" altLang="zh-CN" sz="2000" dirty="0">
                <a:effectLst/>
                <a:ea typeface="Times New Roman" panose="02020603050405020304" pitchFamily="18" charset="0"/>
              </a:rPr>
              <a:t> Univ.), Qian Zhang (BOE)</a:t>
            </a:r>
            <a:endParaRPr lang="zh-CN" altLang="en-US" dirty="0"/>
          </a:p>
        </p:txBody>
      </p:sp>
      <p:sp>
        <p:nvSpPr>
          <p:cNvPr id="4" name="文本框 3"/>
          <p:cNvSpPr txBox="1"/>
          <p:nvPr/>
        </p:nvSpPr>
        <p:spPr>
          <a:xfrm>
            <a:off x="3848087" y="3136612"/>
            <a:ext cx="4136902" cy="584775"/>
          </a:xfrm>
          <a:prstGeom prst="rect">
            <a:avLst/>
          </a:prstGeom>
          <a:noFill/>
        </p:spPr>
        <p:txBody>
          <a:bodyPr wrap="none" rtlCol="0">
            <a:spAutoFit/>
          </a:bodyPr>
          <a:lstStyle/>
          <a:p>
            <a:r>
              <a:rPr lang="en-US" altLang="zh-CN" sz="3200" b="1" dirty="0"/>
              <a:t>m69713</a:t>
            </a:r>
            <a:r>
              <a:rPr lang="zh-CN" altLang="en-US" sz="3200" b="1" dirty="0">
                <a:latin typeface="Arial" panose="020B0604020202020204" pitchFamily="34" charset="0"/>
              </a:rPr>
              <a:t> </a:t>
            </a:r>
            <a:r>
              <a:rPr lang="en-US" altLang="zh-CN" sz="3200" b="1" dirty="0">
                <a:latin typeface="Arial" panose="020B0604020202020204" pitchFamily="34" charset="0"/>
              </a:rPr>
              <a:t>/</a:t>
            </a:r>
            <a:r>
              <a:rPr lang="zh-CN" altLang="en-US" sz="3200" b="1" dirty="0">
                <a:latin typeface="Arial" panose="020B0604020202020204" pitchFamily="34" charset="0"/>
              </a:rPr>
              <a:t> </a:t>
            </a:r>
            <a:r>
              <a:rPr lang="en-US" altLang="zh-CN" sz="3200" b="1" dirty="0"/>
              <a:t>JVET-AJ0167</a:t>
            </a:r>
            <a:endParaRPr lang="zh-CN" altLang="en-US" sz="3200" b="1" dirty="0"/>
          </a:p>
        </p:txBody>
      </p:sp>
    </p:spTree>
    <p:extLst>
      <p:ext uri="{BB962C8B-B14F-4D97-AF65-F5344CB8AC3E}">
        <p14:creationId xmlns:p14="http://schemas.microsoft.com/office/powerpoint/2010/main" val="16961562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51475"/>
            <a:ext cx="10515600" cy="1325563"/>
          </a:xfrm>
        </p:spPr>
        <p:txBody>
          <a:bodyPr vert="horz" lIns="91440" tIns="45720" rIns="91440" bIns="45720" rtlCol="0" anchor="ctr">
            <a:normAutofit/>
          </a:bodyPr>
          <a:lstStyle/>
          <a:p>
            <a:r>
              <a:rPr lang="en-US" altLang="zh-CN" sz="2800" b="1" dirty="0"/>
              <a:t>Comment 4: on UGC and PUGC video coding</a:t>
            </a:r>
            <a:endParaRPr lang="zh-CN" altLang="en-US" sz="2800" b="1" dirty="0"/>
          </a:p>
        </p:txBody>
      </p:sp>
      <p:sp>
        <p:nvSpPr>
          <p:cNvPr id="3" name="文本框 2">
            <a:extLst>
              <a:ext uri="{FF2B5EF4-FFF2-40B4-BE49-F238E27FC236}">
                <a16:creationId xmlns:a16="http://schemas.microsoft.com/office/drawing/2014/main" id="{F3220C65-D11F-4CD5-9005-175E9FA609AA}"/>
              </a:ext>
            </a:extLst>
          </p:cNvPr>
          <p:cNvSpPr txBox="1"/>
          <p:nvPr/>
        </p:nvSpPr>
        <p:spPr>
          <a:xfrm>
            <a:off x="838201" y="1292372"/>
            <a:ext cx="10623884" cy="1554272"/>
          </a:xfrm>
          <a:prstGeom prst="rect">
            <a:avLst/>
          </a:prstGeom>
          <a:noFill/>
        </p:spPr>
        <p:txBody>
          <a:bodyPr wrap="square" rtlCol="0">
            <a:spAutoFit/>
          </a:bodyPr>
          <a:lstStyle/>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zh-CN" dirty="0"/>
              <a:t>User Generated Video (UGC) and Professional User Generated Content (PUGC) are getting increased popularity. Like PGC (movie/episodes/news), UGC/PUGC content has become part of people’s life.</a:t>
            </a:r>
          </a:p>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dirty="0"/>
              <a:t>It is recommended to </a:t>
            </a:r>
            <a:r>
              <a:rPr lang="en-US" altLang="zh-CN" dirty="0">
                <a:solidFill>
                  <a:srgbClr val="FF0000"/>
                </a:solidFill>
              </a:rPr>
              <a:t>include some UGC and PUGC content in the CTC</a:t>
            </a:r>
            <a:r>
              <a:rPr lang="en-US" altLang="zh-CN" dirty="0"/>
              <a:t> of the new generation video coding standard, e.g., some videos recorded by smartphones, some videos produced by post-production with compressed source materials, some videos with color grading to be more vivid.</a:t>
            </a:r>
            <a:endParaRPr lang="zh-CN" altLang="zh-CN" dirty="0"/>
          </a:p>
        </p:txBody>
      </p:sp>
      <p:grpSp>
        <p:nvGrpSpPr>
          <p:cNvPr id="10" name="组合 9">
            <a:extLst>
              <a:ext uri="{FF2B5EF4-FFF2-40B4-BE49-F238E27FC236}">
                <a16:creationId xmlns:a16="http://schemas.microsoft.com/office/drawing/2014/main" id="{2CAAC9D0-FB18-453E-9D04-F96ED833C09F}"/>
              </a:ext>
            </a:extLst>
          </p:cNvPr>
          <p:cNvGrpSpPr/>
          <p:nvPr/>
        </p:nvGrpSpPr>
        <p:grpSpPr>
          <a:xfrm>
            <a:off x="654273" y="2971483"/>
            <a:ext cx="11011352" cy="3735042"/>
            <a:chOff x="654273" y="2971483"/>
            <a:chExt cx="11011352" cy="3735042"/>
          </a:xfrm>
        </p:grpSpPr>
        <p:pic>
          <p:nvPicPr>
            <p:cNvPr id="5" name="图片 4">
              <a:extLst>
                <a:ext uri="{FF2B5EF4-FFF2-40B4-BE49-F238E27FC236}">
                  <a16:creationId xmlns:a16="http://schemas.microsoft.com/office/drawing/2014/main" id="{EADF6C9D-FC69-497D-8490-A693A4306DFD}"/>
                </a:ext>
              </a:extLst>
            </p:cNvPr>
            <p:cNvPicPr>
              <a:picLocks noChangeAspect="1"/>
            </p:cNvPicPr>
            <p:nvPr/>
          </p:nvPicPr>
          <p:blipFill>
            <a:blip r:embed="rId2"/>
            <a:stretch>
              <a:fillRect/>
            </a:stretch>
          </p:blipFill>
          <p:spPr>
            <a:xfrm>
              <a:off x="3118226" y="2977265"/>
              <a:ext cx="1494834" cy="903594"/>
            </a:xfrm>
            <a:prstGeom prst="rect">
              <a:avLst/>
            </a:prstGeom>
          </p:spPr>
        </p:pic>
        <p:sp>
          <p:nvSpPr>
            <p:cNvPr id="6" name="文本框 5">
              <a:extLst>
                <a:ext uri="{FF2B5EF4-FFF2-40B4-BE49-F238E27FC236}">
                  <a16:creationId xmlns:a16="http://schemas.microsoft.com/office/drawing/2014/main" id="{0861ED8B-EE2E-4F66-81AD-7D020B253839}"/>
                </a:ext>
              </a:extLst>
            </p:cNvPr>
            <p:cNvSpPr txBox="1"/>
            <p:nvPr/>
          </p:nvSpPr>
          <p:spPr>
            <a:xfrm>
              <a:off x="654273" y="2971483"/>
              <a:ext cx="2317086" cy="861774"/>
            </a:xfrm>
            <a:prstGeom prst="rect">
              <a:avLst/>
            </a:prstGeom>
            <a:noFill/>
          </p:spPr>
          <p:txBody>
            <a:bodyPr wrap="square" rtlCol="0">
              <a:spAutoFit/>
            </a:bodyPr>
            <a:lstStyle/>
            <a:p>
              <a:r>
                <a:rPr lang="en-US" altLang="zh-CN" dirty="0"/>
                <a:t>CTC camera captured sequences:</a:t>
              </a:r>
            </a:p>
            <a:p>
              <a:r>
                <a:rPr lang="en-US" altLang="zh-CN" sz="1400" dirty="0"/>
                <a:t>(more on PGC video capture)</a:t>
              </a:r>
              <a:endParaRPr lang="zh-CN" altLang="en-US" sz="1400" dirty="0"/>
            </a:p>
          </p:txBody>
        </p:sp>
        <p:cxnSp>
          <p:nvCxnSpPr>
            <p:cNvPr id="8" name="直接箭头连接符 7">
              <a:extLst>
                <a:ext uri="{FF2B5EF4-FFF2-40B4-BE49-F238E27FC236}">
                  <a16:creationId xmlns:a16="http://schemas.microsoft.com/office/drawing/2014/main" id="{CC3FCE8F-2288-4642-B5B2-D1F3CC68806E}"/>
                </a:ext>
              </a:extLst>
            </p:cNvPr>
            <p:cNvCxnSpPr>
              <a:cxnSpLocks/>
              <a:stCxn id="5" idx="3"/>
            </p:cNvCxnSpPr>
            <p:nvPr/>
          </p:nvCxnSpPr>
          <p:spPr>
            <a:xfrm flipV="1">
              <a:off x="4613060" y="3417479"/>
              <a:ext cx="1766953" cy="115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9FB53377-76F6-4152-BB6B-44742BBCDD5C}"/>
                </a:ext>
              </a:extLst>
            </p:cNvPr>
            <p:cNvSpPr txBox="1"/>
            <p:nvPr/>
          </p:nvSpPr>
          <p:spPr>
            <a:xfrm>
              <a:off x="1233547" y="4512438"/>
              <a:ext cx="1440779" cy="369332"/>
            </a:xfrm>
            <a:prstGeom prst="rect">
              <a:avLst/>
            </a:prstGeom>
            <a:noFill/>
          </p:spPr>
          <p:txBody>
            <a:bodyPr wrap="none" rtlCol="0">
              <a:spAutoFit/>
            </a:bodyPr>
            <a:lstStyle/>
            <a:p>
              <a:r>
                <a:rPr lang="en-US" altLang="zh-CN" dirty="0"/>
                <a:t>UGC content:</a:t>
              </a:r>
              <a:endParaRPr lang="zh-CN" altLang="en-US" dirty="0"/>
            </a:p>
          </p:txBody>
        </p:sp>
        <p:pic>
          <p:nvPicPr>
            <p:cNvPr id="12" name="图片 11">
              <a:extLst>
                <a:ext uri="{FF2B5EF4-FFF2-40B4-BE49-F238E27FC236}">
                  <a16:creationId xmlns:a16="http://schemas.microsoft.com/office/drawing/2014/main" id="{06D82BD4-B61A-402D-82B5-AD4C49D5A790}"/>
                </a:ext>
              </a:extLst>
            </p:cNvPr>
            <p:cNvPicPr>
              <a:picLocks noChangeAspect="1"/>
            </p:cNvPicPr>
            <p:nvPr/>
          </p:nvPicPr>
          <p:blipFill>
            <a:blip r:embed="rId3"/>
            <a:stretch>
              <a:fillRect/>
            </a:stretch>
          </p:blipFill>
          <p:spPr>
            <a:xfrm>
              <a:off x="4351066" y="4117446"/>
              <a:ext cx="282318" cy="570910"/>
            </a:xfrm>
            <a:prstGeom prst="rect">
              <a:avLst/>
            </a:prstGeom>
          </p:spPr>
        </p:pic>
        <p:cxnSp>
          <p:nvCxnSpPr>
            <p:cNvPr id="14" name="直接箭头连接符 13">
              <a:extLst>
                <a:ext uri="{FF2B5EF4-FFF2-40B4-BE49-F238E27FC236}">
                  <a16:creationId xmlns:a16="http://schemas.microsoft.com/office/drawing/2014/main" id="{F8E1D9DD-4DCD-4BA9-AC4C-AB5F54A27CD3}"/>
                </a:ext>
              </a:extLst>
            </p:cNvPr>
            <p:cNvCxnSpPr>
              <a:cxnSpLocks/>
              <a:stCxn id="12" idx="3"/>
            </p:cNvCxnSpPr>
            <p:nvPr/>
          </p:nvCxnSpPr>
          <p:spPr>
            <a:xfrm>
              <a:off x="4633384" y="4402901"/>
              <a:ext cx="175438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B00E97D5-4F24-4E65-95A8-1959C8F64186}"/>
                </a:ext>
              </a:extLst>
            </p:cNvPr>
            <p:cNvSpPr txBox="1"/>
            <p:nvPr/>
          </p:nvSpPr>
          <p:spPr>
            <a:xfrm>
              <a:off x="4838793" y="4000890"/>
              <a:ext cx="1328056" cy="307777"/>
            </a:xfrm>
            <a:prstGeom prst="rect">
              <a:avLst/>
            </a:prstGeom>
            <a:noFill/>
          </p:spPr>
          <p:txBody>
            <a:bodyPr wrap="none" rtlCol="0">
              <a:spAutoFit/>
            </a:bodyPr>
            <a:lstStyle/>
            <a:p>
              <a:r>
                <a:rPr lang="en-US" altLang="zh-CN" sz="1400" dirty="0"/>
                <a:t>HEVC bitstream</a:t>
              </a:r>
              <a:endParaRPr lang="zh-CN" altLang="en-US" sz="1400" dirty="0"/>
            </a:p>
          </p:txBody>
        </p:sp>
        <p:pic>
          <p:nvPicPr>
            <p:cNvPr id="20" name="图片 19">
              <a:extLst>
                <a:ext uri="{FF2B5EF4-FFF2-40B4-BE49-F238E27FC236}">
                  <a16:creationId xmlns:a16="http://schemas.microsoft.com/office/drawing/2014/main" id="{7A9ED198-F8C8-47C2-8730-3B29BA95091D}"/>
                </a:ext>
              </a:extLst>
            </p:cNvPr>
            <p:cNvPicPr>
              <a:picLocks noChangeAspect="1"/>
            </p:cNvPicPr>
            <p:nvPr/>
          </p:nvPicPr>
          <p:blipFill>
            <a:blip r:embed="rId4"/>
            <a:stretch>
              <a:fillRect/>
            </a:stretch>
          </p:blipFill>
          <p:spPr>
            <a:xfrm>
              <a:off x="6593179" y="3995646"/>
              <a:ext cx="863635" cy="626041"/>
            </a:xfrm>
            <a:prstGeom prst="rect">
              <a:avLst/>
            </a:prstGeom>
          </p:spPr>
        </p:pic>
        <p:cxnSp>
          <p:nvCxnSpPr>
            <p:cNvPr id="21" name="直接箭头连接符 20">
              <a:extLst>
                <a:ext uri="{FF2B5EF4-FFF2-40B4-BE49-F238E27FC236}">
                  <a16:creationId xmlns:a16="http://schemas.microsoft.com/office/drawing/2014/main" id="{66D33B01-D2C7-48E2-AD97-BAE033FB8C6F}"/>
                </a:ext>
              </a:extLst>
            </p:cNvPr>
            <p:cNvCxnSpPr>
              <a:cxnSpLocks/>
            </p:cNvCxnSpPr>
            <p:nvPr/>
          </p:nvCxnSpPr>
          <p:spPr>
            <a:xfrm>
              <a:off x="8821974" y="4402900"/>
              <a:ext cx="77662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2EABFAF9-FE43-4DCE-A2E0-0332A9750CB1}"/>
                </a:ext>
              </a:extLst>
            </p:cNvPr>
            <p:cNvSpPr txBox="1"/>
            <p:nvPr/>
          </p:nvSpPr>
          <p:spPr>
            <a:xfrm>
              <a:off x="7395395" y="4015795"/>
              <a:ext cx="1228540" cy="307777"/>
            </a:xfrm>
            <a:prstGeom prst="rect">
              <a:avLst/>
            </a:prstGeom>
            <a:noFill/>
          </p:spPr>
          <p:txBody>
            <a:bodyPr wrap="square" rtlCol="0">
              <a:spAutoFit/>
            </a:bodyPr>
            <a:lstStyle/>
            <a:p>
              <a:pPr algn="ctr"/>
              <a:r>
                <a:rPr lang="en-US" altLang="zh-CN" sz="1400" dirty="0"/>
                <a:t>Video editing</a:t>
              </a:r>
              <a:endParaRPr lang="zh-CN" altLang="en-US" sz="1400" dirty="0"/>
            </a:p>
          </p:txBody>
        </p:sp>
        <p:sp>
          <p:nvSpPr>
            <p:cNvPr id="23" name="文本框 22">
              <a:extLst>
                <a:ext uri="{FF2B5EF4-FFF2-40B4-BE49-F238E27FC236}">
                  <a16:creationId xmlns:a16="http://schemas.microsoft.com/office/drawing/2014/main" id="{44517EEF-7C45-4258-973F-480AB8DB2AC6}"/>
                </a:ext>
              </a:extLst>
            </p:cNvPr>
            <p:cNvSpPr txBox="1"/>
            <p:nvPr/>
          </p:nvSpPr>
          <p:spPr>
            <a:xfrm>
              <a:off x="8777093" y="4015795"/>
              <a:ext cx="764953" cy="307777"/>
            </a:xfrm>
            <a:prstGeom prst="rect">
              <a:avLst/>
            </a:prstGeom>
            <a:noFill/>
          </p:spPr>
          <p:txBody>
            <a:bodyPr wrap="none" rtlCol="0">
              <a:spAutoFit/>
            </a:bodyPr>
            <a:lstStyle/>
            <a:p>
              <a:r>
                <a:rPr lang="en-US" altLang="zh-CN" sz="1400" dirty="0"/>
                <a:t>YUV420</a:t>
              </a:r>
              <a:endParaRPr lang="zh-CN" altLang="en-US" sz="1400" dirty="0"/>
            </a:p>
          </p:txBody>
        </p:sp>
        <p:pic>
          <p:nvPicPr>
            <p:cNvPr id="24" name="图片 23">
              <a:extLst>
                <a:ext uri="{FF2B5EF4-FFF2-40B4-BE49-F238E27FC236}">
                  <a16:creationId xmlns:a16="http://schemas.microsoft.com/office/drawing/2014/main" id="{084C2068-7897-4DCA-92FE-29DF2189DB12}"/>
                </a:ext>
              </a:extLst>
            </p:cNvPr>
            <p:cNvPicPr>
              <a:picLocks noChangeAspect="1"/>
            </p:cNvPicPr>
            <p:nvPr/>
          </p:nvPicPr>
          <p:blipFill>
            <a:blip r:embed="rId3"/>
            <a:stretch>
              <a:fillRect/>
            </a:stretch>
          </p:blipFill>
          <p:spPr>
            <a:xfrm>
              <a:off x="4351066" y="4882298"/>
              <a:ext cx="282318" cy="570910"/>
            </a:xfrm>
            <a:prstGeom prst="rect">
              <a:avLst/>
            </a:prstGeom>
          </p:spPr>
        </p:pic>
        <p:cxnSp>
          <p:nvCxnSpPr>
            <p:cNvPr id="25" name="直接箭头连接符 24">
              <a:extLst>
                <a:ext uri="{FF2B5EF4-FFF2-40B4-BE49-F238E27FC236}">
                  <a16:creationId xmlns:a16="http://schemas.microsoft.com/office/drawing/2014/main" id="{EAFD37B0-CBD7-44EC-9CA5-A07BB0DF13CB}"/>
                </a:ext>
              </a:extLst>
            </p:cNvPr>
            <p:cNvCxnSpPr>
              <a:cxnSpLocks/>
            </p:cNvCxnSpPr>
            <p:nvPr/>
          </p:nvCxnSpPr>
          <p:spPr>
            <a:xfrm>
              <a:off x="4633384" y="5175598"/>
              <a:ext cx="175438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56D63B2D-1826-4668-8CF9-97AA236E8A74}"/>
                </a:ext>
              </a:extLst>
            </p:cNvPr>
            <p:cNvSpPr txBox="1"/>
            <p:nvPr/>
          </p:nvSpPr>
          <p:spPr>
            <a:xfrm>
              <a:off x="4846549" y="4695660"/>
              <a:ext cx="1328056" cy="523220"/>
            </a:xfrm>
            <a:prstGeom prst="rect">
              <a:avLst/>
            </a:prstGeom>
            <a:noFill/>
          </p:spPr>
          <p:txBody>
            <a:bodyPr wrap="none" rtlCol="0">
              <a:spAutoFit/>
            </a:bodyPr>
            <a:lstStyle/>
            <a:p>
              <a:r>
                <a:rPr lang="en-US" altLang="zh-CN" sz="1400" dirty="0"/>
                <a:t>HEVC bitstream</a:t>
              </a:r>
            </a:p>
            <a:p>
              <a:r>
                <a:rPr lang="en-US" altLang="zh-CN" sz="1400" dirty="0"/>
                <a:t>(lower bitrate)</a:t>
              </a:r>
              <a:endParaRPr lang="zh-CN" altLang="en-US" sz="1400" dirty="0"/>
            </a:p>
          </p:txBody>
        </p:sp>
        <p:sp>
          <p:nvSpPr>
            <p:cNvPr id="27" name="文本框 26">
              <a:extLst>
                <a:ext uri="{FF2B5EF4-FFF2-40B4-BE49-F238E27FC236}">
                  <a16:creationId xmlns:a16="http://schemas.microsoft.com/office/drawing/2014/main" id="{CACB7937-E0EF-426D-9B5A-0FD59836F4D2}"/>
                </a:ext>
              </a:extLst>
            </p:cNvPr>
            <p:cNvSpPr txBox="1"/>
            <p:nvPr/>
          </p:nvSpPr>
          <p:spPr>
            <a:xfrm>
              <a:off x="7449208" y="4999169"/>
              <a:ext cx="1056443" cy="307777"/>
            </a:xfrm>
            <a:prstGeom prst="rect">
              <a:avLst/>
            </a:prstGeom>
            <a:noFill/>
          </p:spPr>
          <p:txBody>
            <a:bodyPr wrap="none" rtlCol="0">
              <a:spAutoFit/>
            </a:bodyPr>
            <a:lstStyle/>
            <a:p>
              <a:pPr algn="ctr"/>
              <a:r>
                <a:rPr lang="en-US" altLang="zh-CN" sz="1400" dirty="0"/>
                <a:t>Transcoding</a:t>
              </a:r>
              <a:endParaRPr lang="zh-CN" altLang="en-US" sz="1400" dirty="0"/>
            </a:p>
          </p:txBody>
        </p:sp>
        <p:sp>
          <p:nvSpPr>
            <p:cNvPr id="28" name="文本框 27">
              <a:extLst>
                <a:ext uri="{FF2B5EF4-FFF2-40B4-BE49-F238E27FC236}">
                  <a16:creationId xmlns:a16="http://schemas.microsoft.com/office/drawing/2014/main" id="{7B67F0EE-11BD-49C5-8139-D42C2FD5089C}"/>
                </a:ext>
              </a:extLst>
            </p:cNvPr>
            <p:cNvSpPr txBox="1"/>
            <p:nvPr/>
          </p:nvSpPr>
          <p:spPr>
            <a:xfrm>
              <a:off x="6610011" y="3240165"/>
              <a:ext cx="876843" cy="369332"/>
            </a:xfrm>
            <a:prstGeom prst="rect">
              <a:avLst/>
            </a:prstGeom>
            <a:noFill/>
          </p:spPr>
          <p:txBody>
            <a:bodyPr wrap="none" rtlCol="0">
              <a:spAutoFit/>
            </a:bodyPr>
            <a:lstStyle/>
            <a:p>
              <a:r>
                <a:rPr lang="en-US" altLang="zh-CN" dirty="0"/>
                <a:t>encode</a:t>
              </a:r>
              <a:endParaRPr lang="zh-CN" altLang="en-US" dirty="0"/>
            </a:p>
          </p:txBody>
        </p:sp>
        <p:sp>
          <p:nvSpPr>
            <p:cNvPr id="29" name="文本框 28">
              <a:extLst>
                <a:ext uri="{FF2B5EF4-FFF2-40B4-BE49-F238E27FC236}">
                  <a16:creationId xmlns:a16="http://schemas.microsoft.com/office/drawing/2014/main" id="{8F5B0B94-5E7B-4839-AB3D-98FB4E5FA069}"/>
                </a:ext>
              </a:extLst>
            </p:cNvPr>
            <p:cNvSpPr txBox="1"/>
            <p:nvPr/>
          </p:nvSpPr>
          <p:spPr>
            <a:xfrm>
              <a:off x="10004270" y="4218234"/>
              <a:ext cx="876843" cy="369332"/>
            </a:xfrm>
            <a:prstGeom prst="rect">
              <a:avLst/>
            </a:prstGeom>
            <a:noFill/>
          </p:spPr>
          <p:txBody>
            <a:bodyPr wrap="none" rtlCol="0">
              <a:spAutoFit/>
            </a:bodyPr>
            <a:lstStyle/>
            <a:p>
              <a:r>
                <a:rPr lang="en-US" altLang="zh-CN" dirty="0"/>
                <a:t>encode</a:t>
              </a:r>
              <a:endParaRPr lang="zh-CN" altLang="en-US" dirty="0"/>
            </a:p>
          </p:txBody>
        </p:sp>
        <p:sp>
          <p:nvSpPr>
            <p:cNvPr id="30" name="文本框 29">
              <a:extLst>
                <a:ext uri="{FF2B5EF4-FFF2-40B4-BE49-F238E27FC236}">
                  <a16:creationId xmlns:a16="http://schemas.microsoft.com/office/drawing/2014/main" id="{D4102985-80EE-4C7D-AD54-BB4B56E3272F}"/>
                </a:ext>
              </a:extLst>
            </p:cNvPr>
            <p:cNvSpPr txBox="1"/>
            <p:nvPr/>
          </p:nvSpPr>
          <p:spPr>
            <a:xfrm>
              <a:off x="1146857" y="5771630"/>
              <a:ext cx="1559401" cy="369332"/>
            </a:xfrm>
            <a:prstGeom prst="rect">
              <a:avLst/>
            </a:prstGeom>
            <a:noFill/>
          </p:spPr>
          <p:txBody>
            <a:bodyPr wrap="none" rtlCol="0">
              <a:spAutoFit/>
            </a:bodyPr>
            <a:lstStyle/>
            <a:p>
              <a:r>
                <a:rPr lang="en-US" altLang="zh-CN" dirty="0"/>
                <a:t>PUGC content:</a:t>
              </a:r>
              <a:endParaRPr lang="zh-CN" altLang="en-US" dirty="0"/>
            </a:p>
          </p:txBody>
        </p:sp>
        <p:cxnSp>
          <p:nvCxnSpPr>
            <p:cNvPr id="33" name="直接箭头连接符 32">
              <a:extLst>
                <a:ext uri="{FF2B5EF4-FFF2-40B4-BE49-F238E27FC236}">
                  <a16:creationId xmlns:a16="http://schemas.microsoft.com/office/drawing/2014/main" id="{57444A8A-0419-4A60-B9A8-F995B1C49521}"/>
                </a:ext>
              </a:extLst>
            </p:cNvPr>
            <p:cNvCxnSpPr>
              <a:cxnSpLocks/>
            </p:cNvCxnSpPr>
            <p:nvPr/>
          </p:nvCxnSpPr>
          <p:spPr>
            <a:xfrm>
              <a:off x="4625627" y="6099895"/>
              <a:ext cx="175438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3DBC3AD0-C156-4817-B2A1-87DF9338DFCB}"/>
                </a:ext>
              </a:extLst>
            </p:cNvPr>
            <p:cNvSpPr txBox="1"/>
            <p:nvPr/>
          </p:nvSpPr>
          <p:spPr>
            <a:xfrm>
              <a:off x="4838792" y="5771630"/>
              <a:ext cx="1328056" cy="307777"/>
            </a:xfrm>
            <a:prstGeom prst="rect">
              <a:avLst/>
            </a:prstGeom>
            <a:noFill/>
          </p:spPr>
          <p:txBody>
            <a:bodyPr wrap="none" rtlCol="0">
              <a:spAutoFit/>
            </a:bodyPr>
            <a:lstStyle/>
            <a:p>
              <a:r>
                <a:rPr lang="en-US" altLang="zh-CN" sz="1400" dirty="0"/>
                <a:t>HEVC bitstream</a:t>
              </a:r>
              <a:endParaRPr lang="zh-CN" altLang="en-US" sz="1400" dirty="0"/>
            </a:p>
          </p:txBody>
        </p:sp>
        <p:pic>
          <p:nvPicPr>
            <p:cNvPr id="35" name="图片 34">
              <a:extLst>
                <a:ext uri="{FF2B5EF4-FFF2-40B4-BE49-F238E27FC236}">
                  <a16:creationId xmlns:a16="http://schemas.microsoft.com/office/drawing/2014/main" id="{2EB3DB9E-0AB9-4185-88DE-D7E1C8E3A58D}"/>
                </a:ext>
              </a:extLst>
            </p:cNvPr>
            <p:cNvPicPr>
              <a:picLocks noChangeAspect="1"/>
            </p:cNvPicPr>
            <p:nvPr/>
          </p:nvPicPr>
          <p:blipFill>
            <a:blip r:embed="rId5"/>
            <a:stretch>
              <a:fillRect/>
            </a:stretch>
          </p:blipFill>
          <p:spPr>
            <a:xfrm>
              <a:off x="2730896" y="5751717"/>
              <a:ext cx="626566" cy="626566"/>
            </a:xfrm>
            <a:prstGeom prst="rect">
              <a:avLst/>
            </a:prstGeom>
          </p:spPr>
        </p:pic>
        <p:pic>
          <p:nvPicPr>
            <p:cNvPr id="36" name="Picture 20" descr="DJI Mavic 3 Pro Fly More Combo (DJI RC Pro) – DJI Enterprise Authorized  Store Malaysia - Sunway Pyramid">
              <a:extLst>
                <a:ext uri="{FF2B5EF4-FFF2-40B4-BE49-F238E27FC236}">
                  <a16:creationId xmlns:a16="http://schemas.microsoft.com/office/drawing/2014/main" id="{F4CBA460-21FD-4449-A494-7181D12A276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8298" t="20150" r="9169" b="42061"/>
            <a:stretch/>
          </p:blipFill>
          <p:spPr bwMode="auto">
            <a:xfrm>
              <a:off x="3432547" y="5803458"/>
              <a:ext cx="918519" cy="420551"/>
            </a:xfrm>
            <a:prstGeom prst="rect">
              <a:avLst/>
            </a:prstGeom>
            <a:noFill/>
            <a:extLst>
              <a:ext uri="{909E8E84-426E-40DD-AFC4-6F175D3DCCD1}">
                <a14:hiddenFill xmlns:a14="http://schemas.microsoft.com/office/drawing/2010/main">
                  <a:solidFill>
                    <a:srgbClr val="FFFFFF"/>
                  </a:solidFill>
                </a14:hiddenFill>
              </a:ext>
            </a:extLst>
          </p:spPr>
        </p:pic>
        <p:pic>
          <p:nvPicPr>
            <p:cNvPr id="37" name="图片 36">
              <a:extLst>
                <a:ext uri="{FF2B5EF4-FFF2-40B4-BE49-F238E27FC236}">
                  <a16:creationId xmlns:a16="http://schemas.microsoft.com/office/drawing/2014/main" id="{CA794D65-CE0B-4DF4-86FC-3ED4AB84FC09}"/>
                </a:ext>
              </a:extLst>
            </p:cNvPr>
            <p:cNvPicPr>
              <a:picLocks noChangeAspect="1"/>
            </p:cNvPicPr>
            <p:nvPr/>
          </p:nvPicPr>
          <p:blipFill>
            <a:blip r:embed="rId3"/>
            <a:stretch>
              <a:fillRect/>
            </a:stretch>
          </p:blipFill>
          <p:spPr>
            <a:xfrm>
              <a:off x="4351066" y="5779545"/>
              <a:ext cx="282318" cy="570910"/>
            </a:xfrm>
            <a:prstGeom prst="rect">
              <a:avLst/>
            </a:prstGeom>
          </p:spPr>
        </p:pic>
        <p:pic>
          <p:nvPicPr>
            <p:cNvPr id="38" name="图片 37">
              <a:extLst>
                <a:ext uri="{FF2B5EF4-FFF2-40B4-BE49-F238E27FC236}">
                  <a16:creationId xmlns:a16="http://schemas.microsoft.com/office/drawing/2014/main" id="{51C731AB-0296-4EC4-8B02-F41E4F7E3A7E}"/>
                </a:ext>
              </a:extLst>
            </p:cNvPr>
            <p:cNvPicPr>
              <a:picLocks noChangeAspect="1"/>
            </p:cNvPicPr>
            <p:nvPr/>
          </p:nvPicPr>
          <p:blipFill>
            <a:blip r:embed="rId7"/>
            <a:stretch>
              <a:fillRect/>
            </a:stretch>
          </p:blipFill>
          <p:spPr>
            <a:xfrm>
              <a:off x="6646495" y="5646924"/>
              <a:ext cx="802713" cy="713981"/>
            </a:xfrm>
            <a:prstGeom prst="rect">
              <a:avLst/>
            </a:prstGeom>
          </p:spPr>
        </p:pic>
        <p:pic>
          <p:nvPicPr>
            <p:cNvPr id="39" name="Picture 10" descr="Apple Final Cut Pro Review | PCMag">
              <a:extLst>
                <a:ext uri="{FF2B5EF4-FFF2-40B4-BE49-F238E27FC236}">
                  <a16:creationId xmlns:a16="http://schemas.microsoft.com/office/drawing/2014/main" id="{B101E700-A50F-4B35-99C2-5E3C356AD36B}"/>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24538" r="25225"/>
            <a:stretch/>
          </p:blipFill>
          <p:spPr bwMode="auto">
            <a:xfrm>
              <a:off x="7524888" y="6099895"/>
              <a:ext cx="309380" cy="344874"/>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4" descr="DaVinci Resolve - Wikipedia">
              <a:extLst>
                <a:ext uri="{FF2B5EF4-FFF2-40B4-BE49-F238E27FC236}">
                  <a16:creationId xmlns:a16="http://schemas.microsoft.com/office/drawing/2014/main" id="{820DA6C7-D777-4A78-91FA-41DC8011058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34268" y="6087666"/>
              <a:ext cx="369332" cy="369332"/>
            </a:xfrm>
            <a:prstGeom prst="rect">
              <a:avLst/>
            </a:prstGeom>
            <a:noFill/>
            <a:extLst>
              <a:ext uri="{909E8E84-426E-40DD-AFC4-6F175D3DCCD1}">
                <a14:hiddenFill xmlns:a14="http://schemas.microsoft.com/office/drawing/2010/main">
                  <a:solidFill>
                    <a:srgbClr val="FFFFFF"/>
                  </a:solidFill>
                </a14:hiddenFill>
              </a:ext>
            </a:extLst>
          </p:spPr>
        </p:pic>
        <p:sp>
          <p:nvSpPr>
            <p:cNvPr id="41" name="文本框 40">
              <a:extLst>
                <a:ext uri="{FF2B5EF4-FFF2-40B4-BE49-F238E27FC236}">
                  <a16:creationId xmlns:a16="http://schemas.microsoft.com/office/drawing/2014/main" id="{CA0EFB61-94A9-4217-8A1E-10239946476F}"/>
                </a:ext>
              </a:extLst>
            </p:cNvPr>
            <p:cNvSpPr txBox="1"/>
            <p:nvPr/>
          </p:nvSpPr>
          <p:spPr>
            <a:xfrm>
              <a:off x="7326755" y="5576889"/>
              <a:ext cx="1526710" cy="523220"/>
            </a:xfrm>
            <a:prstGeom prst="rect">
              <a:avLst/>
            </a:prstGeom>
            <a:noFill/>
          </p:spPr>
          <p:txBody>
            <a:bodyPr wrap="square" rtlCol="0">
              <a:spAutoFit/>
            </a:bodyPr>
            <a:lstStyle/>
            <a:p>
              <a:pPr algn="ctr"/>
              <a:r>
                <a:rPr lang="en-US" altLang="zh-CN" sz="1400" dirty="0"/>
                <a:t>Video editing &amp;</a:t>
              </a:r>
            </a:p>
            <a:p>
              <a:pPr algn="ctr"/>
              <a:r>
                <a:rPr lang="en-US" altLang="zh-CN" sz="1400" dirty="0"/>
                <a:t>Color grading </a:t>
              </a:r>
              <a:endParaRPr lang="zh-CN" altLang="en-US" sz="1400" dirty="0"/>
            </a:p>
          </p:txBody>
        </p:sp>
        <p:cxnSp>
          <p:nvCxnSpPr>
            <p:cNvPr id="43" name="直接箭头连接符 42">
              <a:extLst>
                <a:ext uri="{FF2B5EF4-FFF2-40B4-BE49-F238E27FC236}">
                  <a16:creationId xmlns:a16="http://schemas.microsoft.com/office/drawing/2014/main" id="{79082482-B3FD-4BF4-BC69-1DEED680972E}"/>
                </a:ext>
              </a:extLst>
            </p:cNvPr>
            <p:cNvCxnSpPr>
              <a:cxnSpLocks/>
            </p:cNvCxnSpPr>
            <p:nvPr/>
          </p:nvCxnSpPr>
          <p:spPr>
            <a:xfrm>
              <a:off x="8763420" y="6153210"/>
              <a:ext cx="77662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id="{2F0278A9-E7ED-44D1-82EE-0B416E64225E}"/>
                </a:ext>
              </a:extLst>
            </p:cNvPr>
            <p:cNvSpPr txBox="1"/>
            <p:nvPr/>
          </p:nvSpPr>
          <p:spPr>
            <a:xfrm>
              <a:off x="8750899" y="5838046"/>
              <a:ext cx="764953" cy="307777"/>
            </a:xfrm>
            <a:prstGeom prst="rect">
              <a:avLst/>
            </a:prstGeom>
            <a:noFill/>
          </p:spPr>
          <p:txBody>
            <a:bodyPr wrap="none" rtlCol="0">
              <a:spAutoFit/>
            </a:bodyPr>
            <a:lstStyle/>
            <a:p>
              <a:r>
                <a:rPr lang="en-US" altLang="zh-CN" sz="1400" dirty="0"/>
                <a:t>YUV420</a:t>
              </a:r>
              <a:endParaRPr lang="zh-CN" altLang="en-US" sz="1400" dirty="0"/>
            </a:p>
          </p:txBody>
        </p:sp>
        <p:sp>
          <p:nvSpPr>
            <p:cNvPr id="45" name="文本框 44">
              <a:extLst>
                <a:ext uri="{FF2B5EF4-FFF2-40B4-BE49-F238E27FC236}">
                  <a16:creationId xmlns:a16="http://schemas.microsoft.com/office/drawing/2014/main" id="{904CA90E-026A-405C-BDA9-410F3084D6AF}"/>
                </a:ext>
              </a:extLst>
            </p:cNvPr>
            <p:cNvSpPr txBox="1"/>
            <p:nvPr/>
          </p:nvSpPr>
          <p:spPr>
            <a:xfrm>
              <a:off x="10004270" y="5907045"/>
              <a:ext cx="876843" cy="369332"/>
            </a:xfrm>
            <a:prstGeom prst="rect">
              <a:avLst/>
            </a:prstGeom>
            <a:noFill/>
          </p:spPr>
          <p:txBody>
            <a:bodyPr wrap="none" rtlCol="0">
              <a:spAutoFit/>
            </a:bodyPr>
            <a:lstStyle/>
            <a:p>
              <a:r>
                <a:rPr lang="en-US" altLang="zh-CN" dirty="0"/>
                <a:t>encode</a:t>
              </a:r>
              <a:endParaRPr lang="zh-CN" altLang="en-US" dirty="0"/>
            </a:p>
          </p:txBody>
        </p:sp>
        <p:sp>
          <p:nvSpPr>
            <p:cNvPr id="46" name="文本框 45">
              <a:extLst>
                <a:ext uri="{FF2B5EF4-FFF2-40B4-BE49-F238E27FC236}">
                  <a16:creationId xmlns:a16="http://schemas.microsoft.com/office/drawing/2014/main" id="{654819B1-2504-45F7-A480-25CAE2883AA6}"/>
                </a:ext>
              </a:extLst>
            </p:cNvPr>
            <p:cNvSpPr txBox="1"/>
            <p:nvPr/>
          </p:nvSpPr>
          <p:spPr>
            <a:xfrm>
              <a:off x="4906794" y="3129983"/>
              <a:ext cx="1101392" cy="523220"/>
            </a:xfrm>
            <a:prstGeom prst="rect">
              <a:avLst/>
            </a:prstGeom>
            <a:noFill/>
          </p:spPr>
          <p:txBody>
            <a:bodyPr wrap="none" rtlCol="0">
              <a:spAutoFit/>
            </a:bodyPr>
            <a:lstStyle/>
            <a:p>
              <a:r>
                <a:rPr lang="en-US" altLang="zh-CN" sz="1400" dirty="0"/>
                <a:t>RGB-to-YUV </a:t>
              </a:r>
            </a:p>
            <a:p>
              <a:r>
                <a:rPr lang="en-US" altLang="zh-CN" sz="1400" dirty="0"/>
                <a:t>conversion</a:t>
              </a:r>
              <a:endParaRPr lang="zh-CN" altLang="en-US" sz="1400" dirty="0"/>
            </a:p>
          </p:txBody>
        </p:sp>
        <p:cxnSp>
          <p:nvCxnSpPr>
            <p:cNvPr id="48" name="直接连接符 47">
              <a:extLst>
                <a:ext uri="{FF2B5EF4-FFF2-40B4-BE49-F238E27FC236}">
                  <a16:creationId xmlns:a16="http://schemas.microsoft.com/office/drawing/2014/main" id="{7C22E464-3E9E-4036-B04D-9AAA6C46FF11}"/>
                </a:ext>
              </a:extLst>
            </p:cNvPr>
            <p:cNvCxnSpPr>
              <a:cxnSpLocks/>
            </p:cNvCxnSpPr>
            <p:nvPr/>
          </p:nvCxnSpPr>
          <p:spPr>
            <a:xfrm>
              <a:off x="1146857" y="3966534"/>
              <a:ext cx="10518768"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55986480-98AB-4E02-BE68-494CA471590C}"/>
                </a:ext>
              </a:extLst>
            </p:cNvPr>
            <p:cNvCxnSpPr>
              <a:cxnSpLocks/>
            </p:cNvCxnSpPr>
            <p:nvPr/>
          </p:nvCxnSpPr>
          <p:spPr>
            <a:xfrm>
              <a:off x="1146857" y="5578301"/>
              <a:ext cx="10518768"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pic>
          <p:nvPicPr>
            <p:cNvPr id="53" name="Picture 10" descr="Apple Final Cut Pro Review | PCMag">
              <a:extLst>
                <a:ext uri="{FF2B5EF4-FFF2-40B4-BE49-F238E27FC236}">
                  <a16:creationId xmlns:a16="http://schemas.microsoft.com/office/drawing/2014/main" id="{6814CE96-B92A-438C-BB62-AFE828A1D128}"/>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24538" r="25225"/>
            <a:stretch/>
          </p:blipFill>
          <p:spPr bwMode="auto">
            <a:xfrm>
              <a:off x="7564838" y="4359735"/>
              <a:ext cx="309380" cy="344874"/>
            </a:xfrm>
            <a:prstGeom prst="rect">
              <a:avLst/>
            </a:prstGeom>
            <a:noFill/>
            <a:extLst>
              <a:ext uri="{909E8E84-426E-40DD-AFC4-6F175D3DCCD1}">
                <a14:hiddenFill xmlns:a14="http://schemas.microsoft.com/office/drawing/2010/main">
                  <a:solidFill>
                    <a:srgbClr val="FFFFFF"/>
                  </a:solidFill>
                </a14:hiddenFill>
              </a:ext>
            </a:extLst>
          </p:spPr>
        </p:pic>
        <p:sp>
          <p:nvSpPr>
            <p:cNvPr id="56" name="文本框 55">
              <a:extLst>
                <a:ext uri="{FF2B5EF4-FFF2-40B4-BE49-F238E27FC236}">
                  <a16:creationId xmlns:a16="http://schemas.microsoft.com/office/drawing/2014/main" id="{49BC52D2-0634-44C4-BA5B-4A7213EB5963}"/>
                </a:ext>
              </a:extLst>
            </p:cNvPr>
            <p:cNvSpPr txBox="1"/>
            <p:nvPr/>
          </p:nvSpPr>
          <p:spPr>
            <a:xfrm>
              <a:off x="2888520" y="5061040"/>
              <a:ext cx="1249381" cy="307777"/>
            </a:xfrm>
            <a:prstGeom prst="rect">
              <a:avLst/>
            </a:prstGeom>
            <a:noFill/>
          </p:spPr>
          <p:txBody>
            <a:bodyPr wrap="none" rtlCol="0">
              <a:spAutoFit/>
            </a:bodyPr>
            <a:lstStyle/>
            <a:p>
              <a:r>
                <a:rPr lang="en-US" altLang="zh-CN" sz="1400" dirty="0"/>
                <a:t>Livestreaming:</a:t>
              </a:r>
              <a:endParaRPr lang="zh-CN" altLang="en-US" sz="1400" dirty="0"/>
            </a:p>
          </p:txBody>
        </p:sp>
        <p:pic>
          <p:nvPicPr>
            <p:cNvPr id="42" name="Picture 12" descr="數位蘋果網DaVinci Resolve Micro Panel調色控制台(訂購編號 ...">
              <a:extLst>
                <a:ext uri="{FF2B5EF4-FFF2-40B4-BE49-F238E27FC236}">
                  <a16:creationId xmlns:a16="http://schemas.microsoft.com/office/drawing/2014/main" id="{084196D8-6345-49F7-9F7A-13BEA1D96E7D}"/>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3636" t="11632" r="3108" b="16845"/>
            <a:stretch/>
          </p:blipFill>
          <p:spPr bwMode="auto">
            <a:xfrm>
              <a:off x="6658396" y="6388861"/>
              <a:ext cx="736999" cy="317664"/>
            </a:xfrm>
            <a:prstGeom prst="rect">
              <a:avLst/>
            </a:prstGeom>
            <a:noFill/>
            <a:extLst>
              <a:ext uri="{909E8E84-426E-40DD-AFC4-6F175D3DCCD1}">
                <a14:hiddenFill xmlns:a14="http://schemas.microsoft.com/office/drawing/2010/main">
                  <a:solidFill>
                    <a:srgbClr val="FFFFFF"/>
                  </a:solidFill>
                </a14:hiddenFill>
              </a:ext>
            </a:extLst>
          </p:spPr>
        </p:pic>
        <p:sp>
          <p:nvSpPr>
            <p:cNvPr id="47" name="文本框 46">
              <a:extLst>
                <a:ext uri="{FF2B5EF4-FFF2-40B4-BE49-F238E27FC236}">
                  <a16:creationId xmlns:a16="http://schemas.microsoft.com/office/drawing/2014/main" id="{C027D31C-6DEA-4F4B-907E-49C248EF14F2}"/>
                </a:ext>
              </a:extLst>
            </p:cNvPr>
            <p:cNvSpPr txBox="1"/>
            <p:nvPr/>
          </p:nvSpPr>
          <p:spPr>
            <a:xfrm>
              <a:off x="6733120" y="5238451"/>
              <a:ext cx="583750" cy="276999"/>
            </a:xfrm>
            <a:prstGeom prst="rect">
              <a:avLst/>
            </a:prstGeom>
            <a:noFill/>
          </p:spPr>
          <p:txBody>
            <a:bodyPr wrap="none" rtlCol="0">
              <a:spAutoFit/>
            </a:bodyPr>
            <a:lstStyle/>
            <a:p>
              <a:pPr algn="ctr"/>
              <a:r>
                <a:rPr lang="en-US" altLang="zh-CN" sz="1200" dirty="0"/>
                <a:t>Server</a:t>
              </a:r>
              <a:endParaRPr lang="zh-CN" altLang="en-US" sz="1200" dirty="0"/>
            </a:p>
          </p:txBody>
        </p:sp>
        <p:pic>
          <p:nvPicPr>
            <p:cNvPr id="9" name="图片 8">
              <a:extLst>
                <a:ext uri="{FF2B5EF4-FFF2-40B4-BE49-F238E27FC236}">
                  <a16:creationId xmlns:a16="http://schemas.microsoft.com/office/drawing/2014/main" id="{1C6A3A2C-25DC-4D3D-85BC-100A2DED6500}"/>
                </a:ext>
              </a:extLst>
            </p:cNvPr>
            <p:cNvPicPr>
              <a:picLocks noChangeAspect="1"/>
            </p:cNvPicPr>
            <p:nvPr/>
          </p:nvPicPr>
          <p:blipFill>
            <a:blip r:embed="rId11"/>
            <a:stretch>
              <a:fillRect/>
            </a:stretch>
          </p:blipFill>
          <p:spPr>
            <a:xfrm>
              <a:off x="6858848" y="4798286"/>
              <a:ext cx="332295" cy="494487"/>
            </a:xfrm>
            <a:prstGeom prst="rect">
              <a:avLst/>
            </a:prstGeom>
          </p:spPr>
        </p:pic>
      </p:grpSp>
    </p:spTree>
    <p:extLst>
      <p:ext uri="{BB962C8B-B14F-4D97-AF65-F5344CB8AC3E}">
        <p14:creationId xmlns:p14="http://schemas.microsoft.com/office/powerpoint/2010/main" val="6088598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51475"/>
            <a:ext cx="10515600" cy="1325563"/>
          </a:xfrm>
        </p:spPr>
        <p:txBody>
          <a:bodyPr vert="horz" lIns="91440" tIns="45720" rIns="91440" bIns="45720" rtlCol="0" anchor="ctr">
            <a:normAutofit/>
          </a:bodyPr>
          <a:lstStyle/>
          <a:p>
            <a:r>
              <a:rPr lang="en-US" altLang="zh-CN" sz="2800" b="1" dirty="0"/>
              <a:t>Comment 5: on other emerging types of video coding</a:t>
            </a:r>
            <a:endParaRPr lang="zh-CN" altLang="en-US" sz="2800" b="1" dirty="0"/>
          </a:p>
        </p:txBody>
      </p:sp>
      <p:sp>
        <p:nvSpPr>
          <p:cNvPr id="3" name="文本框 2">
            <a:extLst>
              <a:ext uri="{FF2B5EF4-FFF2-40B4-BE49-F238E27FC236}">
                <a16:creationId xmlns:a16="http://schemas.microsoft.com/office/drawing/2014/main" id="{F3220C65-D11F-4CD5-9005-175E9FA609AA}"/>
              </a:ext>
            </a:extLst>
          </p:cNvPr>
          <p:cNvSpPr txBox="1"/>
          <p:nvPr/>
        </p:nvSpPr>
        <p:spPr>
          <a:xfrm>
            <a:off x="838201" y="1292372"/>
            <a:ext cx="9869904" cy="4262705"/>
          </a:xfrm>
          <a:prstGeom prst="rect">
            <a:avLst/>
          </a:prstGeom>
          <a:noFill/>
        </p:spPr>
        <p:txBody>
          <a:bodyPr wrap="square" rtlCol="0">
            <a:spAutoFit/>
          </a:bodyPr>
          <a:lstStyle/>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zh-CN" dirty="0"/>
              <a:t>Immersive VR applications. Some new format was noticed.</a:t>
            </a:r>
          </a:p>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altLang="zh-CN" dirty="0"/>
          </a:p>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altLang="zh-CN" dirty="0"/>
          </a:p>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altLang="zh-CN" dirty="0"/>
          </a:p>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altLang="zh-CN" dirty="0"/>
          </a:p>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altLang="zh-CN" dirty="0"/>
          </a:p>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altLang="zh-CN" dirty="0"/>
          </a:p>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altLang="zh-CN" dirty="0"/>
          </a:p>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altLang="zh-CN" dirty="0"/>
          </a:p>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zh-CN" dirty="0"/>
              <a:t>Video coding for machines is an emerging use case.</a:t>
            </a:r>
          </a:p>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zh-CN" dirty="0"/>
              <a:t>It is recommended to consider </a:t>
            </a:r>
            <a:r>
              <a:rPr lang="en-CA" altLang="zh-CN" dirty="0">
                <a:solidFill>
                  <a:srgbClr val="FF0000"/>
                </a:solidFill>
              </a:rPr>
              <a:t>better support of machine analysis as a feature of the new standard</a:t>
            </a:r>
            <a:r>
              <a:rPr lang="en-CA" altLang="zh-CN" dirty="0"/>
              <a:t>.</a:t>
            </a:r>
          </a:p>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altLang="zh-CN" dirty="0"/>
          </a:p>
        </p:txBody>
      </p:sp>
      <p:pic>
        <p:nvPicPr>
          <p:cNvPr id="58" name="图片 57">
            <a:extLst>
              <a:ext uri="{FF2B5EF4-FFF2-40B4-BE49-F238E27FC236}">
                <a16:creationId xmlns:a16="http://schemas.microsoft.com/office/drawing/2014/main" id="{2A76DF92-61F7-4EEF-9BAE-1AC5844C0762}"/>
              </a:ext>
            </a:extLst>
          </p:cNvPr>
          <p:cNvPicPr>
            <a:picLocks noChangeAspect="1"/>
          </p:cNvPicPr>
          <p:nvPr/>
        </p:nvPicPr>
        <p:blipFill>
          <a:blip r:embed="rId2"/>
          <a:stretch>
            <a:fillRect/>
          </a:stretch>
        </p:blipFill>
        <p:spPr>
          <a:xfrm>
            <a:off x="649705" y="1999608"/>
            <a:ext cx="1782237" cy="1236654"/>
          </a:xfrm>
          <a:prstGeom prst="rect">
            <a:avLst/>
          </a:prstGeom>
        </p:spPr>
      </p:pic>
      <p:pic>
        <p:nvPicPr>
          <p:cNvPr id="59" name="图片 58">
            <a:extLst>
              <a:ext uri="{FF2B5EF4-FFF2-40B4-BE49-F238E27FC236}">
                <a16:creationId xmlns:a16="http://schemas.microsoft.com/office/drawing/2014/main" id="{ED8B4A0D-FDFA-4047-A41C-7D9737799008}"/>
              </a:ext>
            </a:extLst>
          </p:cNvPr>
          <p:cNvPicPr>
            <a:picLocks noChangeAspect="1"/>
          </p:cNvPicPr>
          <p:nvPr/>
        </p:nvPicPr>
        <p:blipFill>
          <a:blip r:embed="rId3"/>
          <a:stretch>
            <a:fillRect/>
          </a:stretch>
        </p:blipFill>
        <p:spPr>
          <a:xfrm>
            <a:off x="2965786" y="2129616"/>
            <a:ext cx="1084863" cy="1165422"/>
          </a:xfrm>
          <a:prstGeom prst="rect">
            <a:avLst/>
          </a:prstGeom>
        </p:spPr>
      </p:pic>
      <p:sp>
        <p:nvSpPr>
          <p:cNvPr id="61" name="矩形 60">
            <a:extLst>
              <a:ext uri="{FF2B5EF4-FFF2-40B4-BE49-F238E27FC236}">
                <a16:creationId xmlns:a16="http://schemas.microsoft.com/office/drawing/2014/main" id="{8A7B3DCA-5CE6-46D5-BF0F-E4DECCD6D1A1}"/>
              </a:ext>
            </a:extLst>
          </p:cNvPr>
          <p:cNvSpPr/>
          <p:nvPr/>
        </p:nvSpPr>
        <p:spPr>
          <a:xfrm>
            <a:off x="2871555" y="3327501"/>
            <a:ext cx="1527711" cy="430887"/>
          </a:xfrm>
          <a:prstGeom prst="rect">
            <a:avLst/>
          </a:prstGeom>
        </p:spPr>
        <p:txBody>
          <a:bodyPr wrap="square">
            <a:spAutoFit/>
          </a:bodyPr>
          <a:lstStyle/>
          <a:p>
            <a:r>
              <a:rPr lang="en-US" altLang="zh-CN" sz="1100" b="1" dirty="0">
                <a:solidFill>
                  <a:srgbClr val="BA3D40"/>
                </a:solidFill>
                <a:latin typeface="Helvetica Neue"/>
              </a:rPr>
              <a:t>RF5.2mm F2.8 L DUAL FISHEYE</a:t>
            </a:r>
            <a:endParaRPr lang="zh-CN" altLang="en-US" sz="1100" dirty="0"/>
          </a:p>
        </p:txBody>
      </p:sp>
      <p:sp>
        <p:nvSpPr>
          <p:cNvPr id="62" name="文本框 61">
            <a:extLst>
              <a:ext uri="{FF2B5EF4-FFF2-40B4-BE49-F238E27FC236}">
                <a16:creationId xmlns:a16="http://schemas.microsoft.com/office/drawing/2014/main" id="{AFA7F741-8228-4FDC-898C-DB0D8749930C}"/>
              </a:ext>
            </a:extLst>
          </p:cNvPr>
          <p:cNvSpPr txBox="1"/>
          <p:nvPr/>
        </p:nvSpPr>
        <p:spPr>
          <a:xfrm>
            <a:off x="2431942" y="2499732"/>
            <a:ext cx="300082" cy="369332"/>
          </a:xfrm>
          <a:prstGeom prst="rect">
            <a:avLst/>
          </a:prstGeom>
          <a:noFill/>
        </p:spPr>
        <p:txBody>
          <a:bodyPr wrap="none" rtlCol="0">
            <a:spAutoFit/>
          </a:bodyPr>
          <a:lstStyle/>
          <a:p>
            <a:r>
              <a:rPr lang="en-US" altLang="zh-CN" dirty="0"/>
              <a:t>+</a:t>
            </a:r>
            <a:endParaRPr lang="zh-CN" altLang="en-US" dirty="0"/>
          </a:p>
        </p:txBody>
      </p:sp>
      <p:sp>
        <p:nvSpPr>
          <p:cNvPr id="63" name="文本框 62">
            <a:extLst>
              <a:ext uri="{FF2B5EF4-FFF2-40B4-BE49-F238E27FC236}">
                <a16:creationId xmlns:a16="http://schemas.microsoft.com/office/drawing/2014/main" id="{F0F65EF5-DBDB-408B-939E-341843CA9A00}"/>
              </a:ext>
            </a:extLst>
          </p:cNvPr>
          <p:cNvSpPr txBox="1"/>
          <p:nvPr/>
        </p:nvSpPr>
        <p:spPr>
          <a:xfrm>
            <a:off x="4346118" y="2499732"/>
            <a:ext cx="300082" cy="369332"/>
          </a:xfrm>
          <a:prstGeom prst="rect">
            <a:avLst/>
          </a:prstGeom>
          <a:noFill/>
        </p:spPr>
        <p:txBody>
          <a:bodyPr wrap="none" rtlCol="0">
            <a:spAutoFit/>
          </a:bodyPr>
          <a:lstStyle/>
          <a:p>
            <a:r>
              <a:rPr lang="en-US" altLang="zh-CN" dirty="0"/>
              <a:t>=</a:t>
            </a:r>
            <a:endParaRPr lang="zh-CN" altLang="en-US" dirty="0"/>
          </a:p>
        </p:txBody>
      </p:sp>
      <p:sp>
        <p:nvSpPr>
          <p:cNvPr id="64" name="矩形 63">
            <a:extLst>
              <a:ext uri="{FF2B5EF4-FFF2-40B4-BE49-F238E27FC236}">
                <a16:creationId xmlns:a16="http://schemas.microsoft.com/office/drawing/2014/main" id="{CA8830BA-5E75-4D8D-BC9E-F91EE2D05CAA}"/>
              </a:ext>
            </a:extLst>
          </p:cNvPr>
          <p:cNvSpPr/>
          <p:nvPr/>
        </p:nvSpPr>
        <p:spPr>
          <a:xfrm>
            <a:off x="727914" y="3268725"/>
            <a:ext cx="2143624" cy="600164"/>
          </a:xfrm>
          <a:prstGeom prst="rect">
            <a:avLst/>
          </a:prstGeom>
        </p:spPr>
        <p:txBody>
          <a:bodyPr wrap="square">
            <a:spAutoFit/>
          </a:bodyPr>
          <a:lstStyle/>
          <a:p>
            <a:r>
              <a:rPr lang="en-US" altLang="zh-CN" sz="1100" b="1" dirty="0">
                <a:solidFill>
                  <a:srgbClr val="BA3D40"/>
                </a:solidFill>
                <a:latin typeface="Helvetica Neue"/>
              </a:rPr>
              <a:t>EOS R5 – High Resolution and High Speed 8K Full-frame Mirrorless Camera</a:t>
            </a:r>
            <a:endParaRPr lang="zh-CN" altLang="en-US" sz="1100" dirty="0"/>
          </a:p>
        </p:txBody>
      </p:sp>
      <p:cxnSp>
        <p:nvCxnSpPr>
          <p:cNvPr id="66" name="直接箭头连接符 65">
            <a:extLst>
              <a:ext uri="{FF2B5EF4-FFF2-40B4-BE49-F238E27FC236}">
                <a16:creationId xmlns:a16="http://schemas.microsoft.com/office/drawing/2014/main" id="{25ECA8E2-9BA5-497B-90F0-C5F5D913EE6B}"/>
              </a:ext>
            </a:extLst>
          </p:cNvPr>
          <p:cNvCxnSpPr/>
          <p:nvPr/>
        </p:nvCxnSpPr>
        <p:spPr>
          <a:xfrm>
            <a:off x="7748976" y="2779740"/>
            <a:ext cx="81012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8BB90840-E4C9-4014-BF80-C4EE6B5C5744}"/>
              </a:ext>
            </a:extLst>
          </p:cNvPr>
          <p:cNvSpPr txBox="1"/>
          <p:nvPr/>
        </p:nvSpPr>
        <p:spPr>
          <a:xfrm>
            <a:off x="8658667" y="1638782"/>
            <a:ext cx="2820115" cy="523220"/>
          </a:xfrm>
          <a:prstGeom prst="rect">
            <a:avLst/>
          </a:prstGeom>
          <a:noFill/>
        </p:spPr>
        <p:txBody>
          <a:bodyPr wrap="square" rtlCol="0">
            <a:spAutoFit/>
          </a:bodyPr>
          <a:lstStyle/>
          <a:p>
            <a:pPr algn="ctr"/>
            <a:r>
              <a:rPr lang="en-US" altLang="zh-CN" sz="1400" dirty="0"/>
              <a:t>Rectified to stereoscopic video for </a:t>
            </a:r>
            <a:r>
              <a:rPr lang="en-US" altLang="zh-CN" sz="1400" dirty="0">
                <a:solidFill>
                  <a:srgbClr val="FF0000"/>
                </a:solidFill>
              </a:rPr>
              <a:t>180-degree</a:t>
            </a:r>
            <a:r>
              <a:rPr lang="en-US" altLang="zh-CN" sz="1400" dirty="0"/>
              <a:t> 3D VR streaming</a:t>
            </a:r>
            <a:endParaRPr lang="zh-CN" altLang="en-US" sz="1400" dirty="0"/>
          </a:p>
        </p:txBody>
      </p:sp>
      <p:sp>
        <p:nvSpPr>
          <p:cNvPr id="68" name="文本框 67">
            <a:extLst>
              <a:ext uri="{FF2B5EF4-FFF2-40B4-BE49-F238E27FC236}">
                <a16:creationId xmlns:a16="http://schemas.microsoft.com/office/drawing/2014/main" id="{180F023F-2136-488F-8D09-46E2F1084BEB}"/>
              </a:ext>
            </a:extLst>
          </p:cNvPr>
          <p:cNvSpPr txBox="1"/>
          <p:nvPr/>
        </p:nvSpPr>
        <p:spPr>
          <a:xfrm>
            <a:off x="5767863" y="1821839"/>
            <a:ext cx="1173590" cy="307777"/>
          </a:xfrm>
          <a:prstGeom prst="rect">
            <a:avLst/>
          </a:prstGeom>
          <a:noFill/>
        </p:spPr>
        <p:txBody>
          <a:bodyPr wrap="square" rtlCol="0">
            <a:spAutoFit/>
          </a:bodyPr>
          <a:lstStyle>
            <a:defPPr>
              <a:defRPr lang="en-US"/>
            </a:defPPr>
            <a:lvl1pPr algn="ctr">
              <a:defRPr sz="1400"/>
            </a:lvl1pPr>
          </a:lstStyle>
          <a:p>
            <a:r>
              <a:rPr lang="en-US" altLang="zh-CN" dirty="0"/>
              <a:t>Fisheye video</a:t>
            </a:r>
            <a:endParaRPr lang="zh-CN" altLang="en-US" dirty="0"/>
          </a:p>
        </p:txBody>
      </p:sp>
      <p:pic>
        <p:nvPicPr>
          <p:cNvPr id="70" name="图片 69">
            <a:extLst>
              <a:ext uri="{FF2B5EF4-FFF2-40B4-BE49-F238E27FC236}">
                <a16:creationId xmlns:a16="http://schemas.microsoft.com/office/drawing/2014/main" id="{DD3FC785-F4BD-494F-98A8-4B4605C0192B}"/>
              </a:ext>
            </a:extLst>
          </p:cNvPr>
          <p:cNvPicPr>
            <a:picLocks noChangeAspect="1"/>
          </p:cNvPicPr>
          <p:nvPr/>
        </p:nvPicPr>
        <p:blipFill>
          <a:blip r:embed="rId4"/>
          <a:stretch>
            <a:fillRect/>
          </a:stretch>
        </p:blipFill>
        <p:spPr>
          <a:xfrm>
            <a:off x="5096586" y="2195167"/>
            <a:ext cx="2542103" cy="1325563"/>
          </a:xfrm>
          <a:prstGeom prst="rect">
            <a:avLst/>
          </a:prstGeom>
        </p:spPr>
      </p:pic>
      <p:pic>
        <p:nvPicPr>
          <p:cNvPr id="71" name="图片 70">
            <a:extLst>
              <a:ext uri="{FF2B5EF4-FFF2-40B4-BE49-F238E27FC236}">
                <a16:creationId xmlns:a16="http://schemas.microsoft.com/office/drawing/2014/main" id="{B49AE0C1-AD47-4E18-82D2-7E069C05182A}"/>
              </a:ext>
            </a:extLst>
          </p:cNvPr>
          <p:cNvPicPr/>
          <p:nvPr/>
        </p:nvPicPr>
        <p:blipFill>
          <a:blip r:embed="rId5"/>
          <a:stretch>
            <a:fillRect/>
          </a:stretch>
        </p:blipFill>
        <p:spPr>
          <a:xfrm>
            <a:off x="8684626" y="2195167"/>
            <a:ext cx="2638425" cy="1375410"/>
          </a:xfrm>
          <a:prstGeom prst="rect">
            <a:avLst/>
          </a:prstGeom>
        </p:spPr>
      </p:pic>
      <p:sp>
        <p:nvSpPr>
          <p:cNvPr id="72" name="文本框 71">
            <a:extLst>
              <a:ext uri="{FF2B5EF4-FFF2-40B4-BE49-F238E27FC236}">
                <a16:creationId xmlns:a16="http://schemas.microsoft.com/office/drawing/2014/main" id="{5D66BC7D-A570-4590-BDF3-7348685BB4D5}"/>
              </a:ext>
            </a:extLst>
          </p:cNvPr>
          <p:cNvSpPr txBox="1"/>
          <p:nvPr/>
        </p:nvSpPr>
        <p:spPr>
          <a:xfrm>
            <a:off x="24103" y="6505956"/>
            <a:ext cx="3562385" cy="276999"/>
          </a:xfrm>
          <a:prstGeom prst="rect">
            <a:avLst/>
          </a:prstGeom>
          <a:noFill/>
        </p:spPr>
        <p:txBody>
          <a:bodyPr wrap="none" rtlCol="0">
            <a:spAutoFit/>
          </a:bodyPr>
          <a:lstStyle/>
          <a:p>
            <a:r>
              <a:rPr lang="en-US" altLang="zh-CN" sz="1200" dirty="0"/>
              <a:t>[9] https://www.youtube.com/watch?v=OJAr7SbVGBg</a:t>
            </a:r>
            <a:endParaRPr lang="zh-CN" altLang="en-US" sz="1200" dirty="0"/>
          </a:p>
        </p:txBody>
      </p:sp>
      <p:sp>
        <p:nvSpPr>
          <p:cNvPr id="73" name="文本框 72">
            <a:extLst>
              <a:ext uri="{FF2B5EF4-FFF2-40B4-BE49-F238E27FC236}">
                <a16:creationId xmlns:a16="http://schemas.microsoft.com/office/drawing/2014/main" id="{EDA4774D-BC11-43D5-A0D4-3BD63C5DF70D}"/>
              </a:ext>
            </a:extLst>
          </p:cNvPr>
          <p:cNvSpPr txBox="1"/>
          <p:nvPr/>
        </p:nvSpPr>
        <p:spPr>
          <a:xfrm>
            <a:off x="7570882" y="3290500"/>
            <a:ext cx="356188" cy="276999"/>
          </a:xfrm>
          <a:prstGeom prst="rect">
            <a:avLst/>
          </a:prstGeom>
          <a:noFill/>
        </p:spPr>
        <p:txBody>
          <a:bodyPr wrap="none" rtlCol="0">
            <a:spAutoFit/>
          </a:bodyPr>
          <a:lstStyle/>
          <a:p>
            <a:r>
              <a:rPr lang="en-US" altLang="zh-CN" sz="1200" dirty="0"/>
              <a:t>[9]</a:t>
            </a:r>
            <a:endParaRPr lang="zh-CN" altLang="en-US" sz="1200" dirty="0"/>
          </a:p>
        </p:txBody>
      </p:sp>
    </p:spTree>
    <p:extLst>
      <p:ext uri="{BB962C8B-B14F-4D97-AF65-F5344CB8AC3E}">
        <p14:creationId xmlns:p14="http://schemas.microsoft.com/office/powerpoint/2010/main" val="25018855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51475"/>
            <a:ext cx="10515600" cy="1325563"/>
          </a:xfrm>
        </p:spPr>
        <p:txBody>
          <a:bodyPr vert="horz" lIns="91440" tIns="45720" rIns="91440" bIns="45720" rtlCol="0" anchor="ctr">
            <a:normAutofit/>
          </a:bodyPr>
          <a:lstStyle/>
          <a:p>
            <a:r>
              <a:rPr lang="en-US" altLang="zh-CN" sz="2800" b="1" dirty="0"/>
              <a:t>Conclusion</a:t>
            </a:r>
            <a:endParaRPr lang="zh-CN" altLang="en-US" sz="2800" b="1" dirty="0"/>
          </a:p>
        </p:txBody>
      </p:sp>
      <p:sp>
        <p:nvSpPr>
          <p:cNvPr id="3" name="文本框 2">
            <a:extLst>
              <a:ext uri="{FF2B5EF4-FFF2-40B4-BE49-F238E27FC236}">
                <a16:creationId xmlns:a16="http://schemas.microsoft.com/office/drawing/2014/main" id="{F3220C65-D11F-4CD5-9005-175E9FA609AA}"/>
              </a:ext>
            </a:extLst>
          </p:cNvPr>
          <p:cNvSpPr txBox="1"/>
          <p:nvPr/>
        </p:nvSpPr>
        <p:spPr>
          <a:xfrm>
            <a:off x="838200" y="1316436"/>
            <a:ext cx="9869904" cy="4078039"/>
          </a:xfrm>
          <a:prstGeom prst="rect">
            <a:avLst/>
          </a:prstGeom>
          <a:noFill/>
        </p:spPr>
        <p:txBody>
          <a:bodyPr wrap="square" rtlCol="0">
            <a:spAutoFit/>
          </a:bodyPr>
          <a:lstStyle/>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800" dirty="0">
                <a:effectLst/>
                <a:ea typeface="Times New Roman" panose="02020603050405020304" pitchFamily="18" charset="0"/>
              </a:rPr>
              <a:t>It is recommended to </a:t>
            </a:r>
            <a:r>
              <a:rPr lang="en-US" altLang="zh-CN" sz="1800" dirty="0">
                <a:solidFill>
                  <a:srgbClr val="FF0000"/>
                </a:solidFill>
                <a:effectLst/>
                <a:ea typeface="Times New Roman" panose="02020603050405020304" pitchFamily="18" charset="0"/>
              </a:rPr>
              <a:t>study the requirements of a new generation video coding standard more thoroughly</a:t>
            </a:r>
            <a:r>
              <a:rPr lang="en-US" altLang="zh-CN" sz="1800" dirty="0">
                <a:effectLst/>
                <a:ea typeface="Times New Roman" panose="02020603050405020304" pitchFamily="18" charset="0"/>
              </a:rPr>
              <a:t> during the next several meeting cycles, to make the technology under development better aligned with the needs from the video industry. </a:t>
            </a:r>
          </a:p>
          <a:p>
            <a:pPr marL="742950" lvl="1"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dirty="0">
                <a:effectLst/>
                <a:ea typeface="Times New Roman" panose="02020603050405020304" pitchFamily="18" charset="0"/>
              </a:rPr>
              <a:t>A clear vision of a standard helps identify its value and advantages over existing standards such as VVC and HEVC.</a:t>
            </a:r>
          </a:p>
          <a:p>
            <a:pPr marL="742950" lvl="1"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dirty="0">
                <a:effectLst/>
                <a:ea typeface="Times New Roman" panose="02020603050405020304" pitchFamily="18" charset="0"/>
              </a:rPr>
              <a:t>The vision and goals of the new standard should be discussed in parallel with the exploration on new coding technologies. </a:t>
            </a:r>
          </a:p>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800" dirty="0">
                <a:effectLst/>
                <a:ea typeface="Times New Roman" panose="02020603050405020304" pitchFamily="18" charset="0"/>
              </a:rPr>
              <a:t>To facilitate the development of technologies targeting at new use cases, </a:t>
            </a:r>
            <a:r>
              <a:rPr lang="en-US" altLang="zh-CN" sz="1800" dirty="0">
                <a:solidFill>
                  <a:srgbClr val="FF0000"/>
                </a:solidFill>
                <a:effectLst/>
                <a:ea typeface="Times New Roman" panose="02020603050405020304" pitchFamily="18" charset="0"/>
              </a:rPr>
              <a:t>additional test conditions </a:t>
            </a:r>
            <a:r>
              <a:rPr lang="en-US" altLang="zh-CN" sz="1800" dirty="0">
                <a:effectLst/>
                <a:ea typeface="Times New Roman" panose="02020603050405020304" pitchFamily="18" charset="0"/>
              </a:rPr>
              <a:t>simulating applications that have not been addressed well by the current common test conditions should be further studied and established.</a:t>
            </a:r>
          </a:p>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dirty="0">
                <a:ea typeface="Times New Roman" panose="02020603050405020304" pitchFamily="18" charset="0"/>
              </a:rPr>
              <a:t>It is recommended to </a:t>
            </a:r>
            <a:r>
              <a:rPr lang="en-US" altLang="zh-CN" dirty="0">
                <a:solidFill>
                  <a:srgbClr val="FF0000"/>
                </a:solidFill>
                <a:ea typeface="Times New Roman" panose="02020603050405020304" pitchFamily="18" charset="0"/>
              </a:rPr>
              <a:t>establish one </a:t>
            </a:r>
            <a:r>
              <a:rPr lang="en-US" altLang="zh-CN" dirty="0" err="1">
                <a:solidFill>
                  <a:srgbClr val="FF0000"/>
                </a:solidFill>
                <a:ea typeface="Times New Roman" panose="02020603050405020304" pitchFamily="18" charset="0"/>
              </a:rPr>
              <a:t>AhG</a:t>
            </a:r>
            <a:r>
              <a:rPr lang="en-US" altLang="zh-CN" dirty="0">
                <a:solidFill>
                  <a:srgbClr val="FF0000"/>
                </a:solidFill>
                <a:ea typeface="Times New Roman" panose="02020603050405020304" pitchFamily="18" charset="0"/>
              </a:rPr>
              <a:t> on </a:t>
            </a:r>
            <a:r>
              <a:rPr lang="en-US" altLang="zh-CN" sz="1800" dirty="0">
                <a:solidFill>
                  <a:srgbClr val="FF0000"/>
                </a:solidFill>
                <a:effectLst/>
                <a:ea typeface="宋体" panose="02010600030101010101" pitchFamily="2" charset="-122"/>
              </a:rPr>
              <a:t>low-complexity real-time coding, and one </a:t>
            </a:r>
            <a:r>
              <a:rPr lang="en-US" altLang="zh-CN" sz="1800" dirty="0" err="1">
                <a:solidFill>
                  <a:srgbClr val="FF0000"/>
                </a:solidFill>
                <a:effectLst/>
                <a:ea typeface="宋体" panose="02010600030101010101" pitchFamily="2" charset="-122"/>
              </a:rPr>
              <a:t>AhG</a:t>
            </a:r>
            <a:r>
              <a:rPr lang="en-US" altLang="zh-CN" sz="1800" dirty="0">
                <a:solidFill>
                  <a:srgbClr val="FF0000"/>
                </a:solidFill>
                <a:effectLst/>
                <a:ea typeface="宋体" panose="02010600030101010101" pitchFamily="2" charset="-122"/>
              </a:rPr>
              <a:t> on ultra-low-delay coding.</a:t>
            </a:r>
            <a:endParaRPr lang="en-CA" altLang="zh-CN" dirty="0"/>
          </a:p>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altLang="zh-CN" dirty="0"/>
          </a:p>
        </p:txBody>
      </p:sp>
    </p:spTree>
    <p:extLst>
      <p:ext uri="{BB962C8B-B14F-4D97-AF65-F5344CB8AC3E}">
        <p14:creationId xmlns:p14="http://schemas.microsoft.com/office/powerpoint/2010/main" val="21571169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27105" y="1885446"/>
            <a:ext cx="6724828" cy="2789104"/>
          </a:xfrm>
        </p:spPr>
        <p:txBody>
          <a:bodyPr>
            <a:normAutofit/>
          </a:bodyPr>
          <a:lstStyle/>
          <a:p>
            <a:pPr marL="0" indent="0">
              <a:buNone/>
            </a:pPr>
            <a:r>
              <a:rPr lang="en-US" altLang="zh-CN" sz="4400" dirty="0"/>
              <a:t>Thank you.</a:t>
            </a:r>
            <a:endParaRPr lang="zh-CN" altLang="en-US" sz="4400" dirty="0"/>
          </a:p>
        </p:txBody>
      </p:sp>
    </p:spTree>
    <p:extLst>
      <p:ext uri="{BB962C8B-B14F-4D97-AF65-F5344CB8AC3E}">
        <p14:creationId xmlns:p14="http://schemas.microsoft.com/office/powerpoint/2010/main" val="10520681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51475"/>
            <a:ext cx="10515600" cy="1325563"/>
          </a:xfrm>
        </p:spPr>
        <p:txBody>
          <a:bodyPr vert="horz" lIns="91440" tIns="45720" rIns="91440" bIns="45720" rtlCol="0" anchor="ctr">
            <a:normAutofit/>
          </a:bodyPr>
          <a:lstStyle/>
          <a:p>
            <a:r>
              <a:rPr lang="en-US" altLang="zh-CN" sz="2800" b="1" dirty="0"/>
              <a:t>References</a:t>
            </a:r>
            <a:endParaRPr lang="zh-CN" altLang="en-US" sz="2800" b="1" dirty="0"/>
          </a:p>
        </p:txBody>
      </p:sp>
      <p:sp>
        <p:nvSpPr>
          <p:cNvPr id="4" name="文本框 3">
            <a:extLst>
              <a:ext uri="{FF2B5EF4-FFF2-40B4-BE49-F238E27FC236}">
                <a16:creationId xmlns:a16="http://schemas.microsoft.com/office/drawing/2014/main" id="{EA8019F6-72A9-427B-8C05-A1A2137F789E}"/>
              </a:ext>
            </a:extLst>
          </p:cNvPr>
          <p:cNvSpPr txBox="1"/>
          <p:nvPr/>
        </p:nvSpPr>
        <p:spPr>
          <a:xfrm>
            <a:off x="838200" y="1356722"/>
            <a:ext cx="9854283" cy="3724096"/>
          </a:xfrm>
          <a:prstGeom prst="rect">
            <a:avLst/>
          </a:prstGeom>
          <a:noFill/>
        </p:spPr>
        <p:txBody>
          <a:bodyPr wrap="square" rtlCol="0">
            <a:spAutoFit/>
          </a:bodyPr>
          <a:lstStyle/>
          <a:p>
            <a:pPr algn="just" hangingPunct="0">
              <a:spcBef>
                <a:spcPts val="6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400" dirty="0">
                <a:effectLst/>
                <a:latin typeface="Times New Roman" panose="02020603050405020304" pitchFamily="18" charset="0"/>
                <a:ea typeface="Times New Roman" panose="02020603050405020304" pitchFamily="18" charset="0"/>
              </a:rPr>
              <a:t>[1] “On the requirements and use cases of new-generation video coding standard”, </a:t>
            </a:r>
            <a:r>
              <a:rPr lang="en-US" altLang="zh-CN" sz="1400" u="none" strike="noStrike" dirty="0">
                <a:solidFill>
                  <a:srgbClr val="0563C1"/>
                </a:solidFill>
                <a:effectLst/>
                <a:latin typeface="Times New Roman" panose="02020603050405020304" pitchFamily="18" charset="0"/>
                <a:ea typeface="Times New Roman" panose="02020603050405020304" pitchFamily="18" charset="0"/>
                <a:hlinkClick r:id="rId2"/>
              </a:rPr>
              <a:t>JVET-AH0199</a:t>
            </a:r>
            <a:r>
              <a:rPr lang="en-US" altLang="zh-CN" sz="1400" dirty="0">
                <a:effectLst/>
                <a:latin typeface="Times New Roman" panose="02020603050405020304" pitchFamily="18" charset="0"/>
                <a:ea typeface="Times New Roman" panose="02020603050405020304" pitchFamily="18" charset="0"/>
              </a:rPr>
              <a:t>, Rennes, France, April 2024.</a:t>
            </a:r>
            <a:endParaRPr lang="zh-CN" altLang="zh-CN" sz="1400" dirty="0">
              <a:effectLst/>
              <a:latin typeface="Times New Roman" panose="02020603050405020304" pitchFamily="18" charset="0"/>
              <a:ea typeface="Times New Roman" panose="02020603050405020304" pitchFamily="18" charset="0"/>
            </a:endParaRPr>
          </a:p>
          <a:p>
            <a:pPr algn="just" hangingPunct="0">
              <a:spcBef>
                <a:spcPts val="6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400" dirty="0">
                <a:effectLst/>
                <a:latin typeface="Times New Roman" panose="02020603050405020304" pitchFamily="18" charset="0"/>
                <a:ea typeface="Times New Roman" panose="02020603050405020304" pitchFamily="18" charset="0"/>
              </a:rPr>
              <a:t>[2] “On Future Video Codec Design and Evaluation”, </a:t>
            </a:r>
            <a:r>
              <a:rPr lang="en-US" altLang="zh-CN" sz="1400" u="none" strike="noStrike" dirty="0">
                <a:solidFill>
                  <a:srgbClr val="0563C1"/>
                </a:solidFill>
                <a:effectLst/>
                <a:latin typeface="Times New Roman" panose="02020603050405020304" pitchFamily="18" charset="0"/>
                <a:ea typeface="Times New Roman" panose="02020603050405020304" pitchFamily="18" charset="0"/>
                <a:hlinkClick r:id="rId3"/>
              </a:rPr>
              <a:t>JVET-AI0216</a:t>
            </a:r>
            <a:r>
              <a:rPr lang="en-US" altLang="zh-CN" sz="1400" dirty="0">
                <a:effectLst/>
                <a:latin typeface="Times New Roman" panose="02020603050405020304" pitchFamily="18" charset="0"/>
                <a:ea typeface="Times New Roman" panose="02020603050405020304" pitchFamily="18" charset="0"/>
              </a:rPr>
              <a:t>, Sapporo, Japan, July 2024.</a:t>
            </a:r>
            <a:endParaRPr lang="zh-CN" altLang="zh-CN" sz="1400" dirty="0">
              <a:effectLst/>
              <a:latin typeface="Times New Roman" panose="02020603050405020304" pitchFamily="18" charset="0"/>
              <a:ea typeface="Times New Roman" panose="02020603050405020304" pitchFamily="18" charset="0"/>
            </a:endParaRPr>
          </a:p>
          <a:p>
            <a:pPr algn="just" hangingPunct="0">
              <a:spcBef>
                <a:spcPts val="6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400" dirty="0">
                <a:effectLst/>
                <a:latin typeface="Times New Roman" panose="02020603050405020304" pitchFamily="18" charset="0"/>
                <a:ea typeface="Times New Roman" panose="02020603050405020304" pitchFamily="18" charset="0"/>
              </a:rPr>
              <a:t>[3] “Proposed timeline and requirements for the next generation video coding standard”, </a:t>
            </a:r>
            <a:r>
              <a:rPr lang="en-US" altLang="zh-CN" sz="1400" u="none" strike="noStrike" dirty="0">
                <a:solidFill>
                  <a:srgbClr val="0563C1"/>
                </a:solidFill>
                <a:effectLst/>
                <a:latin typeface="Times New Roman" panose="02020603050405020304" pitchFamily="18" charset="0"/>
                <a:ea typeface="Times New Roman" panose="02020603050405020304" pitchFamily="18" charset="0"/>
                <a:hlinkClick r:id="rId4"/>
              </a:rPr>
              <a:t>JVET-AI0247</a:t>
            </a:r>
            <a:r>
              <a:rPr lang="en-US" altLang="zh-CN" sz="1400" dirty="0">
                <a:effectLst/>
                <a:latin typeface="Times New Roman" panose="02020603050405020304" pitchFamily="18" charset="0"/>
                <a:ea typeface="Times New Roman" panose="02020603050405020304" pitchFamily="18" charset="0"/>
              </a:rPr>
              <a:t>, Sapporo, Japan, July 2024.</a:t>
            </a:r>
            <a:endParaRPr lang="zh-CN" altLang="zh-CN" sz="1400" dirty="0">
              <a:effectLst/>
              <a:latin typeface="Times New Roman" panose="02020603050405020304" pitchFamily="18" charset="0"/>
              <a:ea typeface="Times New Roman" panose="02020603050405020304" pitchFamily="18" charset="0"/>
            </a:endParaRPr>
          </a:p>
          <a:p>
            <a:pPr algn="just" hangingPunct="0">
              <a:spcBef>
                <a:spcPts val="6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400" dirty="0">
                <a:effectLst/>
                <a:latin typeface="Times New Roman" panose="02020603050405020304" pitchFamily="18" charset="0"/>
                <a:ea typeface="Times New Roman" panose="02020603050405020304" pitchFamily="18" charset="0"/>
              </a:rPr>
              <a:t>[4] </a:t>
            </a:r>
            <a:r>
              <a:rPr lang="en-US" altLang="zh-CN" sz="1400" u="none" strike="noStrike" dirty="0">
                <a:solidFill>
                  <a:srgbClr val="0563C1"/>
                </a:solidFill>
                <a:effectLst/>
                <a:latin typeface="Times New Roman" panose="02020603050405020304" pitchFamily="18" charset="0"/>
                <a:ea typeface="Times New Roman" panose="02020603050405020304" pitchFamily="18" charset="0"/>
                <a:hlinkClick r:id="rId5"/>
              </a:rPr>
              <a:t>https://www.anandtech.com/show/21408/tsmc-roadmap-at-a-glance-n3x-n2p-a16-2025-2026</a:t>
            </a:r>
            <a:endParaRPr lang="zh-CN" altLang="zh-CN" sz="1400" dirty="0">
              <a:effectLst/>
              <a:latin typeface="Times New Roman" panose="02020603050405020304" pitchFamily="18" charset="0"/>
              <a:ea typeface="Times New Roman" panose="02020603050405020304" pitchFamily="18" charset="0"/>
            </a:endParaRPr>
          </a:p>
          <a:p>
            <a:pPr algn="just" hangingPunct="0">
              <a:spcBef>
                <a:spcPts val="6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400" dirty="0">
                <a:effectLst/>
                <a:latin typeface="Times New Roman" panose="02020603050405020304" pitchFamily="18" charset="0"/>
                <a:ea typeface="Times New Roman" panose="02020603050405020304" pitchFamily="18" charset="0"/>
              </a:rPr>
              <a:t>[5] J. van der </a:t>
            </a:r>
            <a:r>
              <a:rPr lang="en-US" altLang="zh-CN" sz="1400" dirty="0" err="1">
                <a:effectLst/>
                <a:latin typeface="Times New Roman" panose="02020603050405020304" pitchFamily="18" charset="0"/>
                <a:ea typeface="Times New Roman" panose="02020603050405020304" pitchFamily="18" charset="0"/>
              </a:rPr>
              <a:t>Hooft</a:t>
            </a:r>
            <a:r>
              <a:rPr lang="en-US" altLang="zh-CN" sz="1400" dirty="0">
                <a:effectLst/>
                <a:latin typeface="Times New Roman" panose="02020603050405020304" pitchFamily="18" charset="0"/>
                <a:ea typeface="Times New Roman" panose="02020603050405020304" pitchFamily="18" charset="0"/>
              </a:rPr>
              <a:t> et al., "HTTP/2-Based Adaptive Streaming of HEVC Video Over 4G/LTE Networks," in IEEE Communications Letters, vol. 20, no. 11, pp. 2177-2180, Nov. 2016.</a:t>
            </a:r>
            <a:endParaRPr lang="zh-CN" altLang="zh-CN" sz="1400" dirty="0">
              <a:effectLst/>
              <a:latin typeface="Times New Roman" panose="02020603050405020304" pitchFamily="18" charset="0"/>
              <a:ea typeface="Times New Roman" panose="02020603050405020304" pitchFamily="18" charset="0"/>
            </a:endParaRPr>
          </a:p>
          <a:p>
            <a:pPr algn="just" hangingPunct="0">
              <a:spcBef>
                <a:spcPts val="6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400" dirty="0">
                <a:effectLst/>
                <a:latin typeface="Times New Roman" panose="02020603050405020304" pitchFamily="18" charset="0"/>
                <a:ea typeface="Times New Roman" panose="02020603050405020304" pitchFamily="18" charset="0"/>
              </a:rPr>
              <a:t>[6] Wang, </a:t>
            </a:r>
            <a:r>
              <a:rPr lang="en-US" altLang="zh-CN" sz="1400" dirty="0" err="1">
                <a:effectLst/>
                <a:latin typeface="Times New Roman" panose="02020603050405020304" pitchFamily="18" charset="0"/>
                <a:ea typeface="Times New Roman" panose="02020603050405020304" pitchFamily="18" charset="0"/>
              </a:rPr>
              <a:t>Shibo</a:t>
            </a:r>
            <a:r>
              <a:rPr lang="en-US" altLang="zh-CN" sz="1400" dirty="0">
                <a:effectLst/>
                <a:latin typeface="Times New Roman" panose="02020603050405020304" pitchFamily="18" charset="0"/>
                <a:ea typeface="Times New Roman" panose="02020603050405020304" pitchFamily="18" charset="0"/>
              </a:rPr>
              <a:t>, et al. "</a:t>
            </a:r>
            <a:r>
              <a:rPr lang="en-US" altLang="zh-CN" sz="1400" dirty="0" err="1">
                <a:effectLst/>
                <a:latin typeface="Times New Roman" panose="02020603050405020304" pitchFamily="18" charset="0"/>
                <a:ea typeface="Times New Roman" panose="02020603050405020304" pitchFamily="18" charset="0"/>
              </a:rPr>
              <a:t>Pudica</a:t>
            </a:r>
            <a:r>
              <a:rPr lang="en-US" altLang="zh-CN" sz="1400" dirty="0">
                <a:effectLst/>
                <a:latin typeface="Times New Roman" panose="02020603050405020304" pitchFamily="18" charset="0"/>
                <a:ea typeface="Times New Roman" panose="02020603050405020304" pitchFamily="18" charset="0"/>
              </a:rPr>
              <a:t>: Toward {Near-Zero} Queuing Delay in Congestion Control for Cloud Gaming." 21st USENIX Symposium on Networked Systems Design and Implementation (NSDI 24). 2024.</a:t>
            </a:r>
            <a:endParaRPr lang="zh-CN" altLang="zh-CN" sz="1400" dirty="0">
              <a:effectLst/>
              <a:latin typeface="Times New Roman" panose="02020603050405020304" pitchFamily="18" charset="0"/>
              <a:ea typeface="Times New Roman" panose="02020603050405020304" pitchFamily="18" charset="0"/>
            </a:endParaRPr>
          </a:p>
          <a:p>
            <a:pPr algn="just" hangingPunct="0">
              <a:spcBef>
                <a:spcPts val="6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400" dirty="0">
                <a:effectLst/>
                <a:latin typeface="Times New Roman" panose="02020603050405020304" pitchFamily="18" charset="0"/>
                <a:ea typeface="Times New Roman" panose="02020603050405020304" pitchFamily="18" charset="0"/>
              </a:rPr>
              <a:t>[7] Meng, </a:t>
            </a:r>
            <a:r>
              <a:rPr lang="en-US" altLang="zh-CN" sz="1400" dirty="0" err="1">
                <a:effectLst/>
                <a:latin typeface="Times New Roman" panose="02020603050405020304" pitchFamily="18" charset="0"/>
                <a:ea typeface="Times New Roman" panose="02020603050405020304" pitchFamily="18" charset="0"/>
              </a:rPr>
              <a:t>Zili</a:t>
            </a:r>
            <a:r>
              <a:rPr lang="en-US" altLang="zh-CN" sz="1400" dirty="0">
                <a:effectLst/>
                <a:latin typeface="Times New Roman" panose="02020603050405020304" pitchFamily="18" charset="0"/>
                <a:ea typeface="Times New Roman" panose="02020603050405020304" pitchFamily="18" charset="0"/>
              </a:rPr>
              <a:t>, et al. "Hairpin: Rethinking packet loss recovery in edge-based interactive video streaming." 21st USENIX Symposium on Networked Systems Design and Implementation (NSDI 24). 2024.</a:t>
            </a:r>
            <a:endParaRPr lang="zh-CN" altLang="zh-CN" sz="1400" dirty="0">
              <a:effectLst/>
              <a:latin typeface="Times New Roman" panose="02020603050405020304" pitchFamily="18" charset="0"/>
              <a:ea typeface="Times New Roman" panose="02020603050405020304" pitchFamily="18" charset="0"/>
            </a:endParaRPr>
          </a:p>
          <a:p>
            <a:pPr algn="just" hangingPunct="0">
              <a:spcBef>
                <a:spcPts val="6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400" dirty="0">
                <a:effectLst/>
                <a:latin typeface="Times New Roman" panose="02020603050405020304" pitchFamily="18" charset="0"/>
                <a:ea typeface="Times New Roman" panose="02020603050405020304" pitchFamily="18" charset="0"/>
              </a:rPr>
              <a:t>[8] E. François, W. </a:t>
            </a:r>
            <a:r>
              <a:rPr lang="en-US" altLang="zh-CN" sz="1400" dirty="0" err="1">
                <a:effectLst/>
                <a:latin typeface="Times New Roman" panose="02020603050405020304" pitchFamily="18" charset="0"/>
                <a:ea typeface="Times New Roman" panose="02020603050405020304" pitchFamily="18" charset="0"/>
              </a:rPr>
              <a:t>Husak</a:t>
            </a:r>
            <a:r>
              <a:rPr lang="en-US" altLang="zh-CN" sz="1400" dirty="0">
                <a:effectLst/>
                <a:latin typeface="Times New Roman" panose="02020603050405020304" pitchFamily="18" charset="0"/>
                <a:ea typeface="Times New Roman" panose="02020603050405020304" pitchFamily="18" charset="0"/>
              </a:rPr>
              <a:t>, S. </a:t>
            </a:r>
            <a:r>
              <a:rPr lang="en-US" altLang="zh-CN" sz="1400" dirty="0" err="1">
                <a:effectLst/>
                <a:latin typeface="Times New Roman" panose="02020603050405020304" pitchFamily="18" charset="0"/>
                <a:ea typeface="Times New Roman" panose="02020603050405020304" pitchFamily="18" charset="0"/>
              </a:rPr>
              <a:t>Iwamura</a:t>
            </a:r>
            <a:r>
              <a:rPr lang="en-US" altLang="zh-CN" sz="1400" dirty="0">
                <a:effectLst/>
                <a:latin typeface="Times New Roman" panose="02020603050405020304" pitchFamily="18" charset="0"/>
                <a:ea typeface="Times New Roman" panose="02020603050405020304" pitchFamily="18" charset="0"/>
              </a:rPr>
              <a:t>, D. </a:t>
            </a:r>
            <a:r>
              <a:rPr lang="en-US" altLang="zh-CN" sz="1400" dirty="0" err="1">
                <a:effectLst/>
                <a:latin typeface="Times New Roman" panose="02020603050405020304" pitchFamily="18" charset="0"/>
                <a:ea typeface="Times New Roman" panose="02020603050405020304" pitchFamily="18" charset="0"/>
              </a:rPr>
              <a:t>Rusanovskyy</a:t>
            </a:r>
            <a:r>
              <a:rPr lang="en-US" altLang="zh-CN" sz="1400" dirty="0">
                <a:effectLst/>
                <a:latin typeface="Times New Roman" panose="02020603050405020304" pitchFamily="18" charset="0"/>
                <a:ea typeface="Times New Roman" panose="02020603050405020304" pitchFamily="18" charset="0"/>
              </a:rPr>
              <a:t>, A. </a:t>
            </a:r>
            <a:r>
              <a:rPr lang="en-US" altLang="zh-CN" sz="1400" dirty="0" err="1">
                <a:effectLst/>
                <a:latin typeface="Times New Roman" panose="02020603050405020304" pitchFamily="18" charset="0"/>
                <a:ea typeface="Times New Roman" panose="02020603050405020304" pitchFamily="18" charset="0"/>
              </a:rPr>
              <a:t>Segall</a:t>
            </a:r>
            <a:r>
              <a:rPr lang="en-US" altLang="zh-CN" sz="1400" dirty="0">
                <a:effectLst/>
                <a:latin typeface="Times New Roman" panose="02020603050405020304" pitchFamily="18" charset="0"/>
                <a:ea typeface="Times New Roman" panose="02020603050405020304" pitchFamily="18" charset="0"/>
              </a:rPr>
              <a:t>, M. Wien, Call for new HDR materials for future video coding development, </a:t>
            </a:r>
            <a:r>
              <a:rPr lang="en-US" altLang="zh-CN" sz="1400" u="none" strike="noStrike" dirty="0">
                <a:solidFill>
                  <a:srgbClr val="0563C1"/>
                </a:solidFill>
                <a:effectLst/>
                <a:latin typeface="Times New Roman" panose="02020603050405020304" pitchFamily="18" charset="0"/>
                <a:ea typeface="Times New Roman" panose="02020603050405020304" pitchFamily="18" charset="0"/>
                <a:hlinkClick r:id="rId6"/>
              </a:rPr>
              <a:t>JVET-AI2034</a:t>
            </a:r>
            <a:r>
              <a:rPr lang="en-US" altLang="zh-CN" sz="1400" dirty="0">
                <a:effectLst/>
                <a:latin typeface="Times New Roman" panose="02020603050405020304" pitchFamily="18" charset="0"/>
                <a:ea typeface="Times New Roman" panose="02020603050405020304" pitchFamily="18" charset="0"/>
              </a:rPr>
              <a:t>.</a:t>
            </a:r>
            <a:endParaRPr lang="zh-CN" altLang="zh-CN" sz="1400" dirty="0">
              <a:effectLst/>
              <a:latin typeface="Times New Roman" panose="02020603050405020304" pitchFamily="18" charset="0"/>
              <a:ea typeface="Times New Roman" panose="02020603050405020304" pitchFamily="18" charset="0"/>
            </a:endParaRPr>
          </a:p>
          <a:p>
            <a:pPr algn="just" hangingPunct="0">
              <a:spcBef>
                <a:spcPts val="6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400" dirty="0">
                <a:effectLst/>
                <a:latin typeface="Times New Roman" panose="02020603050405020304" pitchFamily="18" charset="0"/>
                <a:ea typeface="等线" panose="02010600030101010101" pitchFamily="2" charset="-122"/>
              </a:rPr>
              <a:t>[9] Shoot VR with Canon’s New RF5.2mm F2.8 L Dual Fisheye Lens, https://www.youtube.com/watch?v=OJAr7SbVGBg</a:t>
            </a:r>
            <a:endParaRPr lang="zh-CN" altLang="zh-CN" sz="1400" dirty="0">
              <a:effectLst/>
              <a:latin typeface="Times New Roman" panose="02020603050405020304" pitchFamily="18" charset="0"/>
              <a:ea typeface="Times New Roman" panose="02020603050405020304" pitchFamily="18" charset="0"/>
            </a:endParaRPr>
          </a:p>
          <a:p>
            <a:endParaRPr lang="zh-CN" altLang="en-US" sz="1400" dirty="0"/>
          </a:p>
        </p:txBody>
      </p:sp>
    </p:spTree>
    <p:extLst>
      <p:ext uri="{BB962C8B-B14F-4D97-AF65-F5344CB8AC3E}">
        <p14:creationId xmlns:p14="http://schemas.microsoft.com/office/powerpoint/2010/main" val="39320270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51475"/>
            <a:ext cx="10515600" cy="1325563"/>
          </a:xfrm>
        </p:spPr>
        <p:txBody>
          <a:bodyPr vert="horz" lIns="91440" tIns="45720" rIns="91440" bIns="45720" rtlCol="0" anchor="ctr">
            <a:normAutofit/>
          </a:bodyPr>
          <a:lstStyle/>
          <a:p>
            <a:r>
              <a:rPr lang="en-US" altLang="zh-CN" sz="2800" b="1" dirty="0"/>
              <a:t>Use case and requirement study is very important at this stage</a:t>
            </a:r>
            <a:endParaRPr lang="zh-CN" altLang="en-US" sz="2800" b="1" dirty="0"/>
          </a:p>
        </p:txBody>
      </p:sp>
      <p:sp>
        <p:nvSpPr>
          <p:cNvPr id="21" name="文本框 20">
            <a:extLst>
              <a:ext uri="{FF2B5EF4-FFF2-40B4-BE49-F238E27FC236}">
                <a16:creationId xmlns:a16="http://schemas.microsoft.com/office/drawing/2014/main" id="{0273CE8A-E35D-40CE-8FCB-A61F19759DDF}"/>
              </a:ext>
            </a:extLst>
          </p:cNvPr>
          <p:cNvSpPr txBox="1"/>
          <p:nvPr/>
        </p:nvSpPr>
        <p:spPr>
          <a:xfrm>
            <a:off x="838200" y="1611821"/>
            <a:ext cx="10395285" cy="2031325"/>
          </a:xfrm>
          <a:prstGeom prst="rect">
            <a:avLst/>
          </a:prstGeom>
          <a:noFill/>
        </p:spPr>
        <p:txBody>
          <a:bodyPr wrap="square" rtlCol="0">
            <a:spAutoFit/>
          </a:bodyPr>
          <a:lstStyle/>
          <a:p>
            <a:pPr marL="285750" indent="-285750">
              <a:buFont typeface="Arial" panose="020B0604020202020204" pitchFamily="34" charset="0"/>
              <a:buChar char="•"/>
            </a:pPr>
            <a:r>
              <a:rPr lang="en-US" altLang="zh-CN" sz="1800" dirty="0">
                <a:effectLst/>
                <a:ea typeface="Times New Roman" panose="02020603050405020304" pitchFamily="18" charset="0"/>
              </a:rPr>
              <a:t>Use cases and requirements impact the scope, target applications and technical goals</a:t>
            </a:r>
            <a:r>
              <a:rPr lang="en-US" altLang="zh-CN" dirty="0">
                <a:ea typeface="Times New Roman" panose="02020603050405020304" pitchFamily="18" charset="0"/>
              </a:rPr>
              <a:t> </a:t>
            </a:r>
            <a:r>
              <a:rPr lang="en-US" altLang="zh-CN" sz="1800" dirty="0">
                <a:effectLst/>
                <a:ea typeface="Times New Roman" panose="02020603050405020304" pitchFamily="18" charset="0"/>
              </a:rPr>
              <a:t>of a standard</a:t>
            </a:r>
          </a:p>
          <a:p>
            <a:pPr marL="285750" indent="-285750">
              <a:buFont typeface="Arial" panose="020B0604020202020204" pitchFamily="34" charset="0"/>
              <a:buChar char="•"/>
            </a:pPr>
            <a:r>
              <a:rPr lang="en-US" altLang="zh-CN" dirty="0">
                <a:effectLst/>
                <a:ea typeface="Times New Roman" panose="02020603050405020304" pitchFamily="18" charset="0"/>
              </a:rPr>
              <a:t>Reasonable, realistic and comprehensive work of standardization community on use cases and requirements would shorten the time between standard finalization and wide deployment.</a:t>
            </a:r>
          </a:p>
          <a:p>
            <a:pPr marL="285750" indent="-285750">
              <a:buFont typeface="Arial" panose="020B0604020202020204" pitchFamily="34" charset="0"/>
              <a:buChar char="•"/>
            </a:pPr>
            <a:endParaRPr lang="en-US" altLang="zh-CN" dirty="0"/>
          </a:p>
          <a:p>
            <a:pPr marL="285750" indent="-285750">
              <a:buFont typeface="Arial" panose="020B0604020202020204" pitchFamily="34" charset="0"/>
              <a:buChar char="•"/>
            </a:pPr>
            <a:r>
              <a:rPr lang="en-US" altLang="zh-CN" dirty="0"/>
              <a:t>Three related contributions (</a:t>
            </a:r>
            <a:r>
              <a:rPr lang="en-US" altLang="zh-CN" sz="1800" dirty="0">
                <a:effectLst/>
                <a:ea typeface="Times New Roman" panose="02020603050405020304" pitchFamily="18" charset="0"/>
              </a:rPr>
              <a:t>JVET-AH0199, JVET-AI0216, JVET-AI0247</a:t>
            </a:r>
            <a:r>
              <a:rPr lang="en-US" altLang="zh-CN" dirty="0"/>
              <a:t>) were discussed in the last two meetings.</a:t>
            </a:r>
          </a:p>
          <a:p>
            <a:pPr marL="285750" indent="-285750">
              <a:buFont typeface="Arial" panose="020B0604020202020204" pitchFamily="34" charset="0"/>
              <a:buChar char="•"/>
            </a:pPr>
            <a:endParaRPr lang="en-US" altLang="zh-CN" dirty="0"/>
          </a:p>
        </p:txBody>
      </p:sp>
      <p:sp>
        <p:nvSpPr>
          <p:cNvPr id="36" name="文本框 35">
            <a:extLst>
              <a:ext uri="{FF2B5EF4-FFF2-40B4-BE49-F238E27FC236}">
                <a16:creationId xmlns:a16="http://schemas.microsoft.com/office/drawing/2014/main" id="{7208B4BB-4C84-4397-BC73-375FC69D49D6}"/>
              </a:ext>
            </a:extLst>
          </p:cNvPr>
          <p:cNvSpPr txBox="1"/>
          <p:nvPr/>
        </p:nvSpPr>
        <p:spPr>
          <a:xfrm>
            <a:off x="838199" y="3623368"/>
            <a:ext cx="6789821" cy="2215991"/>
          </a:xfrm>
          <a:prstGeom prst="rect">
            <a:avLst/>
          </a:prstGeom>
          <a:noFill/>
        </p:spPr>
        <p:txBody>
          <a:bodyPr wrap="square">
            <a:spAutoFit/>
          </a:bodyPr>
          <a:lstStyle/>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800" dirty="0">
                <a:effectLst/>
                <a:ea typeface="Times New Roman" panose="02020603050405020304" pitchFamily="18" charset="0"/>
              </a:rPr>
              <a:t>The proponents suggest discussing the requirements and use cases for the next generation video standard, by considering</a:t>
            </a:r>
            <a:endParaRPr lang="zh-CN" altLang="zh-CN" sz="1800" dirty="0">
              <a:effectLst/>
              <a:ea typeface="Times New Roman" panose="02020603050405020304" pitchFamily="18" charset="0"/>
            </a:endParaRPr>
          </a:p>
          <a:p>
            <a:pPr lvl="1" algn="just" hangingPunct="0">
              <a:spcBef>
                <a:spcPts val="12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dirty="0">
                <a:effectLst/>
                <a:ea typeface="Times New Roman" panose="02020603050405020304" pitchFamily="18" charset="0"/>
              </a:rPr>
              <a:t>1) the feedback from industry on VVC deployment,</a:t>
            </a:r>
            <a:endParaRPr lang="zh-CN" altLang="zh-CN" dirty="0">
              <a:effectLst/>
              <a:ea typeface="Times New Roman" panose="02020603050405020304" pitchFamily="18" charset="0"/>
            </a:endParaRPr>
          </a:p>
          <a:p>
            <a:pPr lvl="1" algn="just" hangingPunct="0">
              <a:spcBef>
                <a:spcPts val="12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dirty="0">
                <a:effectLst/>
                <a:ea typeface="Times New Roman" panose="02020603050405020304" pitchFamily="18" charset="0"/>
              </a:rPr>
              <a:t>2) the industrial needs that have not been fully fulfilled by VVC,</a:t>
            </a:r>
            <a:endParaRPr lang="zh-CN" altLang="zh-CN" dirty="0">
              <a:effectLst/>
              <a:ea typeface="Times New Roman" panose="02020603050405020304" pitchFamily="18" charset="0"/>
            </a:endParaRPr>
          </a:p>
          <a:p>
            <a:pPr lvl="1">
              <a:spcBef>
                <a:spcPts val="1200"/>
              </a:spcBef>
            </a:pPr>
            <a:r>
              <a:rPr lang="en-US" altLang="zh-CN" dirty="0">
                <a:effectLst/>
                <a:ea typeface="Times New Roman" panose="02020603050405020304" pitchFamily="18" charset="0"/>
              </a:rPr>
              <a:t>3) the emerging industrial needs according to the development of new technologies and applications by year 2030 and beyond.</a:t>
            </a:r>
            <a:endParaRPr lang="zh-CN" altLang="en-US" dirty="0"/>
          </a:p>
        </p:txBody>
      </p:sp>
      <p:cxnSp>
        <p:nvCxnSpPr>
          <p:cNvPr id="31" name="直接箭头连接符 30">
            <a:extLst>
              <a:ext uri="{FF2B5EF4-FFF2-40B4-BE49-F238E27FC236}">
                <a16:creationId xmlns:a16="http://schemas.microsoft.com/office/drawing/2014/main" id="{04AB6724-EDF9-4A88-8AD3-76EF34498D53}"/>
              </a:ext>
            </a:extLst>
          </p:cNvPr>
          <p:cNvCxnSpPr/>
          <p:nvPr/>
        </p:nvCxnSpPr>
        <p:spPr>
          <a:xfrm>
            <a:off x="7563853" y="4459707"/>
            <a:ext cx="78606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a:extLst>
              <a:ext uri="{FF2B5EF4-FFF2-40B4-BE49-F238E27FC236}">
                <a16:creationId xmlns:a16="http://schemas.microsoft.com/office/drawing/2014/main" id="{DD2D1BF8-1260-4DCA-B968-EE162D77FA9A}"/>
              </a:ext>
            </a:extLst>
          </p:cNvPr>
          <p:cNvCxnSpPr/>
          <p:nvPr/>
        </p:nvCxnSpPr>
        <p:spPr>
          <a:xfrm>
            <a:off x="7563853" y="4997117"/>
            <a:ext cx="78606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a:extLst>
              <a:ext uri="{FF2B5EF4-FFF2-40B4-BE49-F238E27FC236}">
                <a16:creationId xmlns:a16="http://schemas.microsoft.com/office/drawing/2014/main" id="{F8854FE0-83A2-49CA-9050-F5E50CE867D2}"/>
              </a:ext>
            </a:extLst>
          </p:cNvPr>
          <p:cNvCxnSpPr/>
          <p:nvPr/>
        </p:nvCxnSpPr>
        <p:spPr>
          <a:xfrm>
            <a:off x="7563853" y="5526508"/>
            <a:ext cx="78606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id="{4C1E6668-938E-48A5-A817-3788B947C38E}"/>
              </a:ext>
            </a:extLst>
          </p:cNvPr>
          <p:cNvSpPr txBox="1"/>
          <p:nvPr/>
        </p:nvSpPr>
        <p:spPr>
          <a:xfrm>
            <a:off x="8454189" y="4072467"/>
            <a:ext cx="3473116" cy="646331"/>
          </a:xfrm>
          <a:prstGeom prst="rect">
            <a:avLst/>
          </a:prstGeom>
          <a:noFill/>
        </p:spPr>
        <p:txBody>
          <a:bodyPr wrap="square" rtlCol="0">
            <a:spAutoFit/>
          </a:bodyPr>
          <a:lstStyle/>
          <a:p>
            <a:r>
              <a:rPr lang="en-US" altLang="zh-CN" dirty="0"/>
              <a:t>Existing markets and the needs for further technical improvement</a:t>
            </a:r>
            <a:endParaRPr lang="zh-CN" altLang="en-US" dirty="0"/>
          </a:p>
        </p:txBody>
      </p:sp>
      <p:sp>
        <p:nvSpPr>
          <p:cNvPr id="40" name="文本框 39">
            <a:extLst>
              <a:ext uri="{FF2B5EF4-FFF2-40B4-BE49-F238E27FC236}">
                <a16:creationId xmlns:a16="http://schemas.microsoft.com/office/drawing/2014/main" id="{40F3100E-6BD5-412E-8370-8C39F0D3455B}"/>
              </a:ext>
            </a:extLst>
          </p:cNvPr>
          <p:cNvSpPr txBox="1"/>
          <p:nvPr/>
        </p:nvSpPr>
        <p:spPr>
          <a:xfrm>
            <a:off x="8454189" y="4798565"/>
            <a:ext cx="3473116" cy="369332"/>
          </a:xfrm>
          <a:prstGeom prst="rect">
            <a:avLst/>
          </a:prstGeom>
          <a:noFill/>
        </p:spPr>
        <p:txBody>
          <a:bodyPr wrap="square" rtlCol="0">
            <a:spAutoFit/>
          </a:bodyPr>
          <a:lstStyle/>
          <a:p>
            <a:r>
              <a:rPr lang="en-US" altLang="zh-CN" dirty="0"/>
              <a:t>Challenges and new opportunities</a:t>
            </a:r>
            <a:endParaRPr lang="zh-CN" altLang="en-US" dirty="0"/>
          </a:p>
        </p:txBody>
      </p:sp>
      <p:sp>
        <p:nvSpPr>
          <p:cNvPr id="41" name="文本框 40">
            <a:extLst>
              <a:ext uri="{FF2B5EF4-FFF2-40B4-BE49-F238E27FC236}">
                <a16:creationId xmlns:a16="http://schemas.microsoft.com/office/drawing/2014/main" id="{9F3EECC9-3899-4077-A7BE-AF82369153B8}"/>
              </a:ext>
            </a:extLst>
          </p:cNvPr>
          <p:cNvSpPr txBox="1"/>
          <p:nvPr/>
        </p:nvSpPr>
        <p:spPr>
          <a:xfrm>
            <a:off x="8454189" y="5341842"/>
            <a:ext cx="3473116" cy="369332"/>
          </a:xfrm>
          <a:prstGeom prst="rect">
            <a:avLst/>
          </a:prstGeom>
          <a:noFill/>
        </p:spPr>
        <p:txBody>
          <a:bodyPr wrap="square" rtlCol="0">
            <a:spAutoFit/>
          </a:bodyPr>
          <a:lstStyle/>
          <a:p>
            <a:r>
              <a:rPr lang="en-US" altLang="zh-CN" dirty="0"/>
              <a:t>Future applications</a:t>
            </a:r>
            <a:endParaRPr lang="zh-CN" altLang="en-US" dirty="0"/>
          </a:p>
        </p:txBody>
      </p:sp>
    </p:spTree>
    <p:extLst>
      <p:ext uri="{BB962C8B-B14F-4D97-AF65-F5344CB8AC3E}">
        <p14:creationId xmlns:p14="http://schemas.microsoft.com/office/powerpoint/2010/main" val="2328839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51475"/>
            <a:ext cx="10515600" cy="1325563"/>
          </a:xfrm>
        </p:spPr>
        <p:txBody>
          <a:bodyPr vert="horz" lIns="91440" tIns="45720" rIns="91440" bIns="45720" rtlCol="0" anchor="ctr">
            <a:normAutofit/>
          </a:bodyPr>
          <a:lstStyle/>
          <a:p>
            <a:r>
              <a:rPr lang="en-US" altLang="zh-CN" sz="2800" b="1" dirty="0"/>
              <a:t>Suggestions from this contribution</a:t>
            </a:r>
            <a:endParaRPr lang="zh-CN" altLang="en-US" sz="2800" b="1" dirty="0"/>
          </a:p>
        </p:txBody>
      </p:sp>
      <p:sp>
        <p:nvSpPr>
          <p:cNvPr id="21" name="文本框 20">
            <a:extLst>
              <a:ext uri="{FF2B5EF4-FFF2-40B4-BE49-F238E27FC236}">
                <a16:creationId xmlns:a16="http://schemas.microsoft.com/office/drawing/2014/main" id="{0273CE8A-E35D-40CE-8FCB-A61F19759DDF}"/>
              </a:ext>
            </a:extLst>
          </p:cNvPr>
          <p:cNvSpPr txBox="1"/>
          <p:nvPr/>
        </p:nvSpPr>
        <p:spPr>
          <a:xfrm>
            <a:off x="838200" y="1611821"/>
            <a:ext cx="10395285" cy="3970318"/>
          </a:xfrm>
          <a:prstGeom prst="rect">
            <a:avLst/>
          </a:prstGeom>
          <a:noFill/>
        </p:spPr>
        <p:txBody>
          <a:bodyPr wrap="square" rtlCol="0">
            <a:spAutoFit/>
          </a:bodyPr>
          <a:lstStyle/>
          <a:p>
            <a:pPr marL="285750" indent="-285750">
              <a:buFont typeface="Arial" panose="020B0604020202020204" pitchFamily="34" charset="0"/>
              <a:buChar char="•"/>
            </a:pPr>
            <a:r>
              <a:rPr lang="en-US" altLang="zh-CN" sz="1800" dirty="0">
                <a:effectLst/>
                <a:ea typeface="Times New Roman" panose="02020603050405020304" pitchFamily="18" charset="0"/>
              </a:rPr>
              <a:t>A broad scope of requirements were collected and summarized in JVET-AI0247. </a:t>
            </a:r>
          </a:p>
          <a:p>
            <a:pPr marL="742950" lvl="1" indent="-285750">
              <a:buFont typeface="Arial" panose="020B0604020202020204" pitchFamily="34" charset="0"/>
              <a:buChar char="•"/>
            </a:pPr>
            <a:r>
              <a:rPr lang="en-US" altLang="zh-CN" dirty="0">
                <a:ea typeface="Times New Roman" panose="02020603050405020304" pitchFamily="18" charset="0"/>
              </a:rPr>
              <a:t>A lot of video related applications (even include video editing that typically uses lightweight codecs like </a:t>
            </a:r>
            <a:r>
              <a:rPr lang="en-US" altLang="zh-CN" dirty="0" err="1">
                <a:ea typeface="Times New Roman" panose="02020603050405020304" pitchFamily="18" charset="0"/>
              </a:rPr>
              <a:t>ProRes</a:t>
            </a:r>
            <a:r>
              <a:rPr lang="en-US" altLang="zh-CN" dirty="0">
                <a:ea typeface="Times New Roman" panose="02020603050405020304" pitchFamily="18" charset="0"/>
              </a:rPr>
              <a:t>)</a:t>
            </a:r>
          </a:p>
          <a:p>
            <a:pPr marL="285750" indent="-285750">
              <a:buFont typeface="Arial" panose="020B0604020202020204" pitchFamily="34" charset="0"/>
              <a:buChar char="•"/>
            </a:pPr>
            <a:endParaRPr lang="en-US" altLang="zh-CN" dirty="0">
              <a:ea typeface="Times New Roman" panose="02020603050405020304" pitchFamily="18" charset="0"/>
            </a:endParaRPr>
          </a:p>
          <a:p>
            <a:pPr marL="285750" indent="-285750">
              <a:buFont typeface="Arial" panose="020B0604020202020204" pitchFamily="34" charset="0"/>
              <a:buChar char="•"/>
            </a:pPr>
            <a:r>
              <a:rPr lang="en-US" altLang="zh-CN" dirty="0">
                <a:ea typeface="Times New Roman" panose="02020603050405020304" pitchFamily="18" charset="0"/>
              </a:rPr>
              <a:t>However, it may not be enough to just ambiguously define a lot of applications to be supported by a new video coding standard</a:t>
            </a:r>
            <a:r>
              <a:rPr lang="en-US" altLang="zh-CN" dirty="0">
                <a:effectLst/>
                <a:ea typeface="Times New Roman" panose="02020603050405020304" pitchFamily="18" charset="0"/>
              </a:rPr>
              <a:t>. </a:t>
            </a:r>
          </a:p>
          <a:p>
            <a:pPr marL="742950" lvl="1" indent="-285750">
              <a:buFont typeface="Arial" panose="020B0604020202020204" pitchFamily="34" charset="0"/>
              <a:buChar char="•"/>
            </a:pPr>
            <a:r>
              <a:rPr lang="en-US" altLang="zh-CN" dirty="0">
                <a:ea typeface="Times New Roman" panose="02020603050405020304" pitchFamily="18" charset="0"/>
              </a:rPr>
              <a:t>For targeting applications, it is better to</a:t>
            </a:r>
            <a:r>
              <a:rPr lang="en-US" altLang="zh-CN" dirty="0">
                <a:effectLst/>
                <a:ea typeface="Times New Roman" panose="02020603050405020304" pitchFamily="18" charset="0"/>
              </a:rPr>
              <a:t> be more specific on how the new standard will be more attractive than the existing standards (e.g., VVC and HEVC), so that industry will embrace the new standard.</a:t>
            </a:r>
          </a:p>
          <a:p>
            <a:pPr marL="742950" lvl="1" indent="-285750">
              <a:buFont typeface="Arial" panose="020B0604020202020204" pitchFamily="34" charset="0"/>
              <a:buChar char="•"/>
            </a:pPr>
            <a:r>
              <a:rPr lang="en-US" altLang="zh-CN" dirty="0">
                <a:ea typeface="Times New Roman" panose="02020603050405020304" pitchFamily="18" charset="0"/>
              </a:rPr>
              <a:t>Besides, it’s better to figure out, for major targeting applications, the required coding efficiency improvement as well as affordable complexity/cost/power consumption increase.</a:t>
            </a:r>
            <a:endParaRPr lang="en-US" altLang="zh-CN" dirty="0">
              <a:effectLst/>
              <a:ea typeface="Times New Roman" panose="02020603050405020304" pitchFamily="18" charset="0"/>
            </a:endParaRPr>
          </a:p>
          <a:p>
            <a:pPr marL="285750" indent="-285750">
              <a:buFont typeface="Arial" panose="020B0604020202020204" pitchFamily="34" charset="0"/>
              <a:buChar char="•"/>
            </a:pPr>
            <a:endParaRPr lang="en-US" altLang="zh-CN" dirty="0"/>
          </a:p>
          <a:p>
            <a:pPr marL="285750" indent="-285750">
              <a:buFont typeface="Arial" panose="020B0604020202020204" pitchFamily="34" charset="0"/>
              <a:buChar char="•"/>
            </a:pPr>
            <a:r>
              <a:rPr lang="en-US" altLang="zh-CN" sz="1800" dirty="0">
                <a:effectLst/>
                <a:ea typeface="Times New Roman" panose="02020603050405020304" pitchFamily="18" charset="0"/>
              </a:rPr>
              <a:t>In this contribution, some comments are made to further clarify some requirements. Further steps related to the requirements and to the test conditions are also suggested. </a:t>
            </a:r>
            <a:endParaRPr lang="en-US" altLang="zh-CN" dirty="0"/>
          </a:p>
        </p:txBody>
      </p:sp>
    </p:spTree>
    <p:extLst>
      <p:ext uri="{BB962C8B-B14F-4D97-AF65-F5344CB8AC3E}">
        <p14:creationId xmlns:p14="http://schemas.microsoft.com/office/powerpoint/2010/main" val="34128366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151475"/>
            <a:ext cx="10515600" cy="1325563"/>
          </a:xfrm>
        </p:spPr>
        <p:txBody>
          <a:bodyPr vert="horz" lIns="91440" tIns="45720" rIns="91440" bIns="45720" rtlCol="0" anchor="ctr">
            <a:normAutofit/>
          </a:bodyPr>
          <a:lstStyle/>
          <a:p>
            <a:r>
              <a:rPr lang="en-US" altLang="zh-CN" sz="2800" b="1" dirty="0"/>
              <a:t>Comment 1: On encoder and decoder complexity for mobile applications</a:t>
            </a:r>
            <a:endParaRPr lang="zh-CN" altLang="en-US" sz="2800" b="1" dirty="0"/>
          </a:p>
        </p:txBody>
      </p:sp>
      <p:sp>
        <p:nvSpPr>
          <p:cNvPr id="21" name="文本框 20">
            <a:extLst>
              <a:ext uri="{FF2B5EF4-FFF2-40B4-BE49-F238E27FC236}">
                <a16:creationId xmlns:a16="http://schemas.microsoft.com/office/drawing/2014/main" id="{0273CE8A-E35D-40CE-8FCB-A61F19759DDF}"/>
              </a:ext>
            </a:extLst>
          </p:cNvPr>
          <p:cNvSpPr txBox="1"/>
          <p:nvPr/>
        </p:nvSpPr>
        <p:spPr>
          <a:xfrm>
            <a:off x="509339" y="1451401"/>
            <a:ext cx="11217442" cy="1477328"/>
          </a:xfrm>
          <a:prstGeom prst="rect">
            <a:avLst/>
          </a:prstGeom>
          <a:noFill/>
        </p:spPr>
        <p:txBody>
          <a:bodyPr wrap="square" rtlCol="0">
            <a:spAutoFit/>
          </a:bodyPr>
          <a:lstStyle/>
          <a:p>
            <a:pPr marL="285750" indent="-285750">
              <a:buFont typeface="Arial" panose="020B0604020202020204" pitchFamily="34" charset="0"/>
              <a:buChar char="•"/>
            </a:pPr>
            <a:r>
              <a:rPr lang="en-US" altLang="zh-CN" sz="1800" dirty="0">
                <a:effectLst/>
                <a:ea typeface="Times New Roman" panose="02020603050405020304" pitchFamily="18" charset="0"/>
              </a:rPr>
              <a:t>Mobile devices (e.g., smartphone) already support 4K 60/120fps video recording and playback. </a:t>
            </a:r>
          </a:p>
          <a:p>
            <a:pPr marL="742950" lvl="1" indent="-285750">
              <a:buFont typeface="Arial" panose="020B0604020202020204" pitchFamily="34" charset="0"/>
              <a:buChar char="•"/>
            </a:pPr>
            <a:r>
              <a:rPr lang="en-US" altLang="zh-CN" dirty="0">
                <a:effectLst/>
                <a:ea typeface="Times New Roman" panose="02020603050405020304" pitchFamily="18" charset="0"/>
              </a:rPr>
              <a:t>Software based encoding and decoding is not possible to meet the encoding &amp; decoding speed and power consumption constraint. Hardware codec is a better choice.</a:t>
            </a:r>
          </a:p>
          <a:p>
            <a:pPr marL="285750" indent="-285750">
              <a:buFont typeface="Arial" panose="020B0604020202020204" pitchFamily="34" charset="0"/>
              <a:buChar char="•"/>
            </a:pPr>
            <a:r>
              <a:rPr lang="en-US" altLang="zh-CN" sz="1800" dirty="0">
                <a:effectLst/>
                <a:ea typeface="宋体" panose="02010600030101010101" pitchFamily="2" charset="-122"/>
              </a:rPr>
              <a:t>VVC encoder (vs. HEVC encoder) is possible to reach 25% coding efficiency gain with 3x chip area size.</a:t>
            </a:r>
            <a:r>
              <a:rPr lang="en-US" altLang="zh-CN" sz="1800" dirty="0">
                <a:effectLst/>
                <a:ea typeface="Times New Roman" panose="02020603050405020304" pitchFamily="18" charset="0"/>
              </a:rPr>
              <a:t> </a:t>
            </a:r>
          </a:p>
          <a:p>
            <a:pPr marL="285750" indent="-285750">
              <a:buFont typeface="Arial" panose="020B0604020202020204" pitchFamily="34" charset="0"/>
              <a:buChar char="•"/>
            </a:pPr>
            <a:r>
              <a:rPr lang="en-US" altLang="zh-CN" sz="1800" dirty="0">
                <a:effectLst/>
                <a:ea typeface="宋体" panose="02010600030101010101" pitchFamily="2" charset="-122"/>
              </a:rPr>
              <a:t>Power consumption of a 4K@60 HEVC encoder (5nm process) on a smartphone is approximately 100mA.</a:t>
            </a:r>
            <a:endParaRPr lang="en-US" altLang="zh-CN" dirty="0">
              <a:ea typeface="Times New Roman" panose="02020603050405020304" pitchFamily="18" charset="0"/>
            </a:endParaRPr>
          </a:p>
        </p:txBody>
      </p:sp>
      <p:pic>
        <p:nvPicPr>
          <p:cNvPr id="4" name="图片 3">
            <a:extLst>
              <a:ext uri="{FF2B5EF4-FFF2-40B4-BE49-F238E27FC236}">
                <a16:creationId xmlns:a16="http://schemas.microsoft.com/office/drawing/2014/main" id="{0A90E74F-E2D8-4A3E-8D48-ED053788E26D}"/>
              </a:ext>
            </a:extLst>
          </p:cNvPr>
          <p:cNvPicPr>
            <a:picLocks noChangeAspect="1"/>
          </p:cNvPicPr>
          <p:nvPr/>
        </p:nvPicPr>
        <p:blipFill>
          <a:blip r:embed="rId3"/>
          <a:stretch>
            <a:fillRect/>
          </a:stretch>
        </p:blipFill>
        <p:spPr>
          <a:xfrm>
            <a:off x="565486" y="3063512"/>
            <a:ext cx="5267989" cy="2984783"/>
          </a:xfrm>
          <a:prstGeom prst="rect">
            <a:avLst/>
          </a:prstGeom>
        </p:spPr>
      </p:pic>
      <p:sp>
        <p:nvSpPr>
          <p:cNvPr id="5" name="文本框 4">
            <a:extLst>
              <a:ext uri="{FF2B5EF4-FFF2-40B4-BE49-F238E27FC236}">
                <a16:creationId xmlns:a16="http://schemas.microsoft.com/office/drawing/2014/main" id="{2F9FC6E3-BD9F-4D10-AA6B-42D8314106B2}"/>
              </a:ext>
            </a:extLst>
          </p:cNvPr>
          <p:cNvSpPr txBox="1"/>
          <p:nvPr/>
        </p:nvSpPr>
        <p:spPr>
          <a:xfrm>
            <a:off x="1477367" y="6060194"/>
            <a:ext cx="4169456" cy="646331"/>
          </a:xfrm>
          <a:prstGeom prst="rect">
            <a:avLst/>
          </a:prstGeom>
          <a:noFill/>
        </p:spPr>
        <p:txBody>
          <a:bodyPr wrap="square" rtlCol="0">
            <a:spAutoFit/>
          </a:bodyPr>
          <a:lstStyle/>
          <a:p>
            <a:r>
              <a:rPr lang="en-US" altLang="zh-CN" sz="1200" dirty="0"/>
              <a:t>Process:    N5     -&gt;     N3E      -&gt;     N2P       -&gt;    A16</a:t>
            </a:r>
          </a:p>
          <a:p>
            <a:r>
              <a:rPr lang="en-US" altLang="zh-CN" sz="1200" dirty="0"/>
              <a:t>Power:     100%         ~66%            ~46%            ~40%</a:t>
            </a:r>
          </a:p>
          <a:p>
            <a:r>
              <a:rPr lang="en-US" altLang="zh-CN" sz="1200" dirty="0"/>
              <a:t> Year:        2020                                                      2026 </a:t>
            </a:r>
            <a:endParaRPr lang="zh-CN" altLang="en-US" sz="1200" dirty="0"/>
          </a:p>
        </p:txBody>
      </p:sp>
      <p:sp>
        <p:nvSpPr>
          <p:cNvPr id="6" name="矩形 5">
            <a:extLst>
              <a:ext uri="{FF2B5EF4-FFF2-40B4-BE49-F238E27FC236}">
                <a16:creationId xmlns:a16="http://schemas.microsoft.com/office/drawing/2014/main" id="{132EED1B-6A6C-410D-9E50-F0253A56FAC8}"/>
              </a:ext>
            </a:extLst>
          </p:cNvPr>
          <p:cNvSpPr/>
          <p:nvPr/>
        </p:nvSpPr>
        <p:spPr>
          <a:xfrm>
            <a:off x="2093497" y="3914275"/>
            <a:ext cx="376989" cy="8662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1BB3BB34-C151-46B4-A4D3-4BE71DCC5E33}"/>
              </a:ext>
            </a:extLst>
          </p:cNvPr>
          <p:cNvSpPr/>
          <p:nvPr/>
        </p:nvSpPr>
        <p:spPr>
          <a:xfrm>
            <a:off x="4299287" y="3914274"/>
            <a:ext cx="376989" cy="89033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47F70CB7-EA4C-4749-AC59-C715F6190021}"/>
              </a:ext>
            </a:extLst>
          </p:cNvPr>
          <p:cNvSpPr/>
          <p:nvPr/>
        </p:nvSpPr>
        <p:spPr>
          <a:xfrm>
            <a:off x="5338687" y="3914274"/>
            <a:ext cx="376989" cy="8662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3">
            <a:extLst>
              <a:ext uri="{FF2B5EF4-FFF2-40B4-BE49-F238E27FC236}">
                <a16:creationId xmlns:a16="http://schemas.microsoft.com/office/drawing/2014/main" id="{03FD7E4F-872B-4E09-8D65-FA4B51B94903}"/>
              </a:ext>
            </a:extLst>
          </p:cNvPr>
          <p:cNvGraphicFramePr>
            <a:graphicFrameLocks noGrp="1"/>
          </p:cNvGraphicFramePr>
          <p:nvPr>
            <p:extLst>
              <p:ext uri="{D42A27DB-BD31-4B8C-83A1-F6EECF244321}">
                <p14:modId xmlns:p14="http://schemas.microsoft.com/office/powerpoint/2010/main" val="3391791613"/>
              </p:ext>
            </p:extLst>
          </p:nvPr>
        </p:nvGraphicFramePr>
        <p:xfrm>
          <a:off x="6204287" y="3376697"/>
          <a:ext cx="5201650" cy="1854200"/>
        </p:xfrm>
        <a:graphic>
          <a:graphicData uri="http://schemas.openxmlformats.org/drawingml/2006/table">
            <a:tbl>
              <a:tblPr firstRow="1" bandRow="1">
                <a:tableStyleId>{5C22544A-7EE6-4342-B048-85BDC9FD1C3A}</a:tableStyleId>
              </a:tblPr>
              <a:tblGrid>
                <a:gridCol w="2364863">
                  <a:extLst>
                    <a:ext uri="{9D8B030D-6E8A-4147-A177-3AD203B41FA5}">
                      <a16:colId xmlns:a16="http://schemas.microsoft.com/office/drawing/2014/main" val="711696862"/>
                    </a:ext>
                  </a:extLst>
                </a:gridCol>
                <a:gridCol w="954505">
                  <a:extLst>
                    <a:ext uri="{9D8B030D-6E8A-4147-A177-3AD203B41FA5}">
                      <a16:colId xmlns:a16="http://schemas.microsoft.com/office/drawing/2014/main" val="3197638709"/>
                    </a:ext>
                  </a:extLst>
                </a:gridCol>
                <a:gridCol w="882316">
                  <a:extLst>
                    <a:ext uri="{9D8B030D-6E8A-4147-A177-3AD203B41FA5}">
                      <a16:colId xmlns:a16="http://schemas.microsoft.com/office/drawing/2014/main" val="2193981257"/>
                    </a:ext>
                  </a:extLst>
                </a:gridCol>
                <a:gridCol w="999966">
                  <a:extLst>
                    <a:ext uri="{9D8B030D-6E8A-4147-A177-3AD203B41FA5}">
                      <a16:colId xmlns:a16="http://schemas.microsoft.com/office/drawing/2014/main" val="2309884138"/>
                    </a:ext>
                  </a:extLst>
                </a:gridCol>
              </a:tblGrid>
              <a:tr h="370840">
                <a:tc>
                  <a:txBody>
                    <a:bodyPr/>
                    <a:lstStyle/>
                    <a:p>
                      <a:r>
                        <a:rPr lang="en-US" altLang="zh-CN" sz="1600" dirty="0"/>
                        <a:t>4K@60 recording</a:t>
                      </a:r>
                      <a:endParaRPr lang="zh-CN" altLang="en-US" sz="1600" dirty="0"/>
                    </a:p>
                  </a:txBody>
                  <a:tcPr/>
                </a:tc>
                <a:tc>
                  <a:txBody>
                    <a:bodyPr/>
                    <a:lstStyle/>
                    <a:p>
                      <a:r>
                        <a:rPr lang="en-US" altLang="zh-CN" sz="1600" dirty="0"/>
                        <a:t>HEVC</a:t>
                      </a:r>
                      <a:endParaRPr lang="zh-CN" altLang="en-US" sz="1600" dirty="0"/>
                    </a:p>
                  </a:txBody>
                  <a:tcPr/>
                </a:tc>
                <a:tc>
                  <a:txBody>
                    <a:bodyPr/>
                    <a:lstStyle/>
                    <a:p>
                      <a:r>
                        <a:rPr lang="en-US" altLang="zh-CN" sz="1600" dirty="0"/>
                        <a:t>VVC</a:t>
                      </a:r>
                      <a:endParaRPr lang="zh-CN" altLang="en-US" sz="1600" dirty="0"/>
                    </a:p>
                  </a:txBody>
                  <a:tcPr/>
                </a:tc>
                <a:tc>
                  <a:txBody>
                    <a:bodyPr/>
                    <a:lstStyle/>
                    <a:p>
                      <a:r>
                        <a:rPr lang="en-US" altLang="zh-CN" sz="1600" dirty="0"/>
                        <a:t>New Gen</a:t>
                      </a:r>
                      <a:endParaRPr lang="zh-CN" altLang="en-US" sz="1600" dirty="0"/>
                    </a:p>
                  </a:txBody>
                  <a:tcPr/>
                </a:tc>
                <a:extLst>
                  <a:ext uri="{0D108BD9-81ED-4DB2-BD59-A6C34878D82A}">
                    <a16:rowId xmlns:a16="http://schemas.microsoft.com/office/drawing/2014/main" val="1920325474"/>
                  </a:ext>
                </a:extLst>
              </a:tr>
              <a:tr h="370840">
                <a:tc>
                  <a:txBody>
                    <a:bodyPr/>
                    <a:lstStyle/>
                    <a:p>
                      <a:r>
                        <a:rPr lang="en-US" altLang="zh-CN" sz="1400" dirty="0"/>
                        <a:t>Bitrate</a:t>
                      </a:r>
                      <a:endParaRPr lang="zh-CN" altLang="en-US" sz="1400" dirty="0"/>
                    </a:p>
                  </a:txBody>
                  <a:tcPr/>
                </a:tc>
                <a:tc>
                  <a:txBody>
                    <a:bodyPr/>
                    <a:lstStyle/>
                    <a:p>
                      <a:r>
                        <a:rPr lang="en-US" altLang="zh-CN" sz="1400" dirty="0"/>
                        <a:t>100%</a:t>
                      </a:r>
                      <a:endParaRPr lang="zh-CN" altLang="en-US" sz="1400" dirty="0"/>
                    </a:p>
                  </a:txBody>
                  <a:tcPr/>
                </a:tc>
                <a:tc>
                  <a:txBody>
                    <a:bodyPr/>
                    <a:lstStyle/>
                    <a:p>
                      <a:r>
                        <a:rPr lang="en-US" altLang="zh-CN" sz="1400" dirty="0"/>
                        <a:t>75%</a:t>
                      </a:r>
                      <a:endParaRPr lang="zh-CN" altLang="en-US" sz="1400" dirty="0"/>
                    </a:p>
                  </a:txBody>
                  <a:tcPr/>
                </a:tc>
                <a:tc>
                  <a:txBody>
                    <a:bodyPr/>
                    <a:lstStyle/>
                    <a:p>
                      <a:r>
                        <a:rPr lang="en-US" altLang="zh-CN" sz="1400" dirty="0"/>
                        <a:t>56%</a:t>
                      </a:r>
                      <a:endParaRPr lang="zh-CN" altLang="en-US" sz="1400" dirty="0"/>
                    </a:p>
                  </a:txBody>
                  <a:tcPr/>
                </a:tc>
                <a:extLst>
                  <a:ext uri="{0D108BD9-81ED-4DB2-BD59-A6C34878D82A}">
                    <a16:rowId xmlns:a16="http://schemas.microsoft.com/office/drawing/2014/main" val="809958876"/>
                  </a:ext>
                </a:extLst>
              </a:tr>
              <a:tr h="370840">
                <a:tc>
                  <a:txBody>
                    <a:bodyPr/>
                    <a:lstStyle/>
                    <a:p>
                      <a:r>
                        <a:rPr lang="en-US" altLang="zh-CN" sz="1400" dirty="0"/>
                        <a:t>Chip size</a:t>
                      </a:r>
                      <a:endParaRPr lang="zh-CN" altLang="en-US" sz="1400" dirty="0"/>
                    </a:p>
                  </a:txBody>
                  <a:tcPr/>
                </a:tc>
                <a:tc>
                  <a:txBody>
                    <a:bodyPr/>
                    <a:lstStyle/>
                    <a:p>
                      <a:r>
                        <a:rPr lang="en-US" altLang="zh-CN" sz="1400" dirty="0"/>
                        <a:t>1x</a:t>
                      </a:r>
                      <a:endParaRPr lang="zh-CN" altLang="en-US" sz="1400" dirty="0"/>
                    </a:p>
                  </a:txBody>
                  <a:tcPr/>
                </a:tc>
                <a:tc>
                  <a:txBody>
                    <a:bodyPr/>
                    <a:lstStyle/>
                    <a:p>
                      <a:r>
                        <a:rPr lang="en-US" altLang="zh-CN" sz="1400" dirty="0"/>
                        <a:t>3x</a:t>
                      </a:r>
                      <a:endParaRPr lang="zh-CN" altLang="en-US" sz="1400" dirty="0"/>
                    </a:p>
                  </a:txBody>
                  <a:tcPr/>
                </a:tc>
                <a:tc>
                  <a:txBody>
                    <a:bodyPr/>
                    <a:lstStyle/>
                    <a:p>
                      <a:r>
                        <a:rPr lang="en-US" altLang="zh-CN" sz="1400" dirty="0"/>
                        <a:t>9x</a:t>
                      </a:r>
                      <a:endParaRPr lang="zh-CN" altLang="en-US" sz="1400" dirty="0"/>
                    </a:p>
                  </a:txBody>
                  <a:tcPr/>
                </a:tc>
                <a:extLst>
                  <a:ext uri="{0D108BD9-81ED-4DB2-BD59-A6C34878D82A}">
                    <a16:rowId xmlns:a16="http://schemas.microsoft.com/office/drawing/2014/main" val="2834262607"/>
                  </a:ext>
                </a:extLst>
              </a:tr>
              <a:tr h="370840">
                <a:tc>
                  <a:txBody>
                    <a:bodyPr/>
                    <a:lstStyle/>
                    <a:p>
                      <a:r>
                        <a:rPr lang="en-US" altLang="zh-CN" sz="1400" dirty="0"/>
                        <a:t>Power consumption (5nm)</a:t>
                      </a:r>
                      <a:endParaRPr lang="zh-CN" altLang="en-US" sz="1400" dirty="0"/>
                    </a:p>
                  </a:txBody>
                  <a:tcPr/>
                </a:tc>
                <a:tc>
                  <a:txBody>
                    <a:bodyPr/>
                    <a:lstStyle/>
                    <a:p>
                      <a:r>
                        <a:rPr lang="en-US" altLang="zh-CN" sz="1400" dirty="0">
                          <a:solidFill>
                            <a:srgbClr val="FF0000"/>
                          </a:solidFill>
                        </a:rPr>
                        <a:t>100mA</a:t>
                      </a:r>
                      <a:endParaRPr lang="zh-CN" altLang="en-US" sz="1400" dirty="0">
                        <a:solidFill>
                          <a:srgbClr val="FF0000"/>
                        </a:solidFill>
                      </a:endParaRPr>
                    </a:p>
                  </a:txBody>
                  <a:tcPr/>
                </a:tc>
                <a:tc>
                  <a:txBody>
                    <a:bodyPr/>
                    <a:lstStyle/>
                    <a:p>
                      <a:r>
                        <a:rPr lang="en-US" altLang="zh-CN" sz="1400" dirty="0"/>
                        <a:t>300mA</a:t>
                      </a:r>
                      <a:endParaRPr lang="zh-CN" altLang="en-US" sz="1400" dirty="0"/>
                    </a:p>
                  </a:txBody>
                  <a:tcPr/>
                </a:tc>
                <a:tc>
                  <a:txBody>
                    <a:bodyPr/>
                    <a:lstStyle/>
                    <a:p>
                      <a:r>
                        <a:rPr lang="en-US" altLang="zh-CN" sz="1400" dirty="0"/>
                        <a:t>900mA</a:t>
                      </a:r>
                      <a:endParaRPr lang="zh-CN" altLang="en-US" sz="1400" dirty="0"/>
                    </a:p>
                  </a:txBody>
                  <a:tcPr/>
                </a:tc>
                <a:extLst>
                  <a:ext uri="{0D108BD9-81ED-4DB2-BD59-A6C34878D82A}">
                    <a16:rowId xmlns:a16="http://schemas.microsoft.com/office/drawing/2014/main" val="424160702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Power consumption (1.6nm)</a:t>
                      </a:r>
                      <a:endParaRPr lang="zh-CN" altLang="en-US" sz="1400" dirty="0"/>
                    </a:p>
                  </a:txBody>
                  <a:tcPr/>
                </a:tc>
                <a:tc>
                  <a:txBody>
                    <a:bodyPr/>
                    <a:lstStyle/>
                    <a:p>
                      <a:r>
                        <a:rPr lang="en-US" altLang="zh-CN" sz="1400" dirty="0"/>
                        <a:t>40mA</a:t>
                      </a:r>
                      <a:endParaRPr lang="zh-CN" altLang="en-US" sz="1400" dirty="0"/>
                    </a:p>
                  </a:txBody>
                  <a:tcPr/>
                </a:tc>
                <a:tc>
                  <a:txBody>
                    <a:bodyPr/>
                    <a:lstStyle/>
                    <a:p>
                      <a:r>
                        <a:rPr lang="en-US" altLang="zh-CN" sz="1400" dirty="0"/>
                        <a:t>120mA</a:t>
                      </a:r>
                      <a:endParaRPr lang="zh-CN" altLang="en-US" sz="1400" dirty="0"/>
                    </a:p>
                  </a:txBody>
                  <a:tcPr/>
                </a:tc>
                <a:tc>
                  <a:txBody>
                    <a:bodyPr/>
                    <a:lstStyle/>
                    <a:p>
                      <a:r>
                        <a:rPr lang="en-US" altLang="zh-CN" sz="1400" dirty="0">
                          <a:solidFill>
                            <a:srgbClr val="FF0000"/>
                          </a:solidFill>
                        </a:rPr>
                        <a:t>360mA</a:t>
                      </a:r>
                      <a:endParaRPr lang="zh-CN" altLang="en-US" sz="1400" dirty="0">
                        <a:solidFill>
                          <a:srgbClr val="FF0000"/>
                        </a:solidFill>
                      </a:endParaRPr>
                    </a:p>
                  </a:txBody>
                  <a:tcPr/>
                </a:tc>
                <a:extLst>
                  <a:ext uri="{0D108BD9-81ED-4DB2-BD59-A6C34878D82A}">
                    <a16:rowId xmlns:a16="http://schemas.microsoft.com/office/drawing/2014/main" val="2348453167"/>
                  </a:ext>
                </a:extLst>
              </a:tr>
            </a:tbl>
          </a:graphicData>
        </a:graphic>
      </p:graphicFrame>
      <p:sp>
        <p:nvSpPr>
          <p:cNvPr id="14" name="文本框 13">
            <a:extLst>
              <a:ext uri="{FF2B5EF4-FFF2-40B4-BE49-F238E27FC236}">
                <a16:creationId xmlns:a16="http://schemas.microsoft.com/office/drawing/2014/main" id="{F18E6990-4EC6-496D-A3E3-5B7A7FEC1AB3}"/>
              </a:ext>
            </a:extLst>
          </p:cNvPr>
          <p:cNvSpPr txBox="1"/>
          <p:nvPr/>
        </p:nvSpPr>
        <p:spPr>
          <a:xfrm>
            <a:off x="6124077" y="3007365"/>
            <a:ext cx="4615494" cy="369332"/>
          </a:xfrm>
          <a:prstGeom prst="rect">
            <a:avLst/>
          </a:prstGeom>
          <a:noFill/>
        </p:spPr>
        <p:txBody>
          <a:bodyPr wrap="none" rtlCol="0">
            <a:spAutoFit/>
          </a:bodyPr>
          <a:lstStyle/>
          <a:p>
            <a:r>
              <a:rPr lang="en-US" altLang="zh-CN" dirty="0"/>
              <a:t>What if New Gen continues with this trade-off?</a:t>
            </a:r>
            <a:endParaRPr lang="zh-CN" altLang="en-US" dirty="0"/>
          </a:p>
        </p:txBody>
      </p:sp>
      <p:sp>
        <p:nvSpPr>
          <p:cNvPr id="16" name="文本框 15">
            <a:extLst>
              <a:ext uri="{FF2B5EF4-FFF2-40B4-BE49-F238E27FC236}">
                <a16:creationId xmlns:a16="http://schemas.microsoft.com/office/drawing/2014/main" id="{E2F541D0-49F2-4885-B713-8124D0D8D9CB}"/>
              </a:ext>
            </a:extLst>
          </p:cNvPr>
          <p:cNvSpPr txBox="1"/>
          <p:nvPr/>
        </p:nvSpPr>
        <p:spPr>
          <a:xfrm>
            <a:off x="6126248" y="5205462"/>
            <a:ext cx="5472196" cy="1323439"/>
          </a:xfrm>
          <a:prstGeom prst="rect">
            <a:avLst/>
          </a:prstGeom>
          <a:noFill/>
        </p:spPr>
        <p:txBody>
          <a:bodyPr wrap="square" rtlCol="0">
            <a:spAutoFit/>
          </a:bodyPr>
          <a:lstStyle/>
          <a:p>
            <a:r>
              <a:rPr lang="en-US" altLang="zh-CN" sz="1600" dirty="0"/>
              <a:t>Assuming by year 2030 and beyond, A16 process is widely used for smartphones, to ensure the encoder power consumption under more advanced A16 process will not be much larger than that of HEVC encoder with N5 nowadays (e.g., &lt; 200 mA), the encoder complexity should be less than 5x HEVC.</a:t>
            </a:r>
            <a:endParaRPr lang="zh-CN" altLang="en-US" sz="1600" dirty="0"/>
          </a:p>
        </p:txBody>
      </p:sp>
    </p:spTree>
    <p:extLst>
      <p:ext uri="{BB962C8B-B14F-4D97-AF65-F5344CB8AC3E}">
        <p14:creationId xmlns:p14="http://schemas.microsoft.com/office/powerpoint/2010/main" val="2360336659"/>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51475"/>
            <a:ext cx="10515600" cy="1325563"/>
          </a:xfrm>
        </p:spPr>
        <p:txBody>
          <a:bodyPr vert="horz" lIns="91440" tIns="45720" rIns="91440" bIns="45720" rtlCol="0" anchor="ctr">
            <a:normAutofit/>
          </a:bodyPr>
          <a:lstStyle/>
          <a:p>
            <a:r>
              <a:rPr lang="en-US" altLang="zh-CN" sz="2800" b="1" dirty="0"/>
              <a:t>Comment 1: On encoder and decoder complexity for mobile applications</a:t>
            </a:r>
            <a:endParaRPr lang="zh-CN" altLang="en-US" sz="2800" b="1" dirty="0"/>
          </a:p>
        </p:txBody>
      </p:sp>
      <p:sp>
        <p:nvSpPr>
          <p:cNvPr id="3" name="文本框 2">
            <a:extLst>
              <a:ext uri="{FF2B5EF4-FFF2-40B4-BE49-F238E27FC236}">
                <a16:creationId xmlns:a16="http://schemas.microsoft.com/office/drawing/2014/main" id="{D156E429-22A2-4494-BD8B-37B904665FF7}"/>
              </a:ext>
            </a:extLst>
          </p:cNvPr>
          <p:cNvSpPr txBox="1"/>
          <p:nvPr/>
        </p:nvSpPr>
        <p:spPr>
          <a:xfrm>
            <a:off x="473243" y="1470181"/>
            <a:ext cx="8686799" cy="5093702"/>
          </a:xfrm>
          <a:prstGeom prst="rect">
            <a:avLst/>
          </a:prstGeom>
          <a:noFill/>
        </p:spPr>
        <p:txBody>
          <a:bodyPr wrap="square" rtlCol="0">
            <a:spAutoFit/>
          </a:bodyPr>
          <a:lstStyle/>
          <a:p>
            <a:pPr algn="just" hangingPunct="0">
              <a:spcBef>
                <a:spcPts val="6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800" dirty="0">
                <a:effectLst/>
                <a:ea typeface="宋体" panose="02010600030101010101" pitchFamily="2" charset="-122"/>
              </a:rPr>
              <a:t>Requirements on compression efficiency can be formulated as follows.</a:t>
            </a:r>
            <a:endParaRPr lang="zh-CN" altLang="zh-CN" sz="1800" dirty="0">
              <a:effectLst/>
              <a:ea typeface="Times New Roman" panose="02020603050405020304" pitchFamily="18" charset="0"/>
            </a:endParaRPr>
          </a:p>
          <a:p>
            <a:pPr marL="342900" lvl="0" indent="-342900" algn="just" hangingPunct="0">
              <a:spcBef>
                <a:spcPts val="600"/>
              </a:spcBef>
              <a:spcAft>
                <a:spcPts val="0"/>
              </a:spcAft>
              <a:buSzPct val="80000"/>
              <a:buFont typeface="Wingdings" panose="05000000000000000000" pitchFamily="2" charset="2"/>
              <a:buChar char="l"/>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600" dirty="0">
                <a:effectLst/>
                <a:ea typeface="宋体" panose="02010600030101010101" pitchFamily="2" charset="-122"/>
              </a:rPr>
              <a:t>Decoding complexity increment compared to VVC is no more than </a:t>
            </a:r>
            <a:r>
              <a:rPr lang="en-US" altLang="zh-CN" sz="1600" dirty="0">
                <a:effectLst/>
                <a:ea typeface="宋体" panose="02010600030101010101" pitchFamily="2" charset="-122"/>
                <a:sym typeface="Symbol" panose="05050102010706020507" pitchFamily="18" charset="2"/>
              </a:rPr>
              <a:t></a:t>
            </a:r>
            <a:r>
              <a:rPr lang="en-US" altLang="zh-CN" sz="1600" dirty="0">
                <a:effectLst/>
                <a:ea typeface="宋体" panose="02010600030101010101" pitchFamily="2" charset="-122"/>
              </a:rPr>
              <a:t>2.</a:t>
            </a:r>
            <a:endParaRPr lang="zh-CN" altLang="zh-CN" sz="1600" dirty="0">
              <a:effectLst/>
              <a:ea typeface="Times New Roman" panose="02020603050405020304" pitchFamily="18" charset="0"/>
            </a:endParaRPr>
          </a:p>
          <a:p>
            <a:pPr marL="342900" lvl="0" indent="-342900" algn="just" hangingPunct="0">
              <a:spcBef>
                <a:spcPts val="600"/>
              </a:spcBef>
              <a:spcAft>
                <a:spcPts val="0"/>
              </a:spcAft>
              <a:buSzPct val="80000"/>
              <a:buFont typeface="Wingdings" panose="05000000000000000000" pitchFamily="2" charset="2"/>
              <a:buChar char="l"/>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600" dirty="0">
                <a:effectLst/>
                <a:ea typeface="宋体" panose="02010600030101010101" pitchFamily="2" charset="-122"/>
              </a:rPr>
              <a:t>Under traditional test conditions: 40% BD-rate gain with no more than </a:t>
            </a:r>
            <a:r>
              <a:rPr lang="en-US" altLang="zh-CN" sz="1600" dirty="0">
                <a:effectLst/>
                <a:ea typeface="宋体" panose="02010600030101010101" pitchFamily="2" charset="-122"/>
                <a:sym typeface="Symbol" panose="05050102010706020507" pitchFamily="18" charset="2"/>
              </a:rPr>
              <a:t></a:t>
            </a:r>
            <a:r>
              <a:rPr lang="en-US" altLang="zh-CN" sz="1600" dirty="0">
                <a:effectLst/>
                <a:ea typeface="宋体" panose="02010600030101010101" pitchFamily="2" charset="-122"/>
              </a:rPr>
              <a:t>10 encoding complexity.</a:t>
            </a:r>
            <a:endParaRPr lang="zh-CN" altLang="zh-CN" sz="1600" dirty="0">
              <a:effectLst/>
              <a:ea typeface="Times New Roman" panose="02020603050405020304" pitchFamily="18" charset="0"/>
            </a:endParaRPr>
          </a:p>
          <a:p>
            <a:pPr marL="342900" lvl="0" indent="-342900" algn="just" hangingPunct="0">
              <a:spcBef>
                <a:spcPts val="600"/>
              </a:spcBef>
              <a:spcAft>
                <a:spcPts val="0"/>
              </a:spcAft>
              <a:buSzPct val="80000"/>
              <a:buFont typeface="Wingdings" panose="05000000000000000000" pitchFamily="2" charset="2"/>
              <a:buChar char="l"/>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600" dirty="0">
                <a:solidFill>
                  <a:srgbClr val="FF0000"/>
                </a:solidFill>
                <a:effectLst/>
                <a:ea typeface="宋体" panose="02010600030101010101" pitchFamily="2" charset="-122"/>
              </a:rPr>
              <a:t>Significant part of this rate reduction must come from low-complexity encoder techniques</a:t>
            </a:r>
            <a:r>
              <a:rPr lang="en-US" altLang="zh-CN" sz="1600" dirty="0">
                <a:effectLst/>
                <a:ea typeface="宋体" panose="02010600030101010101" pitchFamily="2" charset="-122"/>
              </a:rPr>
              <a:t>. Under constrained encoder complexity: 25% BD-rate gain over VVC (</a:t>
            </a:r>
            <a:r>
              <a:rPr lang="en-US" altLang="zh-CN" sz="1600" dirty="0">
                <a:solidFill>
                  <a:srgbClr val="FF0000"/>
                </a:solidFill>
                <a:effectLst/>
                <a:ea typeface="宋体" panose="02010600030101010101" pitchFamily="2" charset="-122"/>
              </a:rPr>
              <a:t>with encoder constrained to reflect real-time encoder</a:t>
            </a:r>
            <a:r>
              <a:rPr lang="en-US" altLang="zh-CN" sz="1600" dirty="0">
                <a:effectLst/>
                <a:ea typeface="宋体" panose="02010600030101010101" pitchFamily="2" charset="-122"/>
              </a:rPr>
              <a:t>), with no more than </a:t>
            </a:r>
            <a:r>
              <a:rPr lang="en-US" altLang="zh-CN" sz="1600" dirty="0">
                <a:effectLst/>
                <a:ea typeface="宋体" panose="02010600030101010101" pitchFamily="2" charset="-122"/>
                <a:sym typeface="Symbol" panose="05050102010706020507" pitchFamily="18" charset="2"/>
              </a:rPr>
              <a:t></a:t>
            </a:r>
            <a:r>
              <a:rPr lang="en-US" altLang="zh-CN" sz="1600" dirty="0">
                <a:effectLst/>
                <a:ea typeface="宋体" panose="02010600030101010101" pitchFamily="2" charset="-122"/>
              </a:rPr>
              <a:t>1.5 encoding complexity is desirable.</a:t>
            </a:r>
            <a:endParaRPr lang="zh-CN" altLang="zh-CN" sz="1600" dirty="0">
              <a:effectLst/>
              <a:ea typeface="Times New Roman" panose="02020603050405020304" pitchFamily="18" charset="0"/>
            </a:endParaRPr>
          </a:p>
          <a:p>
            <a:endParaRPr lang="en-US" altLang="zh-CN" dirty="0"/>
          </a:p>
          <a:p>
            <a:pPr algn="just" hangingPunct="0">
              <a:spcBef>
                <a:spcPts val="6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800" dirty="0">
                <a:effectLst/>
                <a:ea typeface="宋体" panose="02010600030101010101" pitchFamily="2" charset="-122"/>
              </a:rPr>
              <a:t>It is recommended to </a:t>
            </a:r>
            <a:r>
              <a:rPr lang="en-US" altLang="zh-CN" sz="1800" dirty="0">
                <a:solidFill>
                  <a:srgbClr val="FF0000"/>
                </a:solidFill>
                <a:effectLst/>
                <a:ea typeface="宋体" panose="02010600030101010101" pitchFamily="2" charset="-122"/>
              </a:rPr>
              <a:t>establish an </a:t>
            </a:r>
            <a:r>
              <a:rPr lang="en-US" altLang="zh-CN" sz="1800" dirty="0" err="1">
                <a:solidFill>
                  <a:srgbClr val="FF0000"/>
                </a:solidFill>
                <a:effectLst/>
                <a:ea typeface="宋体" panose="02010600030101010101" pitchFamily="2" charset="-122"/>
              </a:rPr>
              <a:t>AhG</a:t>
            </a:r>
            <a:r>
              <a:rPr lang="en-US" altLang="zh-CN" sz="1800" dirty="0">
                <a:solidFill>
                  <a:srgbClr val="FF0000"/>
                </a:solidFill>
                <a:effectLst/>
                <a:ea typeface="宋体" panose="02010600030101010101" pitchFamily="2" charset="-122"/>
              </a:rPr>
              <a:t> on the low-complexity real-time coding</a:t>
            </a:r>
            <a:r>
              <a:rPr lang="en-US" altLang="zh-CN" sz="1800" dirty="0">
                <a:effectLst/>
                <a:ea typeface="宋体" panose="02010600030101010101" pitchFamily="2" charset="-122"/>
              </a:rPr>
              <a:t> to develop test condition reflecting real-time encoding case, and to explore technologies that are more competent for real-time coding applications with constrained complexity and power consumption.</a:t>
            </a:r>
            <a:endParaRPr lang="zh-CN" altLang="zh-CN" sz="1800" dirty="0">
              <a:effectLst/>
              <a:ea typeface="Times New Roman" panose="02020603050405020304" pitchFamily="18" charset="0"/>
            </a:endParaRPr>
          </a:p>
          <a:p>
            <a:pPr marL="342900" indent="-342900" algn="just" hangingPunct="0">
              <a:spcBef>
                <a:spcPts val="600"/>
              </a:spcBef>
              <a:buSzPct val="80000"/>
              <a:buFont typeface="Wingdings" panose="05000000000000000000" pitchFamily="2" charset="2"/>
              <a:buChar char="l"/>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600" dirty="0">
                <a:ea typeface="宋体" panose="02010600030101010101" pitchFamily="2" charset="-122"/>
              </a:rPr>
              <a:t>Such test conditions are not intended to replace traditionally used in WG5 test conditions (which reflect off-line encoding use case), but will be used as additional test configuration.</a:t>
            </a:r>
          </a:p>
          <a:p>
            <a:pPr algn="just" hangingPunct="0">
              <a:spcBef>
                <a:spcPts val="600"/>
              </a:spcBef>
              <a:buSzPct val="8000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altLang="zh-CN" sz="1600" dirty="0">
              <a:ea typeface="宋体" panose="02010600030101010101" pitchFamily="2" charset="-122"/>
            </a:endParaRPr>
          </a:p>
          <a:p>
            <a:pPr algn="just" hangingPunct="0">
              <a:spcBef>
                <a:spcPts val="600"/>
              </a:spcBef>
              <a:buSzPct val="8000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800" dirty="0">
                <a:effectLst/>
                <a:ea typeface="宋体" panose="02010600030101010101" pitchFamily="2" charset="-122"/>
              </a:rPr>
              <a:t>It is highly desirable to </a:t>
            </a:r>
            <a:r>
              <a:rPr lang="en-US" altLang="zh-CN" sz="1800" dirty="0">
                <a:solidFill>
                  <a:srgbClr val="FF0000"/>
                </a:solidFill>
                <a:effectLst/>
                <a:ea typeface="宋体" panose="02010600030101010101" pitchFamily="2" charset="-122"/>
              </a:rPr>
              <a:t>extend complexity assessment beyond CPU encoding/decoding run time</a:t>
            </a:r>
            <a:r>
              <a:rPr lang="en-US" altLang="zh-CN" sz="1800" dirty="0">
                <a:effectLst/>
                <a:ea typeface="宋体" panose="02010600030101010101" pitchFamily="2" charset="-122"/>
              </a:rPr>
              <a:t> which is traditionally used in JVET, considering at least</a:t>
            </a:r>
            <a:r>
              <a:rPr lang="en-US" altLang="zh-CN" sz="1800" dirty="0">
                <a:solidFill>
                  <a:srgbClr val="FF0000"/>
                </a:solidFill>
                <a:effectLst/>
                <a:ea typeface="宋体" panose="02010600030101010101" pitchFamily="2" charset="-122"/>
              </a:rPr>
              <a:t> power consumption on mobile devices</a:t>
            </a:r>
            <a:r>
              <a:rPr lang="en-US" altLang="zh-CN" sz="1800" dirty="0">
                <a:effectLst/>
                <a:ea typeface="宋体" panose="02010600030101010101" pitchFamily="2" charset="-122"/>
              </a:rPr>
              <a:t>.</a:t>
            </a:r>
            <a:endParaRPr lang="zh-CN" altLang="zh-CN" sz="1600" dirty="0">
              <a:ea typeface="宋体" panose="02010600030101010101" pitchFamily="2" charset="-122"/>
            </a:endParaRPr>
          </a:p>
        </p:txBody>
      </p:sp>
      <p:cxnSp>
        <p:nvCxnSpPr>
          <p:cNvPr id="10" name="直接箭头连接符 9">
            <a:extLst>
              <a:ext uri="{FF2B5EF4-FFF2-40B4-BE49-F238E27FC236}">
                <a16:creationId xmlns:a16="http://schemas.microsoft.com/office/drawing/2014/main" id="{ADDFA8AD-77F6-4BA2-BCED-7A94930BF678}"/>
              </a:ext>
            </a:extLst>
          </p:cNvPr>
          <p:cNvCxnSpPr/>
          <p:nvPr/>
        </p:nvCxnSpPr>
        <p:spPr>
          <a:xfrm>
            <a:off x="9160042" y="1918194"/>
            <a:ext cx="73793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FA0F800D-CEBD-45DF-A718-643D048722BF}"/>
              </a:ext>
            </a:extLst>
          </p:cNvPr>
          <p:cNvSpPr txBox="1"/>
          <p:nvPr/>
        </p:nvSpPr>
        <p:spPr>
          <a:xfrm>
            <a:off x="9897979" y="1326239"/>
            <a:ext cx="2791325" cy="738664"/>
          </a:xfrm>
          <a:prstGeom prst="rect">
            <a:avLst/>
          </a:prstGeom>
          <a:noFill/>
        </p:spPr>
        <p:txBody>
          <a:bodyPr wrap="square" rtlCol="0">
            <a:spAutoFit/>
          </a:bodyPr>
          <a:lstStyle>
            <a:defPPr>
              <a:defRPr lang="en-US"/>
            </a:defPPr>
            <a:lvl1pPr>
              <a:defRPr sz="1400">
                <a:solidFill>
                  <a:srgbClr val="00B0F0"/>
                </a:solidFill>
              </a:defRPr>
            </a:lvl1pPr>
          </a:lstStyle>
          <a:p>
            <a:r>
              <a:rPr lang="en-US" altLang="zh-CN" dirty="0"/>
              <a:t>Complexity increase can be compensated by advanced semiconductor process</a:t>
            </a:r>
            <a:endParaRPr lang="zh-CN" altLang="en-US" dirty="0"/>
          </a:p>
        </p:txBody>
      </p:sp>
      <p:cxnSp>
        <p:nvCxnSpPr>
          <p:cNvPr id="17" name="直接箭头连接符 16">
            <a:extLst>
              <a:ext uri="{FF2B5EF4-FFF2-40B4-BE49-F238E27FC236}">
                <a16:creationId xmlns:a16="http://schemas.microsoft.com/office/drawing/2014/main" id="{18F3C7D2-D045-4789-8A9A-B9719448D7BF}"/>
              </a:ext>
            </a:extLst>
          </p:cNvPr>
          <p:cNvCxnSpPr/>
          <p:nvPr/>
        </p:nvCxnSpPr>
        <p:spPr>
          <a:xfrm>
            <a:off x="9160042" y="2359353"/>
            <a:ext cx="73793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FE715D3F-8492-4750-9184-ECE76CFAED76}"/>
              </a:ext>
            </a:extLst>
          </p:cNvPr>
          <p:cNvSpPr txBox="1"/>
          <p:nvPr/>
        </p:nvSpPr>
        <p:spPr>
          <a:xfrm>
            <a:off x="9897980" y="2076022"/>
            <a:ext cx="2294022" cy="738664"/>
          </a:xfrm>
          <a:prstGeom prst="rect">
            <a:avLst/>
          </a:prstGeom>
          <a:noFill/>
        </p:spPr>
        <p:txBody>
          <a:bodyPr wrap="square" rtlCol="0">
            <a:spAutoFit/>
          </a:bodyPr>
          <a:lstStyle/>
          <a:p>
            <a:r>
              <a:rPr lang="en-US" altLang="zh-CN" sz="1400" dirty="0">
                <a:solidFill>
                  <a:srgbClr val="00B0F0"/>
                </a:solidFill>
              </a:rPr>
              <a:t>Maybe still commercially beneficial for VOD business with offline encoding</a:t>
            </a:r>
            <a:endParaRPr lang="zh-CN" altLang="en-US" sz="1400" dirty="0">
              <a:solidFill>
                <a:srgbClr val="00B0F0"/>
              </a:solidFill>
            </a:endParaRPr>
          </a:p>
        </p:txBody>
      </p:sp>
      <p:cxnSp>
        <p:nvCxnSpPr>
          <p:cNvPr id="19" name="直接箭头连接符 18">
            <a:extLst>
              <a:ext uri="{FF2B5EF4-FFF2-40B4-BE49-F238E27FC236}">
                <a16:creationId xmlns:a16="http://schemas.microsoft.com/office/drawing/2014/main" id="{55FBC0C2-EC1C-403B-A5A2-8AB72F78389E}"/>
              </a:ext>
            </a:extLst>
          </p:cNvPr>
          <p:cNvCxnSpPr/>
          <p:nvPr/>
        </p:nvCxnSpPr>
        <p:spPr>
          <a:xfrm>
            <a:off x="9176088" y="2928849"/>
            <a:ext cx="73793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id="{AA110E60-96DB-463C-82E2-5F2847FA8B4D}"/>
              </a:ext>
            </a:extLst>
          </p:cNvPr>
          <p:cNvSpPr txBox="1"/>
          <p:nvPr/>
        </p:nvSpPr>
        <p:spPr>
          <a:xfrm>
            <a:off x="9897979" y="2800512"/>
            <a:ext cx="2213812" cy="738664"/>
          </a:xfrm>
          <a:prstGeom prst="rect">
            <a:avLst/>
          </a:prstGeom>
          <a:noFill/>
        </p:spPr>
        <p:txBody>
          <a:bodyPr wrap="square" rtlCol="0">
            <a:spAutoFit/>
          </a:bodyPr>
          <a:lstStyle>
            <a:defPPr>
              <a:defRPr lang="en-US"/>
            </a:defPPr>
            <a:lvl1pPr>
              <a:defRPr sz="1400">
                <a:solidFill>
                  <a:srgbClr val="00B0F0"/>
                </a:solidFill>
              </a:defRPr>
            </a:lvl1pPr>
          </a:lstStyle>
          <a:p>
            <a:r>
              <a:rPr lang="en-US" altLang="zh-CN" dirty="0"/>
              <a:t>Good trade-off for low-complexity encoding use cases.</a:t>
            </a:r>
            <a:endParaRPr lang="zh-CN" altLang="en-US" dirty="0"/>
          </a:p>
        </p:txBody>
      </p:sp>
    </p:spTree>
    <p:extLst>
      <p:ext uri="{BB962C8B-B14F-4D97-AF65-F5344CB8AC3E}">
        <p14:creationId xmlns:p14="http://schemas.microsoft.com/office/powerpoint/2010/main" val="1832745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51475"/>
            <a:ext cx="10515600" cy="1325563"/>
          </a:xfrm>
        </p:spPr>
        <p:txBody>
          <a:bodyPr vert="horz" lIns="91440" tIns="45720" rIns="91440" bIns="45720" rtlCol="0" anchor="ctr">
            <a:normAutofit/>
          </a:bodyPr>
          <a:lstStyle/>
          <a:p>
            <a:r>
              <a:rPr lang="en-US" altLang="zh-CN" sz="2800" b="1" dirty="0"/>
              <a:t>Comment 2: On ultra-low-delay communication</a:t>
            </a:r>
            <a:endParaRPr lang="zh-CN" altLang="en-US" sz="2800" b="1" dirty="0"/>
          </a:p>
        </p:txBody>
      </p:sp>
      <p:sp>
        <p:nvSpPr>
          <p:cNvPr id="21" name="文本框 20">
            <a:extLst>
              <a:ext uri="{FF2B5EF4-FFF2-40B4-BE49-F238E27FC236}">
                <a16:creationId xmlns:a16="http://schemas.microsoft.com/office/drawing/2014/main" id="{0273CE8A-E35D-40CE-8FCB-A61F19759DDF}"/>
              </a:ext>
            </a:extLst>
          </p:cNvPr>
          <p:cNvSpPr txBox="1"/>
          <p:nvPr/>
        </p:nvSpPr>
        <p:spPr>
          <a:xfrm>
            <a:off x="503115" y="3032977"/>
            <a:ext cx="11295274" cy="2308324"/>
          </a:xfrm>
          <a:prstGeom prst="rect">
            <a:avLst/>
          </a:prstGeom>
          <a:noFill/>
        </p:spPr>
        <p:txBody>
          <a:bodyPr wrap="square" rtlCol="0">
            <a:spAutoFit/>
          </a:bodyPr>
          <a:lstStyle/>
          <a:p>
            <a:pPr marL="285750" indent="-285750">
              <a:buFont typeface="Arial" panose="020B0604020202020204" pitchFamily="34" charset="0"/>
              <a:buChar char="•"/>
            </a:pPr>
            <a:r>
              <a:rPr lang="en-US" altLang="zh-CN" sz="1600" dirty="0">
                <a:effectLst/>
                <a:ea typeface="Times New Roman" panose="02020603050405020304" pitchFamily="18" charset="0"/>
              </a:rPr>
              <a:t>To achieve stable ultra low latency, </a:t>
            </a:r>
            <a:r>
              <a:rPr lang="en-US" altLang="zh-CN" sz="1600" dirty="0">
                <a:solidFill>
                  <a:srgbClr val="FF0000"/>
                </a:solidFill>
                <a:effectLst/>
                <a:ea typeface="Times New Roman" panose="02020603050405020304" pitchFamily="18" charset="0"/>
              </a:rPr>
              <a:t>it needs more than fast encoding and decoding</a:t>
            </a:r>
          </a:p>
          <a:p>
            <a:pPr marL="742950" lvl="1" indent="-285750">
              <a:buFont typeface="Arial" panose="020B0604020202020204" pitchFamily="34" charset="0"/>
              <a:buChar char="•"/>
            </a:pPr>
            <a:r>
              <a:rPr lang="en-US" altLang="zh-CN" sz="1600" dirty="0">
                <a:ea typeface="Times New Roman" panose="02020603050405020304" pitchFamily="18" charset="0"/>
              </a:rPr>
              <a:t>With hardware codec + multi-slice coding, the delay from codec can be as low as ~6 </a:t>
            </a:r>
            <a:r>
              <a:rPr lang="en-US" altLang="zh-CN" sz="1600" dirty="0" err="1">
                <a:ea typeface="Times New Roman" panose="02020603050405020304" pitchFamily="18" charset="0"/>
              </a:rPr>
              <a:t>ms.</a:t>
            </a:r>
            <a:r>
              <a:rPr lang="en-US" altLang="zh-CN" sz="1600" dirty="0">
                <a:effectLst/>
                <a:ea typeface="Times New Roman" panose="02020603050405020304" pitchFamily="18" charset="0"/>
              </a:rPr>
              <a:t> </a:t>
            </a:r>
          </a:p>
          <a:p>
            <a:pPr marL="285750" indent="-285750">
              <a:buFont typeface="Arial" panose="020B0604020202020204" pitchFamily="34" charset="0"/>
              <a:buChar char="•"/>
            </a:pPr>
            <a:r>
              <a:rPr lang="en-US" altLang="zh-CN" sz="1600" dirty="0"/>
              <a:t>Among all the modules, </a:t>
            </a:r>
            <a:r>
              <a:rPr lang="en-US" altLang="zh-CN" sz="1600" dirty="0">
                <a:solidFill>
                  <a:srgbClr val="FF0000"/>
                </a:solidFill>
              </a:rPr>
              <a:t>the most unstable processing time or delay is from transmission</a:t>
            </a:r>
            <a:r>
              <a:rPr lang="en-US" altLang="zh-CN" sz="1600" dirty="0"/>
              <a:t>.</a:t>
            </a:r>
          </a:p>
          <a:p>
            <a:pPr marL="742950" lvl="1" indent="-285750">
              <a:buFont typeface="Arial" panose="020B0604020202020204" pitchFamily="34" charset="0"/>
              <a:buChar char="•"/>
            </a:pPr>
            <a:r>
              <a:rPr lang="en-US" altLang="zh-CN" sz="1600" dirty="0"/>
              <a:t>The transmission delay is influenced by network condition.</a:t>
            </a:r>
          </a:p>
          <a:p>
            <a:pPr marL="742950" lvl="1" indent="-285750">
              <a:buFont typeface="Arial" panose="020B0604020202020204" pitchFamily="34" charset="0"/>
              <a:buChar char="•"/>
            </a:pPr>
            <a:r>
              <a:rPr lang="en-US" altLang="zh-CN" sz="1600" dirty="0"/>
              <a:t>When a packet loss happens in the transmission process because of transmission congestion or bit error in the air interface, the decoder cannot start decoding a frame even if all other packets of the frame have been received successfully.</a:t>
            </a:r>
          </a:p>
          <a:p>
            <a:pPr marL="742950" lvl="1" indent="-285750">
              <a:buFont typeface="Arial" panose="020B0604020202020204" pitchFamily="34" charset="0"/>
              <a:buChar char="•"/>
            </a:pPr>
            <a:r>
              <a:rPr lang="en-US" altLang="zh-CN" sz="1600" dirty="0"/>
              <a:t>Re-transmission of lost packet increases latency by a Round Trip Time (RTT) (usually &gt; 20 </a:t>
            </a:r>
            <a:r>
              <a:rPr lang="en-US" altLang="zh-CN" sz="1600" dirty="0" err="1"/>
              <a:t>ms</a:t>
            </a:r>
            <a:r>
              <a:rPr lang="en-US" altLang="zh-CN" sz="1600" dirty="0"/>
              <a:t>), and thus increase considerable latency under such ultra-low-delay applications.</a:t>
            </a:r>
          </a:p>
          <a:p>
            <a:pPr marL="285750" indent="-285750">
              <a:buFont typeface="Arial" panose="020B0604020202020204" pitchFamily="34" charset="0"/>
              <a:buChar char="•"/>
            </a:pPr>
            <a:endParaRPr lang="en-US" altLang="zh-CN" sz="1600" dirty="0"/>
          </a:p>
        </p:txBody>
      </p:sp>
      <p:graphicFrame>
        <p:nvGraphicFramePr>
          <p:cNvPr id="12" name="表格 13">
            <a:extLst>
              <a:ext uri="{FF2B5EF4-FFF2-40B4-BE49-F238E27FC236}">
                <a16:creationId xmlns:a16="http://schemas.microsoft.com/office/drawing/2014/main" id="{E381E166-736E-42C3-9BF6-A26A6F3D0C6D}"/>
              </a:ext>
            </a:extLst>
          </p:cNvPr>
          <p:cNvGraphicFramePr>
            <a:graphicFrameLocks noGrp="1"/>
          </p:cNvGraphicFramePr>
          <p:nvPr>
            <p:extLst>
              <p:ext uri="{D42A27DB-BD31-4B8C-83A1-F6EECF244321}">
                <p14:modId xmlns:p14="http://schemas.microsoft.com/office/powerpoint/2010/main" val="2791845212"/>
              </p:ext>
            </p:extLst>
          </p:nvPr>
        </p:nvGraphicFramePr>
        <p:xfrm>
          <a:off x="588827" y="1757240"/>
          <a:ext cx="8049126" cy="1102360"/>
        </p:xfrm>
        <a:graphic>
          <a:graphicData uri="http://schemas.openxmlformats.org/drawingml/2006/table">
            <a:tbl>
              <a:tblPr firstRow="1" bandRow="1">
                <a:tableStyleId>{5C22544A-7EE6-4342-B048-85BDC9FD1C3A}</a:tableStyleId>
              </a:tblPr>
              <a:tblGrid>
                <a:gridCol w="1868906">
                  <a:extLst>
                    <a:ext uri="{9D8B030D-6E8A-4147-A177-3AD203B41FA5}">
                      <a16:colId xmlns:a16="http://schemas.microsoft.com/office/drawing/2014/main" val="711696862"/>
                    </a:ext>
                  </a:extLst>
                </a:gridCol>
                <a:gridCol w="2082183">
                  <a:extLst>
                    <a:ext uri="{9D8B030D-6E8A-4147-A177-3AD203B41FA5}">
                      <a16:colId xmlns:a16="http://schemas.microsoft.com/office/drawing/2014/main" val="3197638709"/>
                    </a:ext>
                  </a:extLst>
                </a:gridCol>
                <a:gridCol w="1824070">
                  <a:extLst>
                    <a:ext uri="{9D8B030D-6E8A-4147-A177-3AD203B41FA5}">
                      <a16:colId xmlns:a16="http://schemas.microsoft.com/office/drawing/2014/main" val="2193981257"/>
                    </a:ext>
                  </a:extLst>
                </a:gridCol>
                <a:gridCol w="2273967">
                  <a:extLst>
                    <a:ext uri="{9D8B030D-6E8A-4147-A177-3AD203B41FA5}">
                      <a16:colId xmlns:a16="http://schemas.microsoft.com/office/drawing/2014/main" val="2309884138"/>
                    </a:ext>
                  </a:extLst>
                </a:gridCol>
              </a:tblGrid>
              <a:tr h="370840">
                <a:tc>
                  <a:txBody>
                    <a:bodyPr/>
                    <a:lstStyle/>
                    <a:p>
                      <a:endParaRPr lang="zh-CN" altLang="en-US" sz="1600" dirty="0"/>
                    </a:p>
                  </a:txBody>
                  <a:tcPr/>
                </a:tc>
                <a:tc>
                  <a:txBody>
                    <a:bodyPr/>
                    <a:lstStyle/>
                    <a:p>
                      <a:r>
                        <a:rPr lang="en-US" altLang="zh-CN" sz="1400" dirty="0"/>
                        <a:t>Low-delay broadcasting / Live streaming</a:t>
                      </a:r>
                      <a:endParaRPr lang="zh-CN" altLang="en-US" sz="1400" dirty="0"/>
                    </a:p>
                  </a:txBody>
                  <a:tcPr/>
                </a:tc>
                <a:tc>
                  <a:txBody>
                    <a:bodyPr/>
                    <a:lstStyle/>
                    <a:p>
                      <a:r>
                        <a:rPr lang="en-US" altLang="zh-CN" sz="1400" dirty="0"/>
                        <a:t>Video call/video conference</a:t>
                      </a:r>
                      <a:endParaRPr lang="zh-CN" altLang="en-US" sz="1400" dirty="0"/>
                    </a:p>
                  </a:txBody>
                  <a:tcPr/>
                </a:tc>
                <a:tc>
                  <a:txBody>
                    <a:bodyPr/>
                    <a:lstStyle/>
                    <a:p>
                      <a:r>
                        <a:rPr lang="en-US" altLang="zh-CN" sz="1400" dirty="0"/>
                        <a:t>Ultra low delay RTC (e.g., cloud gaming, tele-driving, screen casting)</a:t>
                      </a:r>
                      <a:endParaRPr lang="zh-CN" altLang="en-US" sz="1400" dirty="0"/>
                    </a:p>
                  </a:txBody>
                  <a:tcPr/>
                </a:tc>
                <a:extLst>
                  <a:ext uri="{0D108BD9-81ED-4DB2-BD59-A6C34878D82A}">
                    <a16:rowId xmlns:a16="http://schemas.microsoft.com/office/drawing/2014/main" val="1920325474"/>
                  </a:ext>
                </a:extLst>
              </a:tr>
              <a:tr h="370840">
                <a:tc>
                  <a:txBody>
                    <a:bodyPr/>
                    <a:lstStyle/>
                    <a:p>
                      <a:r>
                        <a:rPr lang="en-US" altLang="zh-CN" sz="1400" dirty="0"/>
                        <a:t>Desirable e2e latency</a:t>
                      </a:r>
                      <a:endParaRPr lang="zh-CN" altLang="en-US" sz="1400" dirty="0"/>
                    </a:p>
                  </a:txBody>
                  <a:tcPr/>
                </a:tc>
                <a:tc>
                  <a:txBody>
                    <a:bodyPr/>
                    <a:lstStyle/>
                    <a:p>
                      <a:pPr algn="ctr"/>
                      <a:r>
                        <a:rPr lang="en-US" altLang="zh-CN" sz="1400" dirty="0"/>
                        <a:t>1~2 s</a:t>
                      </a:r>
                      <a:endParaRPr lang="zh-CN" altLang="en-US" sz="1400" dirty="0"/>
                    </a:p>
                  </a:txBody>
                  <a:tcPr/>
                </a:tc>
                <a:tc>
                  <a:txBody>
                    <a:bodyPr/>
                    <a:lstStyle/>
                    <a:p>
                      <a:pPr algn="ctr"/>
                      <a:r>
                        <a:rPr lang="en-US" altLang="zh-CN" sz="1400" dirty="0"/>
                        <a:t>200~500 </a:t>
                      </a:r>
                      <a:r>
                        <a:rPr lang="en-US" altLang="zh-CN" sz="1400" dirty="0" err="1"/>
                        <a:t>ms</a:t>
                      </a:r>
                      <a:endParaRPr lang="zh-CN" altLang="en-US" sz="1400" dirty="0"/>
                    </a:p>
                  </a:txBody>
                  <a:tcPr/>
                </a:tc>
                <a:tc>
                  <a:txBody>
                    <a:bodyPr/>
                    <a:lstStyle/>
                    <a:p>
                      <a:pPr algn="ctr"/>
                      <a:r>
                        <a:rPr lang="en-US" altLang="zh-CN" sz="1400" dirty="0"/>
                        <a:t>50~100 </a:t>
                      </a:r>
                      <a:r>
                        <a:rPr lang="en-US" altLang="zh-CN" sz="1400" dirty="0" err="1"/>
                        <a:t>ms</a:t>
                      </a:r>
                      <a:endParaRPr lang="zh-CN" altLang="en-US" sz="1400" dirty="0"/>
                    </a:p>
                  </a:txBody>
                  <a:tcPr/>
                </a:tc>
                <a:extLst>
                  <a:ext uri="{0D108BD9-81ED-4DB2-BD59-A6C34878D82A}">
                    <a16:rowId xmlns:a16="http://schemas.microsoft.com/office/drawing/2014/main" val="809958876"/>
                  </a:ext>
                </a:extLst>
              </a:tr>
            </a:tbl>
          </a:graphicData>
        </a:graphic>
      </p:graphicFrame>
      <p:grpSp>
        <p:nvGrpSpPr>
          <p:cNvPr id="61" name="组合 60">
            <a:extLst>
              <a:ext uri="{FF2B5EF4-FFF2-40B4-BE49-F238E27FC236}">
                <a16:creationId xmlns:a16="http://schemas.microsoft.com/office/drawing/2014/main" id="{05700F4F-F60E-44EB-9CAD-03106831ABBA}"/>
              </a:ext>
            </a:extLst>
          </p:cNvPr>
          <p:cNvGrpSpPr/>
          <p:nvPr/>
        </p:nvGrpSpPr>
        <p:grpSpPr>
          <a:xfrm>
            <a:off x="1812164" y="5728494"/>
            <a:ext cx="7063385" cy="726857"/>
            <a:chOff x="2477737" y="3633626"/>
            <a:chExt cx="7063385" cy="726857"/>
          </a:xfrm>
        </p:grpSpPr>
        <p:sp>
          <p:nvSpPr>
            <p:cNvPr id="25" name="Rectangle: Rounded Corners 28">
              <a:extLst>
                <a:ext uri="{FF2B5EF4-FFF2-40B4-BE49-F238E27FC236}">
                  <a16:creationId xmlns:a16="http://schemas.microsoft.com/office/drawing/2014/main" id="{38FA7E1F-7D50-45D7-9A99-CE43DF41503C}"/>
                </a:ext>
              </a:extLst>
            </p:cNvPr>
            <p:cNvSpPr/>
            <p:nvPr/>
          </p:nvSpPr>
          <p:spPr>
            <a:xfrm>
              <a:off x="2477737" y="3633626"/>
              <a:ext cx="812631" cy="3860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Times New Roman" panose="02020603050405020304" pitchFamily="18" charset="0"/>
                </a:rPr>
                <a:t>Capture / rendering</a:t>
              </a:r>
              <a:endParaRPr lang="zh-CN" sz="1200" dirty="0">
                <a:effectLst/>
                <a:latin typeface="Times New Roman" panose="02020603050405020304" pitchFamily="18" charset="0"/>
                <a:ea typeface="Times New Roman" panose="02020603050405020304" pitchFamily="18" charset="0"/>
              </a:endParaRPr>
            </a:p>
          </p:txBody>
        </p:sp>
        <p:sp>
          <p:nvSpPr>
            <p:cNvPr id="26" name="Rectangle: Rounded Corners 29">
              <a:extLst>
                <a:ext uri="{FF2B5EF4-FFF2-40B4-BE49-F238E27FC236}">
                  <a16:creationId xmlns:a16="http://schemas.microsoft.com/office/drawing/2014/main" id="{D08FF1C6-22E5-4735-96B7-F6B7C1367EC5}"/>
                </a:ext>
              </a:extLst>
            </p:cNvPr>
            <p:cNvSpPr/>
            <p:nvPr/>
          </p:nvSpPr>
          <p:spPr>
            <a:xfrm>
              <a:off x="4023475" y="3633626"/>
              <a:ext cx="834356" cy="3854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Times New Roman" panose="02020603050405020304" pitchFamily="18" charset="0"/>
                </a:rPr>
                <a:t>encoding</a:t>
              </a:r>
              <a:endParaRPr lang="zh-CN" sz="1200">
                <a:effectLst/>
                <a:latin typeface="Times New Roman" panose="02020603050405020304" pitchFamily="18" charset="0"/>
                <a:ea typeface="Times New Roman" panose="02020603050405020304" pitchFamily="18" charset="0"/>
              </a:endParaRPr>
            </a:p>
          </p:txBody>
        </p:sp>
        <p:sp>
          <p:nvSpPr>
            <p:cNvPr id="27" name="Rectangle: Rounded Corners 30">
              <a:extLst>
                <a:ext uri="{FF2B5EF4-FFF2-40B4-BE49-F238E27FC236}">
                  <a16:creationId xmlns:a16="http://schemas.microsoft.com/office/drawing/2014/main" id="{5D244A4B-4B28-4FF7-99EC-55AD96F1128E}"/>
                </a:ext>
              </a:extLst>
            </p:cNvPr>
            <p:cNvSpPr/>
            <p:nvPr/>
          </p:nvSpPr>
          <p:spPr>
            <a:xfrm>
              <a:off x="5516360" y="3633626"/>
              <a:ext cx="1009650" cy="3860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Times New Roman" panose="02020603050405020304" pitchFamily="18" charset="0"/>
                  <a:ea typeface="Times New Roman" panose="02020603050405020304" pitchFamily="18" charset="0"/>
                </a:rPr>
                <a:t>transmission</a:t>
              </a:r>
              <a:endParaRPr lang="zh-CN" sz="1200" dirty="0">
                <a:effectLst/>
                <a:latin typeface="Times New Roman" panose="02020603050405020304" pitchFamily="18" charset="0"/>
                <a:ea typeface="Times New Roman" panose="02020603050405020304" pitchFamily="18" charset="0"/>
              </a:endParaRPr>
            </a:p>
          </p:txBody>
        </p:sp>
        <p:sp>
          <p:nvSpPr>
            <p:cNvPr id="28" name="Rectangle: Rounded Corners 31">
              <a:extLst>
                <a:ext uri="{FF2B5EF4-FFF2-40B4-BE49-F238E27FC236}">
                  <a16:creationId xmlns:a16="http://schemas.microsoft.com/office/drawing/2014/main" id="{580C5227-A4A6-4CB2-A690-905D491CB4CB}"/>
                </a:ext>
              </a:extLst>
            </p:cNvPr>
            <p:cNvSpPr/>
            <p:nvPr/>
          </p:nvSpPr>
          <p:spPr>
            <a:xfrm>
              <a:off x="7174980" y="3634261"/>
              <a:ext cx="795655" cy="3860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Times New Roman" panose="02020603050405020304" pitchFamily="18" charset="0"/>
                </a:rPr>
                <a:t>decoding</a:t>
              </a:r>
              <a:endParaRPr lang="zh-CN" sz="1200">
                <a:effectLst/>
                <a:latin typeface="Times New Roman" panose="02020603050405020304" pitchFamily="18" charset="0"/>
                <a:ea typeface="Times New Roman" panose="02020603050405020304" pitchFamily="18" charset="0"/>
              </a:endParaRPr>
            </a:p>
          </p:txBody>
        </p:sp>
        <p:sp>
          <p:nvSpPr>
            <p:cNvPr id="29" name="Rectangle: Rounded Corners 32">
              <a:extLst>
                <a:ext uri="{FF2B5EF4-FFF2-40B4-BE49-F238E27FC236}">
                  <a16:creationId xmlns:a16="http://schemas.microsoft.com/office/drawing/2014/main" id="{DF3C83C0-DFD3-4226-9EF8-9A65968467B4}"/>
                </a:ext>
              </a:extLst>
            </p:cNvPr>
            <p:cNvSpPr/>
            <p:nvPr/>
          </p:nvSpPr>
          <p:spPr>
            <a:xfrm>
              <a:off x="8698980" y="3633626"/>
              <a:ext cx="795655" cy="3860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Times New Roman" panose="02020603050405020304" pitchFamily="18" charset="0"/>
                  <a:ea typeface="Times New Roman" panose="02020603050405020304" pitchFamily="18" charset="0"/>
                </a:rPr>
                <a:t>display</a:t>
              </a:r>
              <a:endParaRPr lang="zh-CN" sz="1200">
                <a:effectLst/>
                <a:latin typeface="Times New Roman" panose="02020603050405020304" pitchFamily="18" charset="0"/>
                <a:ea typeface="Times New Roman" panose="02020603050405020304" pitchFamily="18" charset="0"/>
              </a:endParaRPr>
            </a:p>
          </p:txBody>
        </p:sp>
        <p:cxnSp>
          <p:nvCxnSpPr>
            <p:cNvPr id="32" name="直接箭头连接符 31">
              <a:extLst>
                <a:ext uri="{FF2B5EF4-FFF2-40B4-BE49-F238E27FC236}">
                  <a16:creationId xmlns:a16="http://schemas.microsoft.com/office/drawing/2014/main" id="{26C5357D-8F18-4288-A677-19DDD2B9860D}"/>
                </a:ext>
              </a:extLst>
            </p:cNvPr>
            <p:cNvCxnSpPr>
              <a:cxnSpLocks/>
              <a:stCxn id="25" idx="3"/>
              <a:endCxn id="26" idx="1"/>
            </p:cNvCxnSpPr>
            <p:nvPr/>
          </p:nvCxnSpPr>
          <p:spPr>
            <a:xfrm flipV="1">
              <a:off x="3290368" y="3826349"/>
              <a:ext cx="733107" cy="3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a:extLst>
                <a:ext uri="{FF2B5EF4-FFF2-40B4-BE49-F238E27FC236}">
                  <a16:creationId xmlns:a16="http://schemas.microsoft.com/office/drawing/2014/main" id="{26D57D4E-650A-47BE-A223-4D379C4CBDF9}"/>
                </a:ext>
              </a:extLst>
            </p:cNvPr>
            <p:cNvCxnSpPr>
              <a:cxnSpLocks/>
              <a:stCxn id="26" idx="3"/>
              <a:endCxn id="27" idx="1"/>
            </p:cNvCxnSpPr>
            <p:nvPr/>
          </p:nvCxnSpPr>
          <p:spPr>
            <a:xfrm>
              <a:off x="4857831" y="3826349"/>
              <a:ext cx="658529" cy="3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a:extLst>
                <a:ext uri="{FF2B5EF4-FFF2-40B4-BE49-F238E27FC236}">
                  <a16:creationId xmlns:a16="http://schemas.microsoft.com/office/drawing/2014/main" id="{A7D98038-E3CE-40E0-B37C-BE493ADEB7C6}"/>
                </a:ext>
              </a:extLst>
            </p:cNvPr>
            <p:cNvCxnSpPr>
              <a:stCxn id="27" idx="3"/>
              <a:endCxn id="28" idx="1"/>
            </p:cNvCxnSpPr>
            <p:nvPr/>
          </p:nvCxnSpPr>
          <p:spPr>
            <a:xfrm>
              <a:off x="6526010" y="3826666"/>
              <a:ext cx="648970" cy="6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a:extLst>
                <a:ext uri="{FF2B5EF4-FFF2-40B4-BE49-F238E27FC236}">
                  <a16:creationId xmlns:a16="http://schemas.microsoft.com/office/drawing/2014/main" id="{00734FAB-1AE7-4163-ABAD-3E17D6BD1521}"/>
                </a:ext>
              </a:extLst>
            </p:cNvPr>
            <p:cNvCxnSpPr>
              <a:stCxn id="28" idx="3"/>
              <a:endCxn id="29" idx="1"/>
            </p:cNvCxnSpPr>
            <p:nvPr/>
          </p:nvCxnSpPr>
          <p:spPr>
            <a:xfrm flipV="1">
              <a:off x="7970635" y="3826666"/>
              <a:ext cx="728345" cy="6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a16="http://schemas.microsoft.com/office/drawing/2014/main" id="{D4852708-BB66-4ABD-B315-3F4F308DB5E0}"/>
                </a:ext>
              </a:extLst>
            </p:cNvPr>
            <p:cNvSpPr txBox="1"/>
            <p:nvPr/>
          </p:nvSpPr>
          <p:spPr>
            <a:xfrm>
              <a:off x="4141976" y="4019071"/>
              <a:ext cx="635110" cy="338554"/>
            </a:xfrm>
            <a:prstGeom prst="rect">
              <a:avLst/>
            </a:prstGeom>
            <a:noFill/>
          </p:spPr>
          <p:txBody>
            <a:bodyPr wrap="none" rtlCol="0">
              <a:spAutoFit/>
            </a:bodyPr>
            <a:lstStyle/>
            <a:p>
              <a:r>
                <a:rPr lang="en-US" altLang="zh-CN" sz="1600" dirty="0"/>
                <a:t>~4ms</a:t>
              </a:r>
              <a:endParaRPr lang="zh-CN" altLang="en-US" sz="1600" dirty="0"/>
            </a:p>
          </p:txBody>
        </p:sp>
        <p:sp>
          <p:nvSpPr>
            <p:cNvPr id="46" name="文本框 45">
              <a:extLst>
                <a:ext uri="{FF2B5EF4-FFF2-40B4-BE49-F238E27FC236}">
                  <a16:creationId xmlns:a16="http://schemas.microsoft.com/office/drawing/2014/main" id="{30683EC9-3E99-44B5-B050-C047C4B339C1}"/>
                </a:ext>
              </a:extLst>
            </p:cNvPr>
            <p:cNvSpPr txBox="1"/>
            <p:nvPr/>
          </p:nvSpPr>
          <p:spPr>
            <a:xfrm>
              <a:off x="7324595" y="4019071"/>
              <a:ext cx="635110" cy="338554"/>
            </a:xfrm>
            <a:prstGeom prst="rect">
              <a:avLst/>
            </a:prstGeom>
            <a:noFill/>
          </p:spPr>
          <p:txBody>
            <a:bodyPr wrap="none" rtlCol="0">
              <a:spAutoFit/>
            </a:bodyPr>
            <a:lstStyle/>
            <a:p>
              <a:r>
                <a:rPr lang="en-US" altLang="zh-CN" sz="1600" dirty="0"/>
                <a:t>~2ms</a:t>
              </a:r>
              <a:endParaRPr lang="zh-CN" altLang="en-US" sz="1600" dirty="0"/>
            </a:p>
          </p:txBody>
        </p:sp>
        <p:sp>
          <p:nvSpPr>
            <p:cNvPr id="47" name="文本框 46">
              <a:extLst>
                <a:ext uri="{FF2B5EF4-FFF2-40B4-BE49-F238E27FC236}">
                  <a16:creationId xmlns:a16="http://schemas.microsoft.com/office/drawing/2014/main" id="{650AE5AF-F2BD-4076-A19E-25304EB58509}"/>
                </a:ext>
              </a:extLst>
            </p:cNvPr>
            <p:cNvSpPr txBox="1"/>
            <p:nvPr/>
          </p:nvSpPr>
          <p:spPr>
            <a:xfrm>
              <a:off x="2625474" y="4019071"/>
              <a:ext cx="739305" cy="338554"/>
            </a:xfrm>
            <a:prstGeom prst="rect">
              <a:avLst/>
            </a:prstGeom>
            <a:noFill/>
          </p:spPr>
          <p:txBody>
            <a:bodyPr wrap="none" rtlCol="0">
              <a:spAutoFit/>
            </a:bodyPr>
            <a:lstStyle/>
            <a:p>
              <a:r>
                <a:rPr lang="en-US" altLang="zh-CN" sz="1600" dirty="0"/>
                <a:t>~16ms</a:t>
              </a:r>
              <a:endParaRPr lang="zh-CN" altLang="en-US" sz="1600" dirty="0"/>
            </a:p>
          </p:txBody>
        </p:sp>
        <p:sp>
          <p:nvSpPr>
            <p:cNvPr id="48" name="文本框 47">
              <a:extLst>
                <a:ext uri="{FF2B5EF4-FFF2-40B4-BE49-F238E27FC236}">
                  <a16:creationId xmlns:a16="http://schemas.microsoft.com/office/drawing/2014/main" id="{D7FCE74E-3FB5-4192-830D-A541DE7A23BD}"/>
                </a:ext>
              </a:extLst>
            </p:cNvPr>
            <p:cNvSpPr txBox="1"/>
            <p:nvPr/>
          </p:nvSpPr>
          <p:spPr>
            <a:xfrm>
              <a:off x="8801817" y="4019684"/>
              <a:ext cx="739305" cy="338554"/>
            </a:xfrm>
            <a:prstGeom prst="rect">
              <a:avLst/>
            </a:prstGeom>
            <a:noFill/>
          </p:spPr>
          <p:txBody>
            <a:bodyPr wrap="none" rtlCol="0">
              <a:spAutoFit/>
            </a:bodyPr>
            <a:lstStyle/>
            <a:p>
              <a:r>
                <a:rPr lang="en-US" altLang="zh-CN" sz="1600" dirty="0"/>
                <a:t>~16ms</a:t>
              </a:r>
              <a:endParaRPr lang="zh-CN" altLang="en-US" sz="1600" dirty="0"/>
            </a:p>
          </p:txBody>
        </p:sp>
        <p:sp>
          <p:nvSpPr>
            <p:cNvPr id="49" name="文本框 48">
              <a:extLst>
                <a:ext uri="{FF2B5EF4-FFF2-40B4-BE49-F238E27FC236}">
                  <a16:creationId xmlns:a16="http://schemas.microsoft.com/office/drawing/2014/main" id="{5A3E4EB3-A63C-4B4F-BBBD-ABE0D17F6D12}"/>
                </a:ext>
              </a:extLst>
            </p:cNvPr>
            <p:cNvSpPr txBox="1"/>
            <p:nvPr/>
          </p:nvSpPr>
          <p:spPr>
            <a:xfrm>
              <a:off x="3206082" y="3832379"/>
              <a:ext cx="642099" cy="338554"/>
            </a:xfrm>
            <a:prstGeom prst="rect">
              <a:avLst/>
            </a:prstGeom>
            <a:noFill/>
          </p:spPr>
          <p:txBody>
            <a:bodyPr wrap="none" rtlCol="0">
              <a:spAutoFit/>
            </a:bodyPr>
            <a:lstStyle/>
            <a:p>
              <a:r>
                <a:rPr lang="en-US" altLang="zh-CN" sz="1600" dirty="0"/>
                <a:t>60fps</a:t>
              </a:r>
              <a:endParaRPr lang="zh-CN" altLang="en-US" sz="1600" dirty="0"/>
            </a:p>
          </p:txBody>
        </p:sp>
        <p:sp>
          <p:nvSpPr>
            <p:cNvPr id="66" name="文本框 65">
              <a:extLst>
                <a:ext uri="{FF2B5EF4-FFF2-40B4-BE49-F238E27FC236}">
                  <a16:creationId xmlns:a16="http://schemas.microsoft.com/office/drawing/2014/main" id="{2F55518A-5D3A-4AC1-896C-D5F3E847D0B8}"/>
                </a:ext>
              </a:extLst>
            </p:cNvPr>
            <p:cNvSpPr txBox="1"/>
            <p:nvPr/>
          </p:nvSpPr>
          <p:spPr>
            <a:xfrm>
              <a:off x="4734560" y="3851684"/>
              <a:ext cx="777777" cy="338554"/>
            </a:xfrm>
            <a:prstGeom prst="rect">
              <a:avLst/>
            </a:prstGeom>
            <a:noFill/>
          </p:spPr>
          <p:txBody>
            <a:bodyPr wrap="none" rtlCol="0">
              <a:spAutoFit/>
            </a:bodyPr>
            <a:lstStyle/>
            <a:p>
              <a:r>
                <a:rPr lang="en-US" altLang="zh-CN" sz="1600" dirty="0"/>
                <a:t>4 slices</a:t>
              </a:r>
              <a:endParaRPr lang="zh-CN" altLang="en-US" sz="1600" dirty="0"/>
            </a:p>
          </p:txBody>
        </p:sp>
        <p:sp>
          <p:nvSpPr>
            <p:cNvPr id="62" name="文本框 61">
              <a:extLst>
                <a:ext uri="{FF2B5EF4-FFF2-40B4-BE49-F238E27FC236}">
                  <a16:creationId xmlns:a16="http://schemas.microsoft.com/office/drawing/2014/main" id="{DF3489CC-DB07-44D6-B152-4A837BA2DC9A}"/>
                </a:ext>
              </a:extLst>
            </p:cNvPr>
            <p:cNvSpPr txBox="1"/>
            <p:nvPr/>
          </p:nvSpPr>
          <p:spPr>
            <a:xfrm>
              <a:off x="5562090" y="4021929"/>
              <a:ext cx="973343" cy="338554"/>
            </a:xfrm>
            <a:prstGeom prst="rect">
              <a:avLst/>
            </a:prstGeom>
            <a:noFill/>
          </p:spPr>
          <p:txBody>
            <a:bodyPr wrap="none" rtlCol="0">
              <a:spAutoFit/>
            </a:bodyPr>
            <a:lstStyle/>
            <a:p>
              <a:r>
                <a:rPr lang="en-US" altLang="zh-CN" sz="1600" dirty="0"/>
                <a:t>15 ~ ? </a:t>
              </a:r>
              <a:r>
                <a:rPr lang="en-US" altLang="zh-CN" sz="1600" dirty="0" err="1"/>
                <a:t>ms</a:t>
              </a:r>
              <a:endParaRPr lang="zh-CN" altLang="en-US" sz="1600" dirty="0"/>
            </a:p>
          </p:txBody>
        </p:sp>
      </p:grpSp>
      <p:cxnSp>
        <p:nvCxnSpPr>
          <p:cNvPr id="14" name="连接符: 肘形 13">
            <a:extLst>
              <a:ext uri="{FF2B5EF4-FFF2-40B4-BE49-F238E27FC236}">
                <a16:creationId xmlns:a16="http://schemas.microsoft.com/office/drawing/2014/main" id="{821D1E67-8DA9-419A-AC0E-68A51064258A}"/>
              </a:ext>
            </a:extLst>
          </p:cNvPr>
          <p:cNvCxnSpPr>
            <a:cxnSpLocks/>
            <a:endCxn id="25" idx="0"/>
          </p:cNvCxnSpPr>
          <p:nvPr/>
        </p:nvCxnSpPr>
        <p:spPr>
          <a:xfrm rot="10800000">
            <a:off x="2218481" y="5728494"/>
            <a:ext cx="7072183" cy="218058"/>
          </a:xfrm>
          <a:prstGeom prst="bentConnector4">
            <a:avLst>
              <a:gd name="adj1" fmla="val 59"/>
              <a:gd name="adj2" fmla="val 204834"/>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id="{81578B70-2C0A-4396-91DD-A7FDBF273814}"/>
              </a:ext>
            </a:extLst>
          </p:cNvPr>
          <p:cNvSpPr txBox="1"/>
          <p:nvPr/>
        </p:nvSpPr>
        <p:spPr>
          <a:xfrm>
            <a:off x="3993228" y="5169674"/>
            <a:ext cx="3167727" cy="338554"/>
          </a:xfrm>
          <a:prstGeom prst="rect">
            <a:avLst/>
          </a:prstGeom>
          <a:noFill/>
        </p:spPr>
        <p:txBody>
          <a:bodyPr wrap="none" rtlCol="0">
            <a:spAutoFit/>
          </a:bodyPr>
          <a:lstStyle/>
          <a:p>
            <a:r>
              <a:rPr lang="en-US" altLang="zh-CN" sz="1600" dirty="0"/>
              <a:t>User instruction transmission, 10ms</a:t>
            </a:r>
            <a:endParaRPr lang="zh-CN" altLang="en-US" sz="1600" dirty="0"/>
          </a:p>
        </p:txBody>
      </p:sp>
      <p:grpSp>
        <p:nvGrpSpPr>
          <p:cNvPr id="38" name="组合 37">
            <a:extLst>
              <a:ext uri="{FF2B5EF4-FFF2-40B4-BE49-F238E27FC236}">
                <a16:creationId xmlns:a16="http://schemas.microsoft.com/office/drawing/2014/main" id="{30EBAA37-DDB4-46DC-9159-D93FCB58238C}"/>
              </a:ext>
            </a:extLst>
          </p:cNvPr>
          <p:cNvGrpSpPr/>
          <p:nvPr/>
        </p:nvGrpSpPr>
        <p:grpSpPr>
          <a:xfrm>
            <a:off x="8872197" y="1149317"/>
            <a:ext cx="2926192" cy="1905101"/>
            <a:chOff x="9136892" y="1133275"/>
            <a:chExt cx="2926192" cy="1905101"/>
          </a:xfrm>
        </p:grpSpPr>
        <p:grpSp>
          <p:nvGrpSpPr>
            <p:cNvPr id="9" name="组合 8">
              <a:extLst>
                <a:ext uri="{FF2B5EF4-FFF2-40B4-BE49-F238E27FC236}">
                  <a16:creationId xmlns:a16="http://schemas.microsoft.com/office/drawing/2014/main" id="{49ED14A5-8B19-43A7-A00A-BC751EEFED92}"/>
                </a:ext>
              </a:extLst>
            </p:cNvPr>
            <p:cNvGrpSpPr/>
            <p:nvPr/>
          </p:nvGrpSpPr>
          <p:grpSpPr>
            <a:xfrm>
              <a:off x="9209512" y="1447291"/>
              <a:ext cx="2853572" cy="1591085"/>
              <a:chOff x="9228625" y="688164"/>
              <a:chExt cx="2853572" cy="1591085"/>
            </a:xfrm>
          </p:grpSpPr>
          <p:pic>
            <p:nvPicPr>
              <p:cNvPr id="51" name="图片 50">
                <a:extLst>
                  <a:ext uri="{FF2B5EF4-FFF2-40B4-BE49-F238E27FC236}">
                    <a16:creationId xmlns:a16="http://schemas.microsoft.com/office/drawing/2014/main" id="{7C9CBEF2-F426-46DB-8839-064BE0BE1D9B}"/>
                  </a:ext>
                </a:extLst>
              </p:cNvPr>
              <p:cNvPicPr>
                <a:picLocks noChangeAspect="1"/>
              </p:cNvPicPr>
              <p:nvPr/>
            </p:nvPicPr>
            <p:blipFill>
              <a:blip r:embed="rId2"/>
              <a:stretch>
                <a:fillRect/>
              </a:stretch>
            </p:blipFill>
            <p:spPr>
              <a:xfrm>
                <a:off x="9228625" y="1665683"/>
                <a:ext cx="282318" cy="570910"/>
              </a:xfrm>
              <a:prstGeom prst="rect">
                <a:avLst/>
              </a:prstGeom>
            </p:spPr>
          </p:pic>
          <p:pic>
            <p:nvPicPr>
              <p:cNvPr id="53" name="图片 52">
                <a:extLst>
                  <a:ext uri="{FF2B5EF4-FFF2-40B4-BE49-F238E27FC236}">
                    <a16:creationId xmlns:a16="http://schemas.microsoft.com/office/drawing/2014/main" id="{DFA0D2D3-49E7-4750-A6EE-418A68759C50}"/>
                  </a:ext>
                </a:extLst>
              </p:cNvPr>
              <p:cNvPicPr>
                <a:picLocks noChangeAspect="1"/>
              </p:cNvPicPr>
              <p:nvPr/>
            </p:nvPicPr>
            <p:blipFill>
              <a:blip r:embed="rId3"/>
              <a:stretch>
                <a:fillRect/>
              </a:stretch>
            </p:blipFill>
            <p:spPr>
              <a:xfrm>
                <a:off x="11118772" y="1703665"/>
                <a:ext cx="963425" cy="466718"/>
              </a:xfrm>
              <a:prstGeom prst="rect">
                <a:avLst/>
              </a:prstGeom>
            </p:spPr>
          </p:pic>
          <p:pic>
            <p:nvPicPr>
              <p:cNvPr id="54" name="图片 53">
                <a:extLst>
                  <a:ext uri="{FF2B5EF4-FFF2-40B4-BE49-F238E27FC236}">
                    <a16:creationId xmlns:a16="http://schemas.microsoft.com/office/drawing/2014/main" id="{BA0DD815-D2D0-4811-9AD6-66C02395C424}"/>
                  </a:ext>
                </a:extLst>
              </p:cNvPr>
              <p:cNvPicPr>
                <a:picLocks noChangeAspect="1"/>
              </p:cNvPicPr>
              <p:nvPr/>
            </p:nvPicPr>
            <p:blipFill>
              <a:blip r:embed="rId4"/>
              <a:stretch>
                <a:fillRect/>
              </a:stretch>
            </p:blipFill>
            <p:spPr>
              <a:xfrm>
                <a:off x="9681803" y="1653208"/>
                <a:ext cx="863635" cy="626041"/>
              </a:xfrm>
              <a:prstGeom prst="rect">
                <a:avLst/>
              </a:prstGeom>
            </p:spPr>
          </p:pic>
          <p:cxnSp>
            <p:nvCxnSpPr>
              <p:cNvPr id="56" name="直接箭头连接符 55">
                <a:extLst>
                  <a:ext uri="{FF2B5EF4-FFF2-40B4-BE49-F238E27FC236}">
                    <a16:creationId xmlns:a16="http://schemas.microsoft.com/office/drawing/2014/main" id="{C00227FA-3CF0-4FDB-B364-7224C59E5095}"/>
                  </a:ext>
                </a:extLst>
              </p:cNvPr>
              <p:cNvCxnSpPr>
                <a:cxnSpLocks/>
                <a:stCxn id="54" idx="3"/>
              </p:cNvCxnSpPr>
              <p:nvPr/>
            </p:nvCxnSpPr>
            <p:spPr>
              <a:xfrm flipV="1">
                <a:off x="10545438" y="1910809"/>
                <a:ext cx="478987" cy="5542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id="{1FBE10DD-A2BD-46D5-98F4-079AAC26723D}"/>
                  </a:ext>
                </a:extLst>
              </p:cNvPr>
              <p:cNvPicPr>
                <a:picLocks noChangeAspect="1"/>
              </p:cNvPicPr>
              <p:nvPr/>
            </p:nvPicPr>
            <p:blipFill>
              <a:blip r:embed="rId5"/>
              <a:stretch>
                <a:fillRect/>
              </a:stretch>
            </p:blipFill>
            <p:spPr>
              <a:xfrm>
                <a:off x="9444610" y="688164"/>
                <a:ext cx="750847" cy="487461"/>
              </a:xfrm>
              <a:prstGeom prst="rect">
                <a:avLst/>
              </a:prstGeom>
            </p:spPr>
          </p:pic>
          <p:cxnSp>
            <p:nvCxnSpPr>
              <p:cNvPr id="6" name="直接箭头连接符 5">
                <a:extLst>
                  <a:ext uri="{FF2B5EF4-FFF2-40B4-BE49-F238E27FC236}">
                    <a16:creationId xmlns:a16="http://schemas.microsoft.com/office/drawing/2014/main" id="{CA812E4F-542C-457C-B543-D1111F173074}"/>
                  </a:ext>
                </a:extLst>
              </p:cNvPr>
              <p:cNvCxnSpPr/>
              <p:nvPr/>
            </p:nvCxnSpPr>
            <p:spPr>
              <a:xfrm>
                <a:off x="9497360" y="1175624"/>
                <a:ext cx="0" cy="4775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a:extLst>
                  <a:ext uri="{FF2B5EF4-FFF2-40B4-BE49-F238E27FC236}">
                    <a16:creationId xmlns:a16="http://schemas.microsoft.com/office/drawing/2014/main" id="{0FBCCA18-E675-43A6-B8FB-3B111BA5816F}"/>
                  </a:ext>
                </a:extLst>
              </p:cNvPr>
              <p:cNvCxnSpPr/>
              <p:nvPr/>
            </p:nvCxnSpPr>
            <p:spPr>
              <a:xfrm>
                <a:off x="10113620" y="1175624"/>
                <a:ext cx="0" cy="4775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a:extLst>
                  <a:ext uri="{FF2B5EF4-FFF2-40B4-BE49-F238E27FC236}">
                    <a16:creationId xmlns:a16="http://schemas.microsoft.com/office/drawing/2014/main" id="{16205D7B-CDBA-4C67-8D25-0554C4A7F1CA}"/>
                  </a:ext>
                </a:extLst>
              </p:cNvPr>
              <p:cNvCxnSpPr>
                <a:cxnSpLocks/>
              </p:cNvCxnSpPr>
              <p:nvPr/>
            </p:nvCxnSpPr>
            <p:spPr>
              <a:xfrm>
                <a:off x="9526346" y="1951140"/>
                <a:ext cx="291461" cy="13329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33" name="文本框 32">
              <a:extLst>
                <a:ext uri="{FF2B5EF4-FFF2-40B4-BE49-F238E27FC236}">
                  <a16:creationId xmlns:a16="http://schemas.microsoft.com/office/drawing/2014/main" id="{D82142A6-1547-4213-B63F-0291FB86B8D7}"/>
                </a:ext>
              </a:extLst>
            </p:cNvPr>
            <p:cNvSpPr txBox="1"/>
            <p:nvPr/>
          </p:nvSpPr>
          <p:spPr>
            <a:xfrm>
              <a:off x="9287042" y="1133275"/>
              <a:ext cx="1029513" cy="307777"/>
            </a:xfrm>
            <a:prstGeom prst="rect">
              <a:avLst/>
            </a:prstGeom>
            <a:noFill/>
          </p:spPr>
          <p:txBody>
            <a:bodyPr wrap="none" rtlCol="0">
              <a:spAutoFit/>
            </a:bodyPr>
            <a:lstStyle/>
            <a:p>
              <a:r>
                <a:rPr lang="en-US" altLang="zh-CN" sz="1400" dirty="0"/>
                <a:t>Cloud/edge</a:t>
              </a:r>
              <a:endParaRPr lang="zh-CN" altLang="en-US" sz="1400" dirty="0"/>
            </a:p>
          </p:txBody>
        </p:sp>
        <p:sp>
          <p:nvSpPr>
            <p:cNvPr id="34" name="文本框 33">
              <a:extLst>
                <a:ext uri="{FF2B5EF4-FFF2-40B4-BE49-F238E27FC236}">
                  <a16:creationId xmlns:a16="http://schemas.microsoft.com/office/drawing/2014/main" id="{A423FFF1-3607-4213-8B62-166F47A82027}"/>
                </a:ext>
              </a:extLst>
            </p:cNvPr>
            <p:cNvSpPr txBox="1"/>
            <p:nvPr/>
          </p:nvSpPr>
          <p:spPr>
            <a:xfrm>
              <a:off x="9136892" y="1966680"/>
              <a:ext cx="1328056" cy="276999"/>
            </a:xfrm>
            <a:prstGeom prst="rect">
              <a:avLst/>
            </a:prstGeom>
            <a:noFill/>
          </p:spPr>
          <p:txBody>
            <a:bodyPr wrap="none" rtlCol="0">
              <a:spAutoFit/>
            </a:bodyPr>
            <a:lstStyle/>
            <a:p>
              <a:r>
                <a:rPr lang="en-US" altLang="zh-CN" sz="1200" dirty="0">
                  <a:solidFill>
                    <a:srgbClr val="0070C0"/>
                  </a:solidFill>
                </a:rPr>
                <a:t>Cloud gaming, VDI</a:t>
              </a:r>
              <a:endParaRPr lang="zh-CN" altLang="en-US" sz="1200" dirty="0">
                <a:solidFill>
                  <a:srgbClr val="0070C0"/>
                </a:solidFill>
              </a:endParaRPr>
            </a:p>
          </p:txBody>
        </p:sp>
        <p:sp>
          <p:nvSpPr>
            <p:cNvPr id="55" name="文本框 54">
              <a:extLst>
                <a:ext uri="{FF2B5EF4-FFF2-40B4-BE49-F238E27FC236}">
                  <a16:creationId xmlns:a16="http://schemas.microsoft.com/office/drawing/2014/main" id="{0B1DD686-1A00-47B4-A0D1-45E626C61E0A}"/>
                </a:ext>
              </a:extLst>
            </p:cNvPr>
            <p:cNvSpPr txBox="1"/>
            <p:nvPr/>
          </p:nvSpPr>
          <p:spPr>
            <a:xfrm>
              <a:off x="10464948" y="2246309"/>
              <a:ext cx="1460464" cy="276999"/>
            </a:xfrm>
            <a:prstGeom prst="rect">
              <a:avLst/>
            </a:prstGeom>
            <a:noFill/>
          </p:spPr>
          <p:txBody>
            <a:bodyPr wrap="none" rtlCol="0">
              <a:spAutoFit/>
            </a:bodyPr>
            <a:lstStyle/>
            <a:p>
              <a:r>
                <a:rPr lang="en-US" altLang="zh-CN" sz="1200" dirty="0">
                  <a:solidFill>
                    <a:srgbClr val="FF0000"/>
                  </a:solidFill>
                </a:rPr>
                <a:t>Device collaboration</a:t>
              </a:r>
              <a:endParaRPr lang="zh-CN" altLang="en-US" sz="1200" dirty="0">
                <a:solidFill>
                  <a:srgbClr val="FF0000"/>
                </a:solidFill>
              </a:endParaRPr>
            </a:p>
          </p:txBody>
        </p:sp>
        <p:pic>
          <p:nvPicPr>
            <p:cNvPr id="58" name="图片 57">
              <a:extLst>
                <a:ext uri="{FF2B5EF4-FFF2-40B4-BE49-F238E27FC236}">
                  <a16:creationId xmlns:a16="http://schemas.microsoft.com/office/drawing/2014/main" id="{E94368C6-58FC-4D9B-B9BB-A6053489328B}"/>
                </a:ext>
              </a:extLst>
            </p:cNvPr>
            <p:cNvPicPr>
              <a:picLocks noChangeAspect="1"/>
            </p:cNvPicPr>
            <p:nvPr/>
          </p:nvPicPr>
          <p:blipFill>
            <a:blip r:embed="rId2"/>
            <a:stretch>
              <a:fillRect/>
            </a:stretch>
          </p:blipFill>
          <p:spPr>
            <a:xfrm>
              <a:off x="10200903" y="2494183"/>
              <a:ext cx="150608" cy="304562"/>
            </a:xfrm>
            <a:prstGeom prst="rect">
              <a:avLst/>
            </a:prstGeom>
          </p:spPr>
        </p:pic>
      </p:grpSp>
    </p:spTree>
    <p:extLst>
      <p:ext uri="{BB962C8B-B14F-4D97-AF65-F5344CB8AC3E}">
        <p14:creationId xmlns:p14="http://schemas.microsoft.com/office/powerpoint/2010/main" val="23661202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51475"/>
            <a:ext cx="10515600" cy="1325563"/>
          </a:xfrm>
        </p:spPr>
        <p:txBody>
          <a:bodyPr vert="horz" lIns="91440" tIns="45720" rIns="91440" bIns="45720" rtlCol="0" anchor="ctr">
            <a:normAutofit/>
          </a:bodyPr>
          <a:lstStyle/>
          <a:p>
            <a:r>
              <a:rPr lang="en-US" altLang="zh-CN" sz="2800" b="1" dirty="0"/>
              <a:t>Comment 2: On ultra-low-delay communication</a:t>
            </a:r>
            <a:endParaRPr lang="zh-CN" altLang="en-US" sz="2800" b="1" dirty="0"/>
          </a:p>
        </p:txBody>
      </p:sp>
      <p:sp>
        <p:nvSpPr>
          <p:cNvPr id="21" name="文本框 20">
            <a:extLst>
              <a:ext uri="{FF2B5EF4-FFF2-40B4-BE49-F238E27FC236}">
                <a16:creationId xmlns:a16="http://schemas.microsoft.com/office/drawing/2014/main" id="{0273CE8A-E35D-40CE-8FCB-A61F19759DDF}"/>
              </a:ext>
            </a:extLst>
          </p:cNvPr>
          <p:cNvSpPr txBox="1"/>
          <p:nvPr/>
        </p:nvSpPr>
        <p:spPr>
          <a:xfrm>
            <a:off x="626426" y="1382282"/>
            <a:ext cx="10847968" cy="5016758"/>
          </a:xfrm>
          <a:prstGeom prst="rect">
            <a:avLst/>
          </a:prstGeom>
          <a:noFill/>
        </p:spPr>
        <p:txBody>
          <a:bodyPr wrap="square" rtlCol="0">
            <a:spAutoFit/>
          </a:bodyPr>
          <a:lstStyle/>
          <a:p>
            <a:pPr marL="285750" indent="-285750">
              <a:buFont typeface="Arial" panose="020B0604020202020204" pitchFamily="34" charset="0"/>
              <a:buChar char="•"/>
            </a:pPr>
            <a:r>
              <a:rPr lang="en-US" altLang="zh-CN" sz="1600" dirty="0"/>
              <a:t>Wireless communication has large instantaneous bandwidth fluctuation due to signal fading and interference.</a:t>
            </a:r>
          </a:p>
          <a:p>
            <a:pPr marL="742950" lvl="1" indent="-285750">
              <a:buFont typeface="Arial" panose="020B0604020202020204" pitchFamily="34" charset="0"/>
              <a:buChar char="•"/>
            </a:pPr>
            <a:r>
              <a:rPr lang="en-US" altLang="zh-CN" sz="1600" dirty="0"/>
              <a:t>It seems an inevitable problem for mobile devices since they are connected to Internet or with other devices via wireless network. </a:t>
            </a:r>
          </a:p>
          <a:p>
            <a:pPr marL="285750" indent="-285750">
              <a:buFont typeface="Arial" panose="020B0604020202020204" pitchFamily="34" charset="0"/>
              <a:buChar char="•"/>
            </a:pPr>
            <a:endParaRPr lang="en-US" altLang="zh-CN" sz="1600" dirty="0">
              <a:effectLst/>
              <a:latin typeface="Times New Roman" panose="02020603050405020304" pitchFamily="18" charset="0"/>
              <a:ea typeface="Times New Roman" panose="02020603050405020304" pitchFamily="18" charset="0"/>
            </a:endParaRPr>
          </a:p>
          <a:p>
            <a:pPr marL="285750" indent="-285750">
              <a:buFont typeface="Arial" panose="020B0604020202020204" pitchFamily="34" charset="0"/>
              <a:buChar char="•"/>
            </a:pPr>
            <a:endParaRPr lang="en-US" altLang="zh-CN" sz="1600" dirty="0"/>
          </a:p>
          <a:p>
            <a:pPr marL="285750" indent="-285750">
              <a:buFont typeface="Arial" panose="020B0604020202020204" pitchFamily="34" charset="0"/>
              <a:buChar char="•"/>
            </a:pPr>
            <a:endParaRPr lang="en-US" altLang="zh-CN" sz="1600" dirty="0"/>
          </a:p>
          <a:p>
            <a:pPr marL="285750" indent="-285750">
              <a:buFont typeface="Arial" panose="020B0604020202020204" pitchFamily="34" charset="0"/>
              <a:buChar char="•"/>
            </a:pPr>
            <a:endParaRPr lang="en-US" altLang="zh-CN" sz="1600" dirty="0"/>
          </a:p>
          <a:p>
            <a:pPr marL="285750" indent="-285750">
              <a:buFont typeface="Arial" panose="020B0604020202020204" pitchFamily="34" charset="0"/>
              <a:buChar char="•"/>
            </a:pPr>
            <a:endParaRPr lang="en-US" altLang="zh-CN" sz="1600" dirty="0"/>
          </a:p>
          <a:p>
            <a:pPr marL="285750" indent="-285750">
              <a:buFont typeface="Arial" panose="020B0604020202020204" pitchFamily="34" charset="0"/>
              <a:buChar char="•"/>
            </a:pPr>
            <a:endParaRPr lang="en-US" altLang="zh-CN" sz="1600" dirty="0"/>
          </a:p>
          <a:p>
            <a:pPr marL="285750" indent="-285750">
              <a:buFont typeface="Arial" panose="020B0604020202020204" pitchFamily="34" charset="0"/>
              <a:buChar char="•"/>
            </a:pPr>
            <a:endParaRPr lang="en-US" altLang="zh-CN" sz="1600" dirty="0"/>
          </a:p>
          <a:p>
            <a:pPr marL="285750" indent="-285750">
              <a:buFont typeface="Arial" panose="020B0604020202020204" pitchFamily="34" charset="0"/>
              <a:buChar char="•"/>
            </a:pPr>
            <a:endParaRPr lang="en-US" altLang="zh-CN" sz="1600" dirty="0"/>
          </a:p>
          <a:p>
            <a:pPr marL="285750" indent="-285750">
              <a:buFont typeface="Arial" panose="020B0604020202020204" pitchFamily="34" charset="0"/>
              <a:buChar char="•"/>
            </a:pPr>
            <a:endParaRPr lang="en-US" altLang="zh-CN" sz="1600" dirty="0"/>
          </a:p>
          <a:p>
            <a:pPr marL="285750" indent="-285750">
              <a:buFont typeface="Arial" panose="020B0604020202020204" pitchFamily="34" charset="0"/>
              <a:buChar char="•"/>
            </a:pPr>
            <a:endParaRPr lang="en-US" altLang="zh-CN" sz="1600" dirty="0"/>
          </a:p>
          <a:p>
            <a:pPr marL="285750" indent="-285750">
              <a:buFont typeface="Arial" panose="020B0604020202020204" pitchFamily="34" charset="0"/>
              <a:buChar char="•"/>
            </a:pPr>
            <a:endParaRPr lang="en-US" altLang="zh-CN" sz="1600" dirty="0"/>
          </a:p>
          <a:p>
            <a:pPr marL="285750" indent="-285750">
              <a:buFont typeface="Arial" panose="020B0604020202020204" pitchFamily="34" charset="0"/>
              <a:buChar char="•"/>
            </a:pPr>
            <a:endParaRPr lang="en-US" altLang="zh-CN" sz="1600" dirty="0"/>
          </a:p>
          <a:p>
            <a:pPr marL="285750" indent="-285750">
              <a:buFont typeface="Arial" panose="020B0604020202020204" pitchFamily="34" charset="0"/>
              <a:buChar char="•"/>
            </a:pPr>
            <a:endParaRPr lang="en-US" altLang="zh-CN" sz="1600" dirty="0"/>
          </a:p>
          <a:p>
            <a:pPr marL="285750" indent="-285750">
              <a:buFont typeface="Arial" panose="020B0604020202020204" pitchFamily="34" charset="0"/>
              <a:buChar char="•"/>
            </a:pPr>
            <a:endParaRPr lang="en-US" altLang="zh-CN" sz="1600" dirty="0"/>
          </a:p>
          <a:p>
            <a:pPr marL="285750" indent="-285750">
              <a:buFont typeface="Arial" panose="020B0604020202020204" pitchFamily="34" charset="0"/>
              <a:buChar char="•"/>
            </a:pPr>
            <a:r>
              <a:rPr lang="en-US" altLang="zh-CN" sz="1600" dirty="0"/>
              <a:t>It is not only a problem for wireless communication. For the ethernet, the bandwidth fluctuation may also be significant, “approximately 5.6% of Ethernet users encounter at least five occurrences of dramatic bandwidth reduction (i.e. reduction by more than 50% within 100ms) per minute” [6].</a:t>
            </a:r>
          </a:p>
        </p:txBody>
      </p:sp>
      <p:pic>
        <p:nvPicPr>
          <p:cNvPr id="59" name="Picture 5">
            <a:extLst>
              <a:ext uri="{FF2B5EF4-FFF2-40B4-BE49-F238E27FC236}">
                <a16:creationId xmlns:a16="http://schemas.microsoft.com/office/drawing/2014/main" id="{CE04E805-A341-4BAB-B9AB-5FE01D964C68}"/>
              </a:ext>
            </a:extLst>
          </p:cNvPr>
          <p:cNvPicPr/>
          <p:nvPr/>
        </p:nvPicPr>
        <p:blipFill>
          <a:blip r:embed="rId2"/>
          <a:stretch>
            <a:fillRect/>
          </a:stretch>
        </p:blipFill>
        <p:spPr>
          <a:xfrm>
            <a:off x="390539" y="2561099"/>
            <a:ext cx="5303520" cy="2362200"/>
          </a:xfrm>
          <a:prstGeom prst="rect">
            <a:avLst/>
          </a:prstGeom>
        </p:spPr>
      </p:pic>
      <p:pic>
        <p:nvPicPr>
          <p:cNvPr id="60" name="Picture 38">
            <a:extLst>
              <a:ext uri="{FF2B5EF4-FFF2-40B4-BE49-F238E27FC236}">
                <a16:creationId xmlns:a16="http://schemas.microsoft.com/office/drawing/2014/main" id="{ED682381-C4E7-46D5-ADB9-BDE56965DFB3}"/>
              </a:ext>
            </a:extLst>
          </p:cNvPr>
          <p:cNvPicPr/>
          <p:nvPr/>
        </p:nvPicPr>
        <p:blipFill>
          <a:blip r:embed="rId3"/>
          <a:stretch>
            <a:fillRect/>
          </a:stretch>
        </p:blipFill>
        <p:spPr>
          <a:xfrm>
            <a:off x="6291251" y="2457073"/>
            <a:ext cx="5280660" cy="2304415"/>
          </a:xfrm>
          <a:prstGeom prst="rect">
            <a:avLst/>
          </a:prstGeom>
        </p:spPr>
      </p:pic>
      <p:sp>
        <p:nvSpPr>
          <p:cNvPr id="63" name="文本框 62">
            <a:extLst>
              <a:ext uri="{FF2B5EF4-FFF2-40B4-BE49-F238E27FC236}">
                <a16:creationId xmlns:a16="http://schemas.microsoft.com/office/drawing/2014/main" id="{EC1FF6C6-1B40-4164-B183-AEF6F978F0E2}"/>
              </a:ext>
            </a:extLst>
          </p:cNvPr>
          <p:cNvSpPr txBox="1"/>
          <p:nvPr/>
        </p:nvSpPr>
        <p:spPr>
          <a:xfrm>
            <a:off x="657725" y="4762123"/>
            <a:ext cx="6096000" cy="276999"/>
          </a:xfrm>
          <a:prstGeom prst="rect">
            <a:avLst/>
          </a:prstGeom>
          <a:noFill/>
        </p:spPr>
        <p:txBody>
          <a:bodyPr wrap="square">
            <a:spAutoFit/>
          </a:bodyPr>
          <a:lstStyle/>
          <a:p>
            <a:r>
              <a:rPr lang="en-US" altLang="zh-CN" sz="1200" dirty="0">
                <a:effectLst/>
                <a:latin typeface="Times New Roman" panose="02020603050405020304" pitchFamily="18" charset="0"/>
                <a:ea typeface="Times New Roman" panose="02020603050405020304" pitchFamily="18" charset="0"/>
              </a:rPr>
              <a:t>Fig. 1 </a:t>
            </a:r>
            <a:r>
              <a:rPr lang="en-US" altLang="zh-CN" sz="1200" dirty="0" err="1">
                <a:effectLst/>
                <a:latin typeface="Times New Roman" panose="02020603050405020304" pitchFamily="18" charset="0"/>
                <a:ea typeface="Times New Roman" panose="02020603050405020304" pitchFamily="18" charset="0"/>
              </a:rPr>
              <a:t>WiFi</a:t>
            </a:r>
            <a:r>
              <a:rPr lang="en-US" altLang="zh-CN" sz="1200" dirty="0">
                <a:effectLst/>
                <a:latin typeface="Times New Roman" panose="02020603050405020304" pitchFamily="18" charset="0"/>
                <a:ea typeface="Times New Roman" panose="02020603050405020304" pitchFamily="18" charset="0"/>
              </a:rPr>
              <a:t> bandwidth fluctuation measured in an indoor environment.</a:t>
            </a:r>
            <a:endParaRPr lang="zh-CN" altLang="en-US" sz="1200" dirty="0"/>
          </a:p>
        </p:txBody>
      </p:sp>
      <p:sp>
        <p:nvSpPr>
          <p:cNvPr id="65" name="文本框 64">
            <a:extLst>
              <a:ext uri="{FF2B5EF4-FFF2-40B4-BE49-F238E27FC236}">
                <a16:creationId xmlns:a16="http://schemas.microsoft.com/office/drawing/2014/main" id="{2E9768C4-132A-402D-89C6-09245863B48B}"/>
              </a:ext>
            </a:extLst>
          </p:cNvPr>
          <p:cNvSpPr txBox="1"/>
          <p:nvPr/>
        </p:nvSpPr>
        <p:spPr>
          <a:xfrm>
            <a:off x="6438060" y="4775568"/>
            <a:ext cx="5363401" cy="276999"/>
          </a:xfrm>
          <a:prstGeom prst="rect">
            <a:avLst/>
          </a:prstGeom>
          <a:noFill/>
        </p:spPr>
        <p:txBody>
          <a:bodyPr wrap="square">
            <a:spAutoFit/>
          </a:bodyPr>
          <a:lstStyle/>
          <a:p>
            <a:r>
              <a:rPr lang="en-US" altLang="zh-CN" sz="1200" dirty="0">
                <a:effectLst/>
                <a:latin typeface="Times New Roman" panose="02020603050405020304" pitchFamily="18" charset="0"/>
                <a:ea typeface="Times New Roman" panose="02020603050405020304" pitchFamily="18" charset="0"/>
              </a:rPr>
              <a:t>Fig. 2 The bandwidth fluctuation when the car is running on the road (4G network) </a:t>
            </a:r>
            <a:endParaRPr lang="zh-CN" altLang="en-US" sz="1200" dirty="0"/>
          </a:p>
        </p:txBody>
      </p:sp>
    </p:spTree>
    <p:extLst>
      <p:ext uri="{BB962C8B-B14F-4D97-AF65-F5344CB8AC3E}">
        <p14:creationId xmlns:p14="http://schemas.microsoft.com/office/powerpoint/2010/main" val="42166127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51475"/>
            <a:ext cx="10515600" cy="1325563"/>
          </a:xfrm>
        </p:spPr>
        <p:txBody>
          <a:bodyPr vert="horz" lIns="91440" tIns="45720" rIns="91440" bIns="45720" rtlCol="0" anchor="ctr">
            <a:normAutofit/>
          </a:bodyPr>
          <a:lstStyle/>
          <a:p>
            <a:r>
              <a:rPr lang="en-US" altLang="zh-CN" sz="2800" b="1" dirty="0"/>
              <a:t>Comment 2: On ultra-low-delay communication</a:t>
            </a:r>
            <a:endParaRPr lang="zh-CN" altLang="en-US" sz="2800" b="1" dirty="0"/>
          </a:p>
        </p:txBody>
      </p:sp>
      <p:sp>
        <p:nvSpPr>
          <p:cNvPr id="3" name="文本框 2">
            <a:extLst>
              <a:ext uri="{FF2B5EF4-FFF2-40B4-BE49-F238E27FC236}">
                <a16:creationId xmlns:a16="http://schemas.microsoft.com/office/drawing/2014/main" id="{F3220C65-D11F-4CD5-9005-175E9FA609AA}"/>
              </a:ext>
            </a:extLst>
          </p:cNvPr>
          <p:cNvSpPr txBox="1"/>
          <p:nvPr/>
        </p:nvSpPr>
        <p:spPr>
          <a:xfrm>
            <a:off x="838201" y="1292372"/>
            <a:ext cx="10623884" cy="3980577"/>
          </a:xfrm>
          <a:prstGeom prst="rect">
            <a:avLst/>
          </a:prstGeom>
          <a:noFill/>
        </p:spPr>
        <p:txBody>
          <a:bodyPr wrap="square" rtlCol="0">
            <a:spAutoFit/>
          </a:bodyPr>
          <a:lstStyle/>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dirty="0"/>
              <a:t>Such dramatic bandwidth change at millisecond-level granularity is challenging for rate control</a:t>
            </a:r>
          </a:p>
          <a:p>
            <a:pPr marL="742950" lvl="1"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dirty="0"/>
              <a:t>It is difficult for bandwidth estimation to be reliable in such a case.</a:t>
            </a:r>
          </a:p>
          <a:p>
            <a:pPr marL="742950" lvl="1"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dirty="0"/>
              <a:t>Converging to a new bitrate need some time. RPR helps much in quick bitrate adaptation in this case, but still it is relied on bandwidth estimation.</a:t>
            </a:r>
          </a:p>
          <a:p>
            <a:pPr algn="just" hangingPunct="0">
              <a:spcBef>
                <a:spcPts val="6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altLang="zh-CN" dirty="0"/>
          </a:p>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dirty="0"/>
              <a:t>All in all, in the ultra-low-delay scenarios, the challenge to the video decoder is that it cannot always receive all packets in time. </a:t>
            </a:r>
          </a:p>
          <a:p>
            <a:pPr marL="742950" lvl="1"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dirty="0"/>
              <a:t>Some packets may be lost/discarded, while some may arrive later than expected.</a:t>
            </a:r>
            <a:endParaRPr lang="zh-CN" altLang="zh-CN" dirty="0"/>
          </a:p>
          <a:p>
            <a:pPr marL="285750" indent="-28575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altLang="zh-CN" dirty="0"/>
          </a:p>
          <a:p>
            <a:pPr marL="285750" indent="-28575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dirty="0"/>
              <a:t>It is recommended to </a:t>
            </a:r>
            <a:r>
              <a:rPr lang="en-US" altLang="zh-CN" dirty="0">
                <a:solidFill>
                  <a:srgbClr val="FF0000"/>
                </a:solidFill>
              </a:rPr>
              <a:t>establish an </a:t>
            </a:r>
            <a:r>
              <a:rPr lang="en-US" altLang="zh-CN" dirty="0" err="1">
                <a:solidFill>
                  <a:srgbClr val="FF0000"/>
                </a:solidFill>
              </a:rPr>
              <a:t>AhG</a:t>
            </a:r>
            <a:r>
              <a:rPr lang="en-US" altLang="zh-CN" dirty="0">
                <a:solidFill>
                  <a:srgbClr val="FF0000"/>
                </a:solidFill>
              </a:rPr>
              <a:t> on ultra-low-delay coding </a:t>
            </a:r>
            <a:r>
              <a:rPr lang="en-US" altLang="zh-CN" dirty="0"/>
              <a:t>to collect requirements, use cases, evaluation criteria, test conditions, test materials for the ultra-low-delay application scenarios.</a:t>
            </a:r>
            <a:endParaRPr lang="zh-CN" altLang="zh-CN" dirty="0"/>
          </a:p>
          <a:p>
            <a:pPr marL="285750" indent="-285750">
              <a:buFont typeface="Arial" panose="020B0604020202020204" pitchFamily="34" charset="0"/>
              <a:buChar char="•"/>
            </a:pPr>
            <a:endParaRPr lang="zh-CN" altLang="en-US" dirty="0"/>
          </a:p>
        </p:txBody>
      </p:sp>
    </p:spTree>
    <p:extLst>
      <p:ext uri="{BB962C8B-B14F-4D97-AF65-F5344CB8AC3E}">
        <p14:creationId xmlns:p14="http://schemas.microsoft.com/office/powerpoint/2010/main" val="42068728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51475"/>
            <a:ext cx="10515600" cy="1325563"/>
          </a:xfrm>
        </p:spPr>
        <p:txBody>
          <a:bodyPr vert="horz" lIns="91440" tIns="45720" rIns="91440" bIns="45720" rtlCol="0" anchor="ctr">
            <a:normAutofit/>
          </a:bodyPr>
          <a:lstStyle/>
          <a:p>
            <a:r>
              <a:rPr lang="en-US" altLang="zh-CN" sz="2800" b="1" dirty="0"/>
              <a:t>Comment 3: on HDR video coding</a:t>
            </a:r>
            <a:endParaRPr lang="zh-CN" altLang="en-US" sz="2800" b="1" dirty="0"/>
          </a:p>
        </p:txBody>
      </p:sp>
      <p:sp>
        <p:nvSpPr>
          <p:cNvPr id="3" name="文本框 2">
            <a:extLst>
              <a:ext uri="{FF2B5EF4-FFF2-40B4-BE49-F238E27FC236}">
                <a16:creationId xmlns:a16="http://schemas.microsoft.com/office/drawing/2014/main" id="{F3220C65-D11F-4CD5-9005-175E9FA609AA}"/>
              </a:ext>
            </a:extLst>
          </p:cNvPr>
          <p:cNvSpPr txBox="1"/>
          <p:nvPr/>
        </p:nvSpPr>
        <p:spPr>
          <a:xfrm>
            <a:off x="838201" y="1292372"/>
            <a:ext cx="10623884" cy="2616101"/>
          </a:xfrm>
          <a:prstGeom prst="rect">
            <a:avLst/>
          </a:prstGeom>
          <a:noFill/>
        </p:spPr>
        <p:txBody>
          <a:bodyPr wrap="square" rtlCol="0">
            <a:spAutoFit/>
          </a:bodyPr>
          <a:lstStyle/>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dirty="0"/>
              <a:t>HDR has been supported by more and more capturing devices and displays. HDR content is provided widely as premier services by OTT service providers.</a:t>
            </a:r>
            <a:endParaRPr lang="zh-CN" altLang="zh-CN" dirty="0"/>
          </a:p>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dirty="0"/>
              <a:t>Proponents welcome the Call for new HDR materials for future video coding development [8] issued by WG5. </a:t>
            </a:r>
          </a:p>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altLang="zh-CN" dirty="0"/>
          </a:p>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dirty="0"/>
              <a:t>It is recommended to </a:t>
            </a:r>
            <a:r>
              <a:rPr lang="en-US" altLang="zh-CN" dirty="0">
                <a:solidFill>
                  <a:srgbClr val="FF0000"/>
                </a:solidFill>
              </a:rPr>
              <a:t>include a wide set of modern HDR test materials into the CTC </a:t>
            </a:r>
            <a:r>
              <a:rPr lang="en-US" altLang="zh-CN" dirty="0"/>
              <a:t>of the new generation video coding standard.</a:t>
            </a:r>
            <a:endParaRPr lang="zh-CN" altLang="zh-CN" dirty="0"/>
          </a:p>
          <a:p>
            <a:pPr marL="285750" indent="-285750" algn="just" hangingPunct="0">
              <a:spcBef>
                <a:spcPts val="60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dirty="0"/>
              <a:t>A quality metric well correlated with subjective quality should be verified and used in the common test conditions.</a:t>
            </a:r>
            <a:endParaRPr lang="zh-CN" altLang="zh-CN" dirty="0"/>
          </a:p>
        </p:txBody>
      </p:sp>
    </p:spTree>
    <p:extLst>
      <p:ext uri="{BB962C8B-B14F-4D97-AF65-F5344CB8AC3E}">
        <p14:creationId xmlns:p14="http://schemas.microsoft.com/office/powerpoint/2010/main" val="940530216"/>
      </p:ext>
    </p:extLst>
  </p:cSld>
  <p:clrMapOvr>
    <a:masterClrMapping/>
  </p:clrMapOvr>
</p:sld>
</file>

<file path=ppt/theme/theme1.xml><?xml version="1.0" encoding="utf-8"?>
<a:theme xmlns:a="http://schemas.openxmlformats.org/drawingml/2006/main" name="Office 主题">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5375</TotalTime>
  <Words>2043</Words>
  <Application>Microsoft Office PowerPoint</Application>
  <PresentationFormat>宽屏</PresentationFormat>
  <Paragraphs>193</Paragraphs>
  <Slides>14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14</vt:i4>
      </vt:variant>
    </vt:vector>
  </HeadingPairs>
  <TitlesOfParts>
    <vt:vector size="21" baseType="lpstr">
      <vt:lpstr>Helvetica Neue</vt:lpstr>
      <vt:lpstr>Arial</vt:lpstr>
      <vt:lpstr>Calibri</vt:lpstr>
      <vt:lpstr>Calibri Light</vt:lpstr>
      <vt:lpstr>Times New Roman</vt:lpstr>
      <vt:lpstr>Wingdings</vt:lpstr>
      <vt:lpstr>Office 主题</vt:lpstr>
      <vt:lpstr>Comments on the requirements for the next generation video coding standard</vt:lpstr>
      <vt:lpstr>Use case and requirement study is very important at this stage</vt:lpstr>
      <vt:lpstr>Suggestions from this contribution</vt:lpstr>
      <vt:lpstr>Comment 1: On encoder and decoder complexity for mobile applications</vt:lpstr>
      <vt:lpstr>Comment 1: On encoder and decoder complexity for mobile applications</vt:lpstr>
      <vt:lpstr>Comment 2: On ultra-low-delay communication</vt:lpstr>
      <vt:lpstr>Comment 2: On ultra-low-delay communication</vt:lpstr>
      <vt:lpstr>Comment 2: On ultra-low-delay communication</vt:lpstr>
      <vt:lpstr>Comment 3: on HDR video coding</vt:lpstr>
      <vt:lpstr>Comment 4: on UGC and PUGC video coding</vt:lpstr>
      <vt:lpstr>Comment 5: on other emerging types of video coding</vt:lpstr>
      <vt:lpstr>Conclusion</vt:lpstr>
      <vt:lpstr>PowerPoint 演示文稿</vt:lpstr>
      <vt:lpstr>References</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the requirements and use cases of new-generation video coding standard</dc:title>
  <dc:creator>zhaoyin (Yin)</dc:creator>
  <cp:lastModifiedBy>zhaoyin (Yin)</cp:lastModifiedBy>
  <cp:revision>499</cp:revision>
  <dcterms:created xsi:type="dcterms:W3CDTF">2024-04-17T13:36:05Z</dcterms:created>
  <dcterms:modified xsi:type="dcterms:W3CDTF">2024-11-04T08:49:02Z</dcterms:modified>
</cp:coreProperties>
</file>