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8" r:id="rId4"/>
    <p:sldId id="265" r:id="rId5"/>
    <p:sldId id="263" r:id="rId6"/>
    <p:sldId id="264" r:id="rId7"/>
    <p:sldId id="261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1" d="100"/>
          <a:sy n="61" d="100"/>
        </p:scale>
        <p:origin x="156" y="14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5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83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图像" descr="图像"/>
          <p:cNvPicPr>
            <a:picLocks noChangeAspect="1"/>
          </p:cNvPicPr>
          <p:nvPr/>
        </p:nvPicPr>
        <p:blipFill>
          <a:blip r:embed="rId3"/>
          <a:srcRect r="1440" b="3454"/>
          <a:stretch>
            <a:fillRect/>
          </a:stretch>
        </p:blipFill>
        <p:spPr>
          <a:xfrm>
            <a:off x="-417017" y="-166291"/>
            <a:ext cx="24794187" cy="1397250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这里是一级标题"/>
          <p:cNvSpPr txBox="1"/>
          <p:nvPr/>
        </p:nvSpPr>
        <p:spPr>
          <a:xfrm>
            <a:off x="1587137" y="4661654"/>
            <a:ext cx="9201237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/>
              <a:t>JVET-AJ0113</a:t>
            </a:r>
          </a:p>
          <a:p>
            <a:pPr algn="l"/>
            <a:r>
              <a:rPr lang="en-US" sz="8000" b="1" dirty="0"/>
              <a:t>Non-EE2: Intra OBMC</a:t>
            </a:r>
            <a:endParaRPr sz="80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7" y="8925190"/>
            <a:ext cx="12213770" cy="16564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 Li, 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3495363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Overlapped block motion compensation (OBMC)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In ECM-14.0, OBMC is performed on top and left boundaries between two adjacent inter coded blocks</a:t>
            </a:r>
            <a:endParaRPr lang="en-US" sz="4400" dirty="0">
              <a:latin typeface="+mn-lt"/>
              <a:cs typeface="Calibri" panose="020F0502020204030204" pitchFamily="34" charset="0"/>
            </a:endParaRPr>
          </a:p>
          <a:p>
            <a:pPr marL="1771650" lvl="1" indent="-857250" hangingPunct="1"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In EE2 Test 3.3, OBMC is extended when the current block is an inter coded block and the neighboring block is an intra coded block</a:t>
            </a:r>
          </a:p>
          <a:p>
            <a:pPr marL="1771650" lvl="1" indent="-857250" hangingPunct="1"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It is proposed to further extend OBMC to two adjacent non-inter coded blocks</a:t>
            </a:r>
          </a:p>
          <a:p>
            <a:pPr marR="0" lvl="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10651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Introduction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946FDA8A-947E-4BCF-B4A8-2292097BD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963016"/>
              </p:ext>
            </p:extLst>
          </p:nvPr>
        </p:nvGraphicFramePr>
        <p:xfrm>
          <a:off x="3070619" y="6700344"/>
          <a:ext cx="17534912" cy="606116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383728">
                  <a:extLst>
                    <a:ext uri="{9D8B030D-6E8A-4147-A177-3AD203B41FA5}">
                      <a16:colId xmlns:a16="http://schemas.microsoft.com/office/drawing/2014/main" val="1244685776"/>
                    </a:ext>
                  </a:extLst>
                </a:gridCol>
                <a:gridCol w="4383728">
                  <a:extLst>
                    <a:ext uri="{9D8B030D-6E8A-4147-A177-3AD203B41FA5}">
                      <a16:colId xmlns:a16="http://schemas.microsoft.com/office/drawing/2014/main" val="1967023205"/>
                    </a:ext>
                  </a:extLst>
                </a:gridCol>
                <a:gridCol w="4383728">
                  <a:extLst>
                    <a:ext uri="{9D8B030D-6E8A-4147-A177-3AD203B41FA5}">
                      <a16:colId xmlns:a16="http://schemas.microsoft.com/office/drawing/2014/main" val="1059865032"/>
                    </a:ext>
                  </a:extLst>
                </a:gridCol>
                <a:gridCol w="4383728">
                  <a:extLst>
                    <a:ext uri="{9D8B030D-6E8A-4147-A177-3AD203B41FA5}">
                      <a16:colId xmlns:a16="http://schemas.microsoft.com/office/drawing/2014/main" val="2287849128"/>
                    </a:ext>
                  </a:extLst>
                </a:gridCol>
              </a:tblGrid>
              <a:tr h="151529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MV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BV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intra</a:t>
                      </a:r>
                      <a:endParaRPr lang="zh-CN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0013758"/>
                  </a:ext>
                </a:extLst>
              </a:tr>
              <a:tr h="1515292"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MV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ECM-14.0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/>
                        <a:t>EE2 Test 3.3</a:t>
                      </a:r>
                    </a:p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/>
                        <a:t>(Adopted)</a:t>
                      </a:r>
                      <a:endParaRPr lang="zh-CN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4124763"/>
                  </a:ext>
                </a:extLst>
              </a:tr>
              <a:tr h="1515292"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BV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highlight>
                            <a:srgbClr val="FFFF00"/>
                          </a:highlight>
                        </a:rPr>
                        <a:t>proposed</a:t>
                      </a:r>
                      <a:endParaRPr lang="zh-CN" altLang="en-US" sz="2800" dirty="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>
                          <a:highlight>
                            <a:srgbClr val="FFFF00"/>
                          </a:highlight>
                        </a:rPr>
                        <a:t>proposed</a:t>
                      </a:r>
                      <a:endParaRPr lang="zh-CN" altLang="en-US" sz="2800" dirty="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3581640"/>
                  </a:ext>
                </a:extLst>
              </a:tr>
              <a:tr h="1515292"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intra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>
                          <a:highlight>
                            <a:srgbClr val="FFFF00"/>
                          </a:highlight>
                        </a:rPr>
                        <a:t>proposed </a:t>
                      </a:r>
                    </a:p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>
                          <a:highlight>
                            <a:srgbClr val="FFFF00"/>
                          </a:highlight>
                        </a:rPr>
                        <a:t>（</a:t>
                      </a:r>
                      <a:r>
                        <a:rPr lang="en-US" altLang="zh-CN" sz="2800" dirty="0">
                          <a:highlight>
                            <a:srgbClr val="FFFF00"/>
                          </a:highlight>
                        </a:rPr>
                        <a:t>between CCP and intra</a:t>
                      </a:r>
                      <a:r>
                        <a:rPr lang="zh-CN" altLang="en-US" sz="2800" dirty="0">
                          <a:highlight>
                            <a:srgbClr val="FFFF00"/>
                          </a:highlight>
                        </a:rPr>
                        <a:t>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1320069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1A768F48-AB4B-4073-91DB-09FD56ECE3CF}"/>
              </a:ext>
            </a:extLst>
          </p:cNvPr>
          <p:cNvGrpSpPr/>
          <p:nvPr/>
        </p:nvGrpSpPr>
        <p:grpSpPr>
          <a:xfrm>
            <a:off x="3070620" y="6700344"/>
            <a:ext cx="4370704" cy="1529255"/>
            <a:chOff x="4261593" y="6753497"/>
            <a:chExt cx="3458556" cy="1502229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044B170-D7BD-44A4-B8D7-B72BFC677F72}"/>
                </a:ext>
              </a:extLst>
            </p:cNvPr>
            <p:cNvCxnSpPr/>
            <p:nvPr/>
          </p:nvCxnSpPr>
          <p:spPr>
            <a:xfrm>
              <a:off x="4261593" y="6753497"/>
              <a:ext cx="3458556" cy="150222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C0EEFBF-70C6-404C-9109-20697A20D469}"/>
                </a:ext>
              </a:extLst>
            </p:cNvPr>
            <p:cNvSpPr txBox="1"/>
            <p:nvPr/>
          </p:nvSpPr>
          <p:spPr>
            <a:xfrm>
              <a:off x="4493623" y="7516398"/>
              <a:ext cx="1685108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0" b="1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</a:t>
              </a:r>
              <a:endParaRPr kumimoji="0" lang="zh-CN" altLang="en-US" sz="3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BDA69A-FCDF-418D-B326-6E9843BBB30F}"/>
                </a:ext>
              </a:extLst>
            </p:cNvPr>
            <p:cNvSpPr txBox="1"/>
            <p:nvPr/>
          </p:nvSpPr>
          <p:spPr>
            <a:xfrm>
              <a:off x="5664925" y="6852819"/>
              <a:ext cx="2055223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0" b="1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neighbor</a:t>
              </a:r>
              <a:endParaRPr kumimoji="0" lang="zh-CN" altLang="en-US" sz="3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6E83064-BB7E-405D-AC38-98104514946F}"/>
              </a:ext>
            </a:extLst>
          </p:cNvPr>
          <p:cNvSpPr txBox="1">
            <a:spLocks/>
          </p:cNvSpPr>
          <p:nvPr/>
        </p:nvSpPr>
        <p:spPr>
          <a:xfrm>
            <a:off x="520700" y="2781300"/>
            <a:ext cx="23863300" cy="9963150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algn="l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non-CCP chroma intra prediction modes reordering was proposed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-0.05% luma gain for camera-captured contents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-0.18% 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luma gain for class F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-0.22% luma gain for class TGM</a:t>
            </a: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It is recommend to further study this proposal in EE2cross-checking</a:t>
            </a: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hangingPunct="1"/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6" y="2411186"/>
            <a:ext cx="23723963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Intra OBMC is applied to sub-blocks </a:t>
            </a:r>
            <a:r>
              <a:rPr lang="en-US" sz="4000" dirty="0">
                <a:latin typeface="+mn-lt"/>
                <a:cs typeface="Calibri" panose="020F0502020204030204" pitchFamily="34" charset="0"/>
              </a:rPr>
              <a:t>on 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top and left boundaries of the current block</a:t>
            </a: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2800" i="1" dirty="0">
              <a:latin typeface="+mn-lt"/>
              <a:cs typeface="Calibri" panose="020F0502020204030204" pitchFamily="34" charset="0"/>
            </a:endParaRP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4000" dirty="0">
              <a:latin typeface="+mn-lt"/>
              <a:cs typeface="Calibri" panose="020F0502020204030204" pitchFamily="34" charset="0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kumimoji="0" lang="en-US" altLang="zh-CN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571500" lvl="0" indent="-571500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sz="4000" dirty="0">
              <a:latin typeface="+mn-lt"/>
              <a:cs typeface="Calibri" panose="020F0502020204030204" pitchFamily="34" charset="0"/>
            </a:endParaRPr>
          </a:p>
          <a:p>
            <a:pPr marL="571500" lvl="0" indent="-571500" eaLnBrk="1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  <a:cs typeface="Calibri" panose="020F0502020204030204" pitchFamily="34" charset="0"/>
              </a:rPr>
              <a:t>The subblock size is set to 4x4 for luma and 2x2 for chroma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28683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Proposed Methods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D09A5E-8780-4AD4-8EA0-36BFCC297F68}"/>
              </a:ext>
            </a:extLst>
          </p:cNvPr>
          <p:cNvSpPr/>
          <p:nvPr/>
        </p:nvSpPr>
        <p:spPr>
          <a:xfrm>
            <a:off x="5687261" y="3978450"/>
            <a:ext cx="4023360" cy="4023360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IBC or</a:t>
            </a:r>
            <a:b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</a:br>
            <a:r>
              <a:rPr kumimoji="0" lang="en-US" sz="3200" b="0" i="0" u="none" strike="noStrike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IntraTMP</a:t>
            </a:r>
            <a:b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</a:b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(current)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40531A-9447-45DC-829D-CC437FA9BF2E}"/>
              </a:ext>
            </a:extLst>
          </p:cNvPr>
          <p:cNvSpPr/>
          <p:nvPr/>
        </p:nvSpPr>
        <p:spPr>
          <a:xfrm>
            <a:off x="3676144" y="5990130"/>
            <a:ext cx="2011680" cy="2011680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Intra or IBC</a:t>
            </a:r>
            <a:b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</a:b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(neighbor)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8F94-4C9D-43BA-B914-CA2B06CCCEB0}"/>
              </a:ext>
            </a:extLst>
          </p:cNvPr>
          <p:cNvSpPr txBox="1"/>
          <p:nvPr/>
        </p:nvSpPr>
        <p:spPr>
          <a:xfrm>
            <a:off x="5984080" y="8037805"/>
            <a:ext cx="121507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luma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C48104-0588-4EFA-BD68-7B2A4DCEDFC7}"/>
              </a:ext>
            </a:extLst>
          </p:cNvPr>
          <p:cNvSpPr/>
          <p:nvPr/>
        </p:nvSpPr>
        <p:spPr>
          <a:xfrm>
            <a:off x="15593227" y="3920895"/>
            <a:ext cx="4023360" cy="4023360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CCP</a:t>
            </a:r>
            <a:b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</a:b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(current)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B9FAC1-3449-4A89-AC49-8872024242DA}"/>
              </a:ext>
            </a:extLst>
          </p:cNvPr>
          <p:cNvSpPr/>
          <p:nvPr/>
        </p:nvSpPr>
        <p:spPr>
          <a:xfrm>
            <a:off x="13581547" y="5910835"/>
            <a:ext cx="2011680" cy="2072362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Regular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ysClr val="windowText" lastClr="000000"/>
                </a:solidFill>
                <a:sym typeface="Helvetica Neue Medium"/>
              </a:rPr>
              <a:t>intra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prediction</a:t>
            </a:r>
            <a:b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</a:b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(neighbor)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2772F-2831-41FD-B993-FD2617C0F624}"/>
              </a:ext>
            </a:extLst>
          </p:cNvPr>
          <p:cNvSpPr txBox="1"/>
          <p:nvPr/>
        </p:nvSpPr>
        <p:spPr>
          <a:xfrm>
            <a:off x="15790307" y="8049805"/>
            <a:ext cx="181460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chroma</a:t>
            </a:r>
          </a:p>
        </p:txBody>
      </p:sp>
    </p:spTree>
    <p:extLst>
      <p:ext uri="{BB962C8B-B14F-4D97-AF65-F5344CB8AC3E}">
        <p14:creationId xmlns:p14="http://schemas.microsoft.com/office/powerpoint/2010/main" val="255264951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6E83064-BB7E-405D-AC38-98104514946F}"/>
              </a:ext>
            </a:extLst>
          </p:cNvPr>
          <p:cNvSpPr txBox="1">
            <a:spLocks/>
          </p:cNvSpPr>
          <p:nvPr/>
        </p:nvSpPr>
        <p:spPr>
          <a:xfrm>
            <a:off x="520700" y="2781300"/>
            <a:ext cx="23863300" cy="9963150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algn="l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non-CCP chroma intra prediction modes reordering was proposed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-0.05% luma gain for camera-captured contents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-0.18% 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luma gain for class F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-0.22% luma gain for class TGM</a:t>
            </a: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It is recommend to further study this proposal in EE2cross-checking</a:t>
            </a: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hangingPunct="1"/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2904814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+mn-lt"/>
                <a:cs typeface="Calibri" panose="020F0502020204030204" pitchFamily="34" charset="0"/>
              </a:rPr>
              <a:t>A predictor is generated using the neighboring block information</a:t>
            </a:r>
          </a:p>
          <a:p>
            <a:pPr marL="13716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lt"/>
                <a:cs typeface="Calibri" panose="020F0502020204030204" pitchFamily="34" charset="0"/>
              </a:rPr>
              <a:t>If neighbor block is IBC or intra TMP coded, BV information is directly used to generate the predictor</a:t>
            </a:r>
          </a:p>
          <a:p>
            <a:pPr marL="13716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lt"/>
                <a:cs typeface="Calibri" panose="020F0502020204030204" pitchFamily="34" charset="0"/>
              </a:rPr>
              <a:t>If neighbor block is neither IBC nor intra TMP coded, an intra prediction mode derived by applying DIMD method on the adjacent reconstructed samples is used to generate the predictor</a:t>
            </a: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4000" dirty="0">
              <a:latin typeface="+mn-lt"/>
              <a:cs typeface="Calibri" panose="020F0502020204030204" pitchFamily="34" charset="0"/>
            </a:endParaRP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+mn-lt"/>
                <a:cs typeface="Calibri" panose="020F0502020204030204" pitchFamily="34" charset="0"/>
              </a:rPr>
              <a:t>The predictor is blended with the prediction samples of current block</a:t>
            </a: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4000" dirty="0">
              <a:latin typeface="+mn-lt"/>
              <a:cs typeface="Calibri" panose="020F0502020204030204" pitchFamily="34" charset="0"/>
            </a:endParaRP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+mn-lt"/>
                <a:cs typeface="Calibri" panose="020F0502020204030204" pitchFamily="34" charset="0"/>
              </a:rPr>
              <a:t>The weights is the same as inter OBMC</a:t>
            </a: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altLang="zh-CN" sz="4000" dirty="0">
              <a:latin typeface="+mn-lt"/>
              <a:cs typeface="Calibri" panose="020F0502020204030204" pitchFamily="34" charset="0"/>
            </a:endParaRPr>
          </a:p>
          <a:p>
            <a:pPr marL="457200" indent="-4572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+mn-lt"/>
                <a:cs typeface="Calibri" panose="020F0502020204030204" pitchFamily="34" charset="0"/>
              </a:rPr>
              <a:t>Template matching-based OBMC is not applied</a:t>
            </a: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kumimoji="0" lang="en-US" altLang="zh-CN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28683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Intra</a:t>
            </a:r>
            <a:r>
              <a:rPr lang="zh-TW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TW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OBMC</a:t>
            </a:r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172649659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3274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Simulation results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96E1806-1F32-47E3-A2D4-A06CC4A317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67857"/>
              </p:ext>
            </p:extLst>
          </p:nvPr>
        </p:nvGraphicFramePr>
        <p:xfrm>
          <a:off x="4650828" y="2128345"/>
          <a:ext cx="14583100" cy="10417637"/>
        </p:xfrm>
        <a:graphic>
          <a:graphicData uri="http://schemas.openxmlformats.org/drawingml/2006/table">
            <a:tbl>
              <a:tblPr/>
              <a:tblGrid>
                <a:gridCol w="1834787">
                  <a:extLst>
                    <a:ext uri="{9D8B030D-6E8A-4147-A177-3AD203B41FA5}">
                      <a16:colId xmlns:a16="http://schemas.microsoft.com/office/drawing/2014/main" val="559836523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690827627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832073510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3314712493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1576393494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4250676436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1738986788"/>
                    </a:ext>
                  </a:extLst>
                </a:gridCol>
                <a:gridCol w="1843439">
                  <a:extLst>
                    <a:ext uri="{9D8B030D-6E8A-4147-A177-3AD203B41FA5}">
                      <a16:colId xmlns:a16="http://schemas.microsoft.com/office/drawing/2014/main" val="4238045547"/>
                    </a:ext>
                  </a:extLst>
                </a:gridCol>
              </a:tblGrid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19262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1858"/>
                  </a:ext>
                </a:extLst>
              </a:tr>
              <a:tr h="81310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381427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100.8%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102.2%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100.4%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100.8%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53051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102.2%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100.8%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100.7%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8665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101.3%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102.2%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101.9%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100.7%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46915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102.8%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101.4%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100.4%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9920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103.5%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100.3%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28807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101.1%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102.3%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101.6%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100.6%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011149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101.9%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102.4%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100.7%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100.2%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671789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41433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49481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318775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485599"/>
                  </a:ext>
                </a:extLst>
              </a:tr>
              <a:tr h="81310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20248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*0.00%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78706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*0.00%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98077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84864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0930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2400" b="0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2400" b="0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59023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*0.00%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1" i="1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85897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15628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718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82763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38633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An intra OBMC method is proposed</a:t>
            </a:r>
            <a:endParaRPr kumimoji="0" lang="en-US" altLang="zh-CN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Apply OBMC between non-inter blocks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-0.06% luma gain in AI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It is recommend to further study this proposal in EE2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4400" dirty="0">
              <a:latin typeface="+mn-lt"/>
              <a:cs typeface="Calibri" panose="020F0502020204030204" pitchFamily="34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Thanks </a:t>
            </a: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KDDI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for crosschecking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3274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92705742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97" name="感谢观看！"/>
          <p:cNvSpPr txBox="1"/>
          <p:nvPr/>
        </p:nvSpPr>
        <p:spPr>
          <a:xfrm>
            <a:off x="11361747" y="5590986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/>
              <a:t>T</a:t>
            </a:r>
            <a:r>
              <a:rPr lang="en-US" altLang="zh-CN" dirty="0"/>
              <a:t>hanks</a:t>
            </a:r>
            <a:r>
              <a:rPr dirty="0"/>
              <a:t>！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698</Words>
  <Application>Microsoft Office PowerPoint</Application>
  <PresentationFormat>自定义</PresentationFormat>
  <Paragraphs>236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Alibaba PuHuiTi 2 65 Medium</vt:lpstr>
      <vt:lpstr>Alibaba PuHuiTi 2 85 Bold</vt:lpstr>
      <vt:lpstr>Alibaba PuHuiTi R</vt:lpstr>
      <vt:lpstr>Helvetica Neue</vt:lpstr>
      <vt:lpstr>Helvetica Neue Light</vt:lpstr>
      <vt:lpstr>Helvetica Neue Medium</vt:lpstr>
      <vt:lpstr>DengXian</vt:lpstr>
      <vt:lpstr>Arial</vt:lpstr>
      <vt:lpstr>Calibri</vt:lpstr>
      <vt:lpstr>Times New Roman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xinwei</cp:lastModifiedBy>
  <cp:revision>44</cp:revision>
  <dcterms:modified xsi:type="dcterms:W3CDTF">2024-11-03T07:42:13Z</dcterms:modified>
</cp:coreProperties>
</file>