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8" r:id="rId2"/>
    <p:sldId id="297" r:id="rId3"/>
    <p:sldId id="309" r:id="rId4"/>
    <p:sldId id="311" r:id="rId5"/>
    <p:sldId id="3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B7CA7CA-34E9-CC40-9FD9-4D9149030D80}">
          <p14:sldIdLst>
            <p14:sldId id="308"/>
            <p14:sldId id="297"/>
            <p14:sldId id="309"/>
            <p14:sldId id="311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pos="3817">
          <p15:clr>
            <a:srgbClr val="A4A3A4"/>
          </p15:clr>
        </p15:guide>
        <p15:guide id="2" pos="3863">
          <p15:clr>
            <a:srgbClr val="A4A3A4"/>
          </p15:clr>
        </p15:guide>
        <p15:guide id="3" pos="4475">
          <p15:clr>
            <a:srgbClr val="A4A3A4"/>
          </p15:clr>
        </p15:guide>
        <p15:guide id="4" pos="4430">
          <p15:clr>
            <a:srgbClr val="A4A3A4"/>
          </p15:clr>
        </p15:guide>
        <p15:guide id="5" pos="5019">
          <p15:clr>
            <a:srgbClr val="A4A3A4"/>
          </p15:clr>
        </p15:guide>
        <p15:guide id="6" pos="5065">
          <p15:clr>
            <a:srgbClr val="A4A3A4"/>
          </p15:clr>
        </p15:guide>
        <p15:guide id="7" pos="5632">
          <p15:clr>
            <a:srgbClr val="A4A3A4"/>
          </p15:clr>
        </p15:guide>
        <p15:guide id="8" pos="5677">
          <p15:clr>
            <a:srgbClr val="A4A3A4"/>
          </p15:clr>
        </p15:guide>
        <p15:guide id="9" pos="6244">
          <p15:clr>
            <a:srgbClr val="A4A3A4"/>
          </p15:clr>
        </p15:guide>
        <p15:guide id="10" pos="6289">
          <p15:clr>
            <a:srgbClr val="A4A3A4"/>
          </p15:clr>
        </p15:guide>
        <p15:guide id="11" pos="6856">
          <p15:clr>
            <a:srgbClr val="A4A3A4"/>
          </p15:clr>
        </p15:guide>
        <p15:guide id="12" pos="6902">
          <p15:clr>
            <a:srgbClr val="A4A3A4"/>
          </p15:clr>
        </p15:guide>
        <p15:guide id="13" pos="7469">
          <p15:clr>
            <a:srgbClr val="A4A3A4"/>
          </p15:clr>
        </p15:guide>
        <p15:guide id="14" pos="3250">
          <p15:clr>
            <a:srgbClr val="A4A3A4"/>
          </p15:clr>
        </p15:guide>
        <p15:guide id="15" pos="3205">
          <p15:clr>
            <a:srgbClr val="A4A3A4"/>
          </p15:clr>
        </p15:guide>
        <p15:guide id="16" pos="2638">
          <p15:clr>
            <a:srgbClr val="A4A3A4"/>
          </p15:clr>
        </p15:guide>
        <p15:guide id="17" pos="2593">
          <p15:clr>
            <a:srgbClr val="A4A3A4"/>
          </p15:clr>
        </p15:guide>
        <p15:guide id="18" pos="2026">
          <p15:clr>
            <a:srgbClr val="A4A3A4"/>
          </p15:clr>
        </p15:guide>
        <p15:guide id="19" pos="1980">
          <p15:clr>
            <a:srgbClr val="A4A3A4"/>
          </p15:clr>
        </p15:guide>
        <p15:guide id="20" pos="1436">
          <p15:clr>
            <a:srgbClr val="A4A3A4"/>
          </p15:clr>
        </p15:guide>
        <p15:guide id="21" pos="1391">
          <p15:clr>
            <a:srgbClr val="A4A3A4"/>
          </p15:clr>
        </p15:guide>
        <p15:guide id="22" pos="824">
          <p15:clr>
            <a:srgbClr val="A4A3A4"/>
          </p15:clr>
        </p15:guide>
        <p15:guide id="23" pos="778">
          <p15:clr>
            <a:srgbClr val="A4A3A4"/>
          </p15:clr>
        </p15:guide>
        <p15:guide id="24" pos="211">
          <p15:clr>
            <a:srgbClr val="A4A3A4"/>
          </p15:clr>
        </p15:guide>
        <p15:guide id="25" orient="horz" pos="2137">
          <p15:clr>
            <a:srgbClr val="A4A3A4"/>
          </p15:clr>
        </p15:guide>
        <p15:guide id="26" orient="horz" pos="2183">
          <p15:clr>
            <a:srgbClr val="A4A3A4"/>
          </p15:clr>
        </p15:guide>
        <p15:guide id="27" orient="horz" pos="1525">
          <p15:clr>
            <a:srgbClr val="A4A3A4"/>
          </p15:clr>
        </p15:guide>
        <p15:guide id="28" orient="horz" pos="1480">
          <p15:clr>
            <a:srgbClr val="A4A3A4"/>
          </p15:clr>
        </p15:guide>
        <p15:guide id="29" orient="horz" pos="867">
          <p15:clr>
            <a:srgbClr val="A4A3A4"/>
          </p15:clr>
        </p15:guide>
        <p15:guide id="30" orient="horz" pos="822">
          <p15:clr>
            <a:srgbClr val="A4A3A4"/>
          </p15:clr>
        </p15:guide>
        <p15:guide id="31" orient="horz" pos="210">
          <p15:clr>
            <a:srgbClr val="A4A3A4"/>
          </p15:clr>
        </p15:guide>
        <p15:guide id="32" orient="horz" pos="2795">
          <p15:clr>
            <a:srgbClr val="A4A3A4"/>
          </p15:clr>
        </p15:guide>
        <p15:guide id="33" orient="horz" pos="2840">
          <p15:clr>
            <a:srgbClr val="A4A3A4"/>
          </p15:clr>
        </p15:guide>
        <p15:guide id="34" orient="horz" pos="3453">
          <p15:clr>
            <a:srgbClr val="A4A3A4"/>
          </p15:clr>
        </p15:guide>
        <p15:guide id="35" orient="horz" pos="3498">
          <p15:clr>
            <a:srgbClr val="A4A3A4"/>
          </p15:clr>
        </p15:guide>
        <p15:guide id="36" orient="horz" pos="41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FF73"/>
    <a:srgbClr val="DDD9D4"/>
    <a:srgbClr val="FAFAFA"/>
    <a:srgbClr val="C3BFB9"/>
    <a:srgbClr val="A07E6D"/>
    <a:srgbClr val="B995FF"/>
    <a:srgbClr val="706C66"/>
    <a:srgbClr val="D7FFD8"/>
    <a:srgbClr val="9E9A94"/>
    <a:srgbClr val="201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/>
    <p:restoredTop sz="94863"/>
  </p:normalViewPr>
  <p:slideViewPr>
    <p:cSldViewPr snapToGrid="0">
      <p:cViewPr varScale="1">
        <p:scale>
          <a:sx n="82" d="100"/>
          <a:sy n="82" d="100"/>
        </p:scale>
        <p:origin x="1133" y="62"/>
      </p:cViewPr>
      <p:guideLst>
        <p:guide pos="3817"/>
        <p:guide pos="3863"/>
        <p:guide pos="4475"/>
        <p:guide pos="4430"/>
        <p:guide pos="5019"/>
        <p:guide pos="5065"/>
        <p:guide pos="5632"/>
        <p:guide pos="5677"/>
        <p:guide pos="6244"/>
        <p:guide pos="6289"/>
        <p:guide pos="6856"/>
        <p:guide pos="6902"/>
        <p:guide pos="7469"/>
        <p:guide pos="3250"/>
        <p:guide pos="3205"/>
        <p:guide pos="2638"/>
        <p:guide pos="2593"/>
        <p:guide pos="2026"/>
        <p:guide pos="1980"/>
        <p:guide pos="1436"/>
        <p:guide pos="1391"/>
        <p:guide pos="824"/>
        <p:guide pos="778"/>
        <p:guide pos="211"/>
        <p:guide orient="horz" pos="2137"/>
        <p:guide orient="horz" pos="2183"/>
        <p:guide orient="horz" pos="1525"/>
        <p:guide orient="horz" pos="1480"/>
        <p:guide orient="horz" pos="867"/>
        <p:guide orient="horz" pos="822"/>
        <p:guide orient="horz" pos="210"/>
        <p:guide orient="horz" pos="2795"/>
        <p:guide orient="horz" pos="2840"/>
        <p:guide orient="horz" pos="3453"/>
        <p:guide orient="horz" pos="3498"/>
        <p:guide orient="horz" pos="41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52" d="100"/>
          <a:sy n="152" d="100"/>
        </p:scale>
        <p:origin x="512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B7C02A-1153-6E46-88E9-99F1154DB178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91696-EB4C-6944-BE47-42581E64542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D98CD-AE35-574E-AD9D-BEF34B3D3937}" type="datetimeFigureOut">
              <a:rPr kumimoji="1" lang="zh-CN" altLang="en-US" smtClean="0"/>
              <a:t>2024/11/3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20FC6-7B3E-1D43-9C36-01CD4BFE55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836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5150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7393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20FC6-7B3E-1D43-9C36-01CD4BFE55F6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90624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B4B9BB48-2188-71CF-1651-D286FE6E10C0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FB4AA96-5397-DFD8-E344-17FCD9C6C8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  <p:sp>
        <p:nvSpPr>
          <p:cNvPr id="5" name="标题 4">
            <a:extLst>
              <a:ext uri="{FF2B5EF4-FFF2-40B4-BE49-F238E27FC236}">
                <a16:creationId xmlns:a16="http://schemas.microsoft.com/office/drawing/2014/main" id="{BA02871E-BF4D-580F-1CB0-ECA7F5A648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9212" y="338430"/>
            <a:ext cx="8678193" cy="226766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7200">
                <a:solidFill>
                  <a:schemeClr val="bg1"/>
                </a:solidFill>
              </a:defRPr>
            </a:lvl1pPr>
          </a:lstStyle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 </a:t>
            </a:r>
            <a:r>
              <a:rPr kumimoji="1" lang="en-US" altLang="zh-CN"/>
              <a:t>72</a:t>
            </a:r>
            <a:endParaRPr kumimoji="1"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F0E8FD3-473A-12BC-4AA7-81C60C19500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8527" y="4438536"/>
            <a:ext cx="3433923" cy="762114"/>
          </a:xfrm>
        </p:spPr>
        <p:txBody>
          <a:bodyPr>
            <a:noAutofit/>
          </a:bodyPr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  <a:lvl2pPr marL="4572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2pPr>
            <a:lvl3pPr marL="9144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3pPr>
            <a:lvl4pPr marL="13716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4pPr>
            <a:lvl5pPr marL="1828800" indent="0">
              <a:buNone/>
              <a:defRPr sz="2000" b="0" i="0">
                <a:solidFill>
                  <a:schemeClr val="bg1"/>
                </a:solidFill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5pPr>
          </a:lstStyle>
          <a:p>
            <a:pPr lvl="0"/>
            <a:r>
              <a:rPr kumimoji="1" lang="zh-CN" altLang="en-US"/>
              <a:t>版本或日期 </a:t>
            </a:r>
            <a:r>
              <a:rPr kumimoji="1" lang="en" altLang="zh-CN"/>
              <a:t>Version or Date OPPO Sans Bold 20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57260" y="242419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65876" y="2421901"/>
            <a:ext cx="2813584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6" name="内容占位符 6">
            <a:extLst>
              <a:ext uri="{FF2B5EF4-FFF2-40B4-BE49-F238E27FC236}">
                <a16:creationId xmlns:a16="http://schemas.microsoft.com/office/drawing/2014/main" id="{5ECA5159-E463-1493-C77F-AF3D825AB1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202032" y="2424191"/>
            <a:ext cx="2813585" cy="3117684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402232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2BD04A0B-DED8-819C-F939-9CD426C4586C}"/>
              </a:ext>
            </a:extLst>
          </p:cNvPr>
          <p:cNvSpPr txBox="1"/>
          <p:nvPr userDrawn="1"/>
        </p:nvSpPr>
        <p:spPr>
          <a:xfrm>
            <a:off x="247382" y="353071"/>
            <a:ext cx="8357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微笑前行</a:t>
            </a:r>
            <a:endParaRPr kumimoji="1" lang="en-US" altLang="zh-CN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  <a:p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Inspiration</a:t>
            </a:r>
            <a:r>
              <a:rPr kumimoji="1" lang="zh-CN" altLang="en-US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 </a:t>
            </a:r>
            <a:r>
              <a:rPr kumimoji="1" lang="en-US" altLang="zh-CN" sz="72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Ahead</a:t>
            </a:r>
            <a:endParaRPr kumimoji="1" lang="zh-CN" altLang="en-US" sz="72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323C97-477B-4031-F83F-66F421F3CC77}"/>
              </a:ext>
            </a:extLst>
          </p:cNvPr>
          <p:cNvSpPr txBox="1"/>
          <p:nvPr userDrawn="1"/>
        </p:nvSpPr>
        <p:spPr>
          <a:xfrm>
            <a:off x="258531" y="4452799"/>
            <a:ext cx="17496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0">
                <a:solidFill>
                  <a:schemeClr val="bg1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rPr>
              <a:t>Thanks</a:t>
            </a:r>
            <a:endParaRPr kumimoji="1" lang="zh-CN" altLang="en-US" sz="2000" b="1" i="0">
              <a:solidFill>
                <a:schemeClr val="bg1"/>
              </a:solidFill>
              <a:latin typeface="OPPO Sans" pitchFamily="2" charset="-122"/>
              <a:ea typeface="OPPO Sans" pitchFamily="2" charset="-122"/>
              <a:cs typeface="OPPO Sans" pitchFamily="2" charset="-122"/>
            </a:endParaRPr>
          </a:p>
        </p:txBody>
      </p:sp>
      <p:cxnSp>
        <p:nvCxnSpPr>
          <p:cNvPr id="2" name="直线连接符 1">
            <a:extLst>
              <a:ext uri="{FF2B5EF4-FFF2-40B4-BE49-F238E27FC236}">
                <a16:creationId xmlns:a16="http://schemas.microsoft.com/office/drawing/2014/main" id="{CCFDAED2-DDA4-7783-1F33-B81EB177461C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5A579F6-05A6-9AA9-7A90-AA125E7618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800" y="6522878"/>
            <a:ext cx="534000" cy="1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3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A84EBEC-4AAB-D276-B23E-C9BCA89DB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9487" y="346342"/>
            <a:ext cx="8582143" cy="76471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6716DAF2-91DF-1033-365A-83A6F7099D3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51912" y="2423817"/>
            <a:ext cx="8582143" cy="3115159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782A2500-C600-54EB-AFD0-8674AFDE413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109131" y="6457369"/>
            <a:ext cx="2694894" cy="207244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457200" indent="0">
              <a:buNone/>
              <a:defRPr sz="800"/>
            </a:lvl2pPr>
            <a:lvl3pPr marL="914400" indent="0">
              <a:buNone/>
              <a:defRPr sz="800"/>
            </a:lvl3pPr>
            <a:lvl4pPr marL="1371600" indent="0">
              <a:buNone/>
              <a:defRPr sz="800"/>
            </a:lvl4pPr>
            <a:lvl5pPr marL="1828800" indent="0">
              <a:buNone/>
              <a:defRPr sz="800"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单击输入一级标题</a:t>
            </a:r>
          </a:p>
        </p:txBody>
      </p:sp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72EC3001-DBB4-C16F-B101-33FB85112E7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962321" y="6456601"/>
            <a:ext cx="2818123" cy="217537"/>
          </a:xfrm>
        </p:spPr>
        <p:txBody>
          <a:bodyPr>
            <a:normAutofit/>
          </a:bodyPr>
          <a:lstStyle>
            <a:lvl1pPr marL="0" indent="0">
              <a:buNone/>
              <a:defRPr sz="800"/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rgbClr val="201F1C"/>
                </a:solidFill>
                <a:effectLst/>
                <a:uLnTx/>
                <a:uFillTx/>
                <a:latin typeface="OPPO Sans"/>
                <a:ea typeface="OPPO Sans"/>
                <a:cs typeface="+mn-cs"/>
              </a:rPr>
              <a:t>单击输入二级标题或版本编号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EBC595-91BB-8415-0E56-30C0BA88CB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" altLang="zh-CN"/>
              <a:t>Title OPPO Sans Bold 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77982FC-A9FE-CE7F-98FC-E4685B98D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23329E1-9467-6341-95AE-71E4AF8800A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911" y="1384301"/>
            <a:ext cx="2815137" cy="4090987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  <a:p>
            <a:pPr lvl="0"/>
            <a:endParaRPr kumimoji="1" lang="en-US" altLang="zh-CN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209931FC-E48F-1B35-11B4-BEFB01AF1A2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05287" y="1379538"/>
            <a:ext cx="7632700" cy="409098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zh-CN" altLang="en-US"/>
              <a:t>图片 </a:t>
            </a:r>
            <a:r>
              <a:rPr kumimoji="1" lang="en-US" altLang="zh-CN"/>
              <a:t>Picture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87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DDD9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E3C0B-E2BB-4082-988E-B7EE00EF6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1087" y="338556"/>
            <a:ext cx="8590462" cy="412021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/>
              <a:t>Part</a:t>
            </a:r>
            <a:r>
              <a:rPr kumimoji="1" lang="zh-CN" altLang="en-US"/>
              <a:t> </a:t>
            </a:r>
            <a:r>
              <a:rPr kumimoji="1" lang="en-US" altLang="zh-CN"/>
              <a:t>1</a:t>
            </a:r>
            <a:br>
              <a:rPr kumimoji="1" lang="en-US" altLang="zh-CN"/>
            </a:br>
            <a:r>
              <a:rPr kumimoji="1" lang="zh-CN" altLang="en-US"/>
              <a:t>章节标题</a:t>
            </a:r>
            <a:r>
              <a:rPr kumimoji="1" lang="en" altLang="zh-CN"/>
              <a:t>Section 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60</a:t>
            </a:r>
            <a:r>
              <a:rPr kumimoji="1" lang="zh-CN" altLang="en-US"/>
              <a:t> 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F65DDEB-76B1-FED2-92AB-345B9AB7D5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94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079205-A92E-5869-F24B-5351CC4EB0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863" y="344907"/>
            <a:ext cx="8589962" cy="764710"/>
          </a:xfrm>
        </p:spPr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9D95E4F-0DB4-933D-AA6C-E336EC02F1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43540627-7772-7CD4-9E8D-DB225E9A09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48738" y="2355306"/>
            <a:ext cx="8589962" cy="318293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53079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9C8FF-F6B0-BFB4-0FDD-B14A6B16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C104422-E7A6-C537-AED4-66551309E4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7342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4A7030D-C3D8-48DE-437C-D1A06A3E7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59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AF7DDF3-7034-FB58-A2AC-02034CC8E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539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146C9-CD6D-F7C2-9292-ABD0A7D9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zh-CN" altLang="en-US"/>
              <a:t>标题 </a:t>
            </a:r>
            <a:r>
              <a:rPr kumimoji="1" lang="en-US" altLang="zh-CN"/>
              <a:t>Title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Bold</a:t>
            </a:r>
            <a:r>
              <a:rPr kumimoji="1" lang="zh-CN" altLang="en-US"/>
              <a:t> </a:t>
            </a:r>
            <a:r>
              <a:rPr kumimoji="1" lang="en-US" altLang="zh-CN"/>
              <a:t>32</a:t>
            </a:r>
            <a:endParaRPr kumimoji="1"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76BB741-BB25-737A-7421-505E056DB5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37455FC0-F9E9-892A-54FE-CDC2808DEE5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28823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  <p:sp>
        <p:nvSpPr>
          <p:cNvPr id="9" name="内容占位符 6">
            <a:extLst>
              <a:ext uri="{FF2B5EF4-FFF2-40B4-BE49-F238E27FC236}">
                <a16:creationId xmlns:a16="http://schemas.microsoft.com/office/drawing/2014/main" id="{541A1EAF-C634-5A7C-131A-A1D61A10A26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85627" y="2424192"/>
            <a:ext cx="3852862" cy="3117684"/>
          </a:xfrm>
        </p:spPr>
        <p:txBody>
          <a:bodyPr>
            <a:normAutofit/>
          </a:bodyPr>
          <a:lstStyle>
            <a:lvl1pPr>
              <a:defRPr sz="2000" b="0" i="0">
                <a:latin typeface="OPPO Sans Medium" pitchFamily="2" charset="-122"/>
                <a:ea typeface="OPPO Sans Medium" pitchFamily="2" charset="-122"/>
                <a:cs typeface="OPPO Sans Medium" pitchFamily="2" charset="-122"/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kumimoji="1" lang="zh-CN" altLang="en-US"/>
              <a:t>文本内容 </a:t>
            </a:r>
            <a:r>
              <a:rPr kumimoji="1" lang="en-US" altLang="zh-CN"/>
              <a:t>Here is text.</a:t>
            </a:r>
            <a:r>
              <a:rPr kumimoji="1" lang="zh-CN" altLang="en-US"/>
              <a:t> </a:t>
            </a:r>
            <a:r>
              <a:rPr kumimoji="1" lang="en-US" altLang="zh-CN"/>
              <a:t>OPPO Sans</a:t>
            </a:r>
            <a:r>
              <a:rPr kumimoji="1" lang="zh-CN" altLang="en-US"/>
              <a:t> </a:t>
            </a:r>
            <a:r>
              <a:rPr kumimoji="1" lang="en-US" altLang="zh-CN"/>
              <a:t>Medium</a:t>
            </a:r>
            <a:r>
              <a:rPr kumimoji="1" lang="zh-CN" altLang="en-US"/>
              <a:t> </a:t>
            </a:r>
            <a:r>
              <a:rPr kumimoji="1" lang="en-US" altLang="zh-CN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65981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灯片编号占位符 48"/>
          <p:cNvSpPr>
            <a:spLocks noGrp="1"/>
          </p:cNvSpPr>
          <p:nvPr>
            <p:ph type="sldNum" sz="quarter" idx="4"/>
          </p:nvPr>
        </p:nvSpPr>
        <p:spPr>
          <a:xfrm>
            <a:off x="10960651" y="6481295"/>
            <a:ext cx="972000" cy="1982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 i="0">
                <a:solidFill>
                  <a:srgbClr val="201F1C"/>
                </a:solidFill>
                <a:latin typeface="OPPO Sans" pitchFamily="2" charset="-122"/>
                <a:ea typeface="OPPO Sans" pitchFamily="2" charset="-122"/>
                <a:cs typeface="OPPO Sans" pitchFamily="2" charset="-122"/>
              </a:defRPr>
            </a:lvl1pPr>
          </a:lstStyle>
          <a:p>
            <a:fld id="{745A082F-C6C3-8245-845A-6C44C9809FBB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2D21990-CE73-48F4-52A4-B89435328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688" y="344907"/>
            <a:ext cx="8584164" cy="76471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F1FB83-ECBF-335E-3CBA-BE6D5F13E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016" y="2422535"/>
            <a:ext cx="8584164" cy="31167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graphicFrame>
        <p:nvGraphicFramePr>
          <p:cNvPr id="12" name="表格 13">
            <a:extLst>
              <a:ext uri="{FF2B5EF4-FFF2-40B4-BE49-F238E27FC236}">
                <a16:creationId xmlns:a16="http://schemas.microsoft.com/office/drawing/2014/main" id="{384333A7-88E4-C323-F971-1C04077DA726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89675992"/>
              </p:ext>
            </p:extLst>
          </p:nvPr>
        </p:nvGraphicFramePr>
        <p:xfrm>
          <a:off x="12375729" y="0"/>
          <a:ext cx="1080000" cy="6858000"/>
        </p:xfrm>
        <a:graphic>
          <a:graphicData uri="http://schemas.openxmlformats.org/drawingml/2006/table">
            <a:tbl>
              <a:tblPr firstRow="1" bandRow="1">
                <a:solidFill>
                  <a:srgbClr val="006C32"/>
                </a:solidFill>
                <a:tableStyleId>{5C22544A-7EE6-4342-B048-85BDC9FD1C3A}</a:tableStyleId>
              </a:tblPr>
              <a:tblGrid>
                <a:gridCol w="523436">
                  <a:extLst>
                    <a:ext uri="{9D8B030D-6E8A-4147-A177-3AD203B41FA5}">
                      <a16:colId xmlns:a16="http://schemas.microsoft.com/office/drawing/2014/main" val="1839996453"/>
                    </a:ext>
                  </a:extLst>
                </a:gridCol>
                <a:gridCol w="556564">
                  <a:extLst>
                    <a:ext uri="{9D8B030D-6E8A-4147-A177-3AD203B41FA5}">
                      <a16:colId xmlns:a16="http://schemas.microsoft.com/office/drawing/2014/main" val="1454437305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56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#046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A3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8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深绿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 Dark Green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R32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G31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B28</a:t>
                      </a:r>
                    </a:p>
                    <a:p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#201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F1C</a:t>
                      </a:r>
                    </a:p>
                    <a:p>
                      <a:r>
                        <a:rPr lang="zh-CN" altLang="e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雅黑</a:t>
                      </a:r>
                      <a:endParaRPr lang="en-US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Elegant Black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898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44</a:t>
                      </a:r>
                      <a:b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</a:b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255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115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2CFF73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绿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OPPO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Green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112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108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</a:t>
                      </a: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102</a:t>
                      </a: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#706</a:t>
                      </a:r>
                      <a:r>
                        <a:rPr lang="en" altLang="zh-CN" sz="600" b="0" i="0" dirty="0">
                          <a:solidFill>
                            <a:schemeClr val="bg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C66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600" b="0" i="0" dirty="0">
                        <a:solidFill>
                          <a:schemeClr val="bg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6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230165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160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126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109 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#A07E6D </a:t>
                      </a:r>
                    </a:p>
                    <a:p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棕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-Brown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07E6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R221 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G217</a:t>
                      </a: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B212</a:t>
                      </a: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#DDD9D4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225147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 215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 255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 219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B995FF</a:t>
                      </a: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二级色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紫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Accent</a:t>
                      </a: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 </a:t>
                      </a:r>
                      <a:r>
                        <a:rPr lang="en-US" altLang="zh-CN" sz="600" b="0" i="0" dirty="0" err="1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colours</a:t>
                      </a: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-Purple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RGB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R250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G250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B250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HEX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#</a:t>
                      </a:r>
                      <a:r>
                        <a:rPr lang="en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FAFAFA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雅白</a:t>
                      </a:r>
                      <a:endParaRPr lang="en-US" altLang="zh-CN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600" b="0" i="0" dirty="0">
                          <a:solidFill>
                            <a:schemeClr val="tx1"/>
                          </a:solidFill>
                          <a:latin typeface="OPPO Sans" pitchFamily="2" charset="-122"/>
                          <a:ea typeface="OPPO Sans" pitchFamily="2" charset="-122"/>
                          <a:cs typeface="OPPO Sans" pitchFamily="2" charset="-122"/>
                        </a:rPr>
                        <a:t>Tinted White</a:t>
                      </a:r>
                      <a:endParaRPr lang="zh-CN" altLang="en-US" sz="600" b="0" i="0" dirty="0">
                        <a:solidFill>
                          <a:schemeClr val="tx1"/>
                        </a:solidFill>
                        <a:latin typeface="OPPO Sans" pitchFamily="2" charset="-122"/>
                        <a:ea typeface="OPPO Sans" pitchFamily="2" charset="-122"/>
                        <a:cs typeface="OPPO Sans" pitchFamily="2" charset="-122"/>
                      </a:endParaRPr>
                    </a:p>
                  </a:txBody>
                  <a:tcPr marL="36000" marR="36000" marT="72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915732"/>
                  </a:ext>
                </a:extLst>
              </a:tr>
            </a:tbl>
          </a:graphicData>
        </a:graphic>
      </p:graphicFrame>
      <p:pic>
        <p:nvPicPr>
          <p:cNvPr id="14" name="图片 13" descr="图标&#10;&#10;描述已自动生成">
            <a:extLst>
              <a:ext uri="{FF2B5EF4-FFF2-40B4-BE49-F238E27FC236}">
                <a16:creationId xmlns:a16="http://schemas.microsoft.com/office/drawing/2014/main" id="{E34686B1-73A1-C190-B0AC-088B6293DE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48145" y="6518615"/>
            <a:ext cx="532479" cy="126000"/>
          </a:xfrm>
          <a:prstGeom prst="rect">
            <a:avLst/>
          </a:prstGeom>
        </p:spPr>
      </p:pic>
      <p:cxnSp>
        <p:nvCxnSpPr>
          <p:cNvPr id="8" name="直线连接符 7">
            <a:extLst>
              <a:ext uri="{FF2B5EF4-FFF2-40B4-BE49-F238E27FC236}">
                <a16:creationId xmlns:a16="http://schemas.microsoft.com/office/drawing/2014/main" id="{2552575B-87BF-E0F4-26D0-276EB639C5B2}"/>
              </a:ext>
            </a:extLst>
          </p:cNvPr>
          <p:cNvCxnSpPr>
            <a:cxnSpLocks/>
          </p:cNvCxnSpPr>
          <p:nvPr userDrawn="1"/>
        </p:nvCxnSpPr>
        <p:spPr>
          <a:xfrm>
            <a:off x="339484" y="344907"/>
            <a:ext cx="11506895" cy="0"/>
          </a:xfrm>
          <a:prstGeom prst="line">
            <a:avLst/>
          </a:prstGeom>
          <a:ln w="25400">
            <a:solidFill>
              <a:srgbClr val="046A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2" r:id="rId5"/>
    <p:sldLayoutId id="2147483658" r:id="rId6"/>
    <p:sldLayoutId id="2147483659" r:id="rId7"/>
    <p:sldLayoutId id="2147483660" r:id="rId8"/>
    <p:sldLayoutId id="2147483653" r:id="rId9"/>
    <p:sldLayoutId id="2147483654" r:id="rId10"/>
    <p:sldLayoutId id="2147483657" r:id="rId11"/>
  </p:sldLayoutIdLst>
  <p:hf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OPPO Sans" pitchFamily="2" charset="-122"/>
          <a:ea typeface="OPPO Sans" pitchFamily="2" charset="-122"/>
          <a:cs typeface="OPPO Sans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0"/>
        </a:spcBef>
        <a:buFont typeface="Arial" panose="020B0704020202090204" pitchFamily="34" charset="0"/>
        <a:buChar char="•"/>
        <a:defRPr sz="2000" b="0" i="0" kern="1200">
          <a:solidFill>
            <a:schemeClr val="tx1"/>
          </a:solidFill>
          <a:latin typeface="OPPO Sans Medium" pitchFamily="2" charset="-122"/>
          <a:ea typeface="OPPO Sans Medium" pitchFamily="2" charset="-122"/>
          <a:cs typeface="OPPO Sans Medium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7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91E3F9E0-07F4-4306-5292-ABA04E4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212" y="1349405"/>
            <a:ext cx="11769286" cy="201745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JVET-AJ0086</a:t>
            </a:r>
            <a:b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  <a:t>Non-EE2: LFNST/NSPT set derivation for CCP coded block</a:t>
            </a:r>
            <a:br>
              <a:rPr lang="en-US" altLang="zh-CN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zh-CN" altLang="en-US" sz="36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3F08891-815F-44D6-B356-4807E181A7FE}"/>
              </a:ext>
            </a:extLst>
          </p:cNvPr>
          <p:cNvSpPr/>
          <p:nvPr/>
        </p:nvSpPr>
        <p:spPr>
          <a:xfrm>
            <a:off x="239212" y="3491144"/>
            <a:ext cx="4984313" cy="5062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Calibri" panose="020F0502020204030204" pitchFamily="34" charset="0"/>
                <a:ea typeface="OPPO Sans" pitchFamily="2" charset="-122"/>
                <a:cs typeface="Calibri" panose="020F0502020204030204" pitchFamily="34" charset="0"/>
              </a:rPr>
              <a:t>Hang Huang, Yue Yu, Haoping Yu, Dong Wang</a:t>
            </a:r>
            <a:endParaRPr lang="zh-CN" altLang="en-US" sz="2000" b="1" dirty="0">
              <a:solidFill>
                <a:schemeClr val="bg1"/>
              </a:solidFill>
              <a:latin typeface="Calibri" panose="020F0502020204030204" pitchFamily="34" charset="0"/>
              <a:ea typeface="OPPO Sans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137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61793" y="1214818"/>
            <a:ext cx="11930207" cy="56431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Low frequency non-separable transform (LFNST) is further enhanced with more transform sets (from 4 to 35), and more transform kernels in each set (from 2 to 3). The transform set </a:t>
            </a:r>
            <a:r>
              <a:rPr kumimoji="1" lang="en-US" altLang="zh-CN" sz="18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idx</a:t>
            </a: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</a:t>
            </a:r>
            <a:r>
              <a:rPr kumimoji="1" lang="en-US" altLang="zh-CN" sz="18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lfnstTrSetIdx</a:t>
            </a: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is defined according to the </a:t>
            </a:r>
            <a:r>
              <a:rPr kumimoji="1" lang="en-US" altLang="zh-CN" sz="18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predModeIntra</a:t>
            </a: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list as shown in the table.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Non-separable primary transform (NSPT) is introduced to replace the separable DCT-II plus LFNST transform combinations for the block shapes of 4x4, 4x8/8x4, 4x16/16x4, 8x8, 8x16/16x8, 4x32/32x4, and 8x32/32x8 in ECM. The kernel mapping method for intra prediction mode is the same as LFNST.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Non regular prediction modes need a virtual intra prediction mode to derive the transform set. For a chroma block coded with CCP, the IPM is set as the intra prediction mode of the collocated </a:t>
            </a:r>
            <a:r>
              <a:rPr kumimoji="1" lang="en-US" altLang="zh-CN" sz="1800" dirty="0" err="1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luma</a:t>
            </a: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block in current ECM.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2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그림 25">
            <a:extLst>
              <a:ext uri="{FF2B5EF4-FFF2-40B4-BE49-F238E27FC236}">
                <a16:creationId xmlns:a16="http://schemas.microsoft.com/office/drawing/2014/main" id="{F67E1B80-D70A-4419-B561-C099B805255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5" y="2558625"/>
            <a:ext cx="11205529" cy="15048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3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487" y="346342"/>
            <a:ext cx="10323435" cy="764710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Proposed - LFNST/NSPT set derivation for CCP coded block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8397DD5-E92A-46A3-9DA9-41A4C976FD1C}"/>
              </a:ext>
            </a:extLst>
          </p:cNvPr>
          <p:cNvSpPr/>
          <p:nvPr/>
        </p:nvSpPr>
        <p:spPr>
          <a:xfrm>
            <a:off x="360782" y="1306486"/>
            <a:ext cx="1125582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0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A DIMD method to derive the virtual intra prediction mode for intra chroma blocks coded with LFNST/NSPT and CCP mode is proposed to replace the original method.</a:t>
            </a:r>
          </a:p>
          <a:p>
            <a:endParaRPr kumimoji="1" lang="zh-CN" altLang="en-US" sz="20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78D10DE-6D0B-4C7A-B26D-76BC44A09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48556"/>
            <a:ext cx="6096000" cy="296456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A24B112-BAA3-4CE9-B644-641012B9CB85}"/>
              </a:ext>
            </a:extLst>
          </p:cNvPr>
          <p:cNvSpPr/>
          <p:nvPr/>
        </p:nvSpPr>
        <p:spPr>
          <a:xfrm>
            <a:off x="360782" y="2116565"/>
            <a:ext cx="55268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0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 aspect 1, DIMD process is applied on the CCP predicted samples. Then the 1st DIMD mode is used to determine the LFNST/NSPT transform set.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67E6FA-48BC-4E79-9CEE-5D6D86AD9CF7}"/>
              </a:ext>
            </a:extLst>
          </p:cNvPr>
          <p:cNvSpPr/>
          <p:nvPr/>
        </p:nvSpPr>
        <p:spPr>
          <a:xfrm>
            <a:off x="360782" y="3632619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0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In aspect 2, it is further proposed to use DIMD to derive 3 different intra prediction modes and to use the DM to derive 1 intra prediction mode. Two VIPMs are selected from those 4 intra prediction modes to ensure that the resulting transform sets are different.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C2B7CEC-88BE-4AA9-B0CD-AEDD3C73DE6B}"/>
              </a:ext>
            </a:extLst>
          </p:cNvPr>
          <p:cNvSpPr/>
          <p:nvPr/>
        </p:nvSpPr>
        <p:spPr>
          <a:xfrm>
            <a:off x="360782" y="5169578"/>
            <a:ext cx="118312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0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                     One bin is employed to indicate whether the 1st or 2nd VIPM is used to derive the LFNST/NSPT transform set.</a:t>
            </a:r>
          </a:p>
        </p:txBody>
      </p:sp>
    </p:spTree>
    <p:extLst>
      <p:ext uri="{BB962C8B-B14F-4D97-AF65-F5344CB8AC3E}">
        <p14:creationId xmlns:p14="http://schemas.microsoft.com/office/powerpoint/2010/main" val="368936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9"/>
          <p:cNvSpPr txBox="1"/>
          <p:nvPr/>
        </p:nvSpPr>
        <p:spPr>
          <a:xfrm>
            <a:off x="229487" y="1111052"/>
            <a:ext cx="5554717" cy="4932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proposed method over ECM-14.0:</a:t>
            </a: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>
          <a:xfrm>
            <a:off x="11337172" y="6466894"/>
            <a:ext cx="596308" cy="230365"/>
          </a:xfrm>
        </p:spPr>
        <p:txBody>
          <a:bodyPr/>
          <a:lstStyle/>
          <a:p>
            <a:fld id="{745A082F-C6C3-8245-845A-6C44C9809FBB}" type="slidenum">
              <a:rPr kumimoji="1" lang="zh-CN" altLang="en-US" smtClean="0"/>
              <a:t>4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Simulation results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E81D52-00B8-43AB-8865-05EA6ED18AD0}"/>
              </a:ext>
            </a:extLst>
          </p:cNvPr>
          <p:cNvSpPr txBox="1"/>
          <p:nvPr/>
        </p:nvSpPr>
        <p:spPr>
          <a:xfrm>
            <a:off x="3371041" y="1842081"/>
            <a:ext cx="112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aspect 1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F1A9B2-869D-47B4-BC34-2099FB5C543A}"/>
              </a:ext>
            </a:extLst>
          </p:cNvPr>
          <p:cNvSpPr txBox="1"/>
          <p:nvPr/>
        </p:nvSpPr>
        <p:spPr>
          <a:xfrm>
            <a:off x="9164173" y="1842081"/>
            <a:ext cx="1129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aspect 2</a:t>
            </a:r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8A33F790-5666-4FE9-BAE4-AD87961C6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981110"/>
              </p:ext>
            </p:extLst>
          </p:nvPr>
        </p:nvGraphicFramePr>
        <p:xfrm>
          <a:off x="661212" y="2339555"/>
          <a:ext cx="5465745" cy="2642996"/>
        </p:xfrm>
        <a:graphic>
          <a:graphicData uri="http://schemas.openxmlformats.org/drawingml/2006/table">
            <a:tbl>
              <a:tblPr/>
              <a:tblGrid>
                <a:gridCol w="1084805">
                  <a:extLst>
                    <a:ext uri="{9D8B030D-6E8A-4147-A177-3AD203B41FA5}">
                      <a16:colId xmlns:a16="http://schemas.microsoft.com/office/drawing/2014/main" val="1042905387"/>
                    </a:ext>
                  </a:extLst>
                </a:gridCol>
                <a:gridCol w="876188">
                  <a:extLst>
                    <a:ext uri="{9D8B030D-6E8A-4147-A177-3AD203B41FA5}">
                      <a16:colId xmlns:a16="http://schemas.microsoft.com/office/drawing/2014/main" val="2547051244"/>
                    </a:ext>
                  </a:extLst>
                </a:gridCol>
                <a:gridCol w="876188">
                  <a:extLst>
                    <a:ext uri="{9D8B030D-6E8A-4147-A177-3AD203B41FA5}">
                      <a16:colId xmlns:a16="http://schemas.microsoft.com/office/drawing/2014/main" val="1820684254"/>
                    </a:ext>
                  </a:extLst>
                </a:gridCol>
                <a:gridCol w="876188">
                  <a:extLst>
                    <a:ext uri="{9D8B030D-6E8A-4147-A177-3AD203B41FA5}">
                      <a16:colId xmlns:a16="http://schemas.microsoft.com/office/drawing/2014/main" val="4207487472"/>
                    </a:ext>
                  </a:extLst>
                </a:gridCol>
                <a:gridCol w="876188">
                  <a:extLst>
                    <a:ext uri="{9D8B030D-6E8A-4147-A177-3AD203B41FA5}">
                      <a16:colId xmlns:a16="http://schemas.microsoft.com/office/drawing/2014/main" val="3540471222"/>
                    </a:ext>
                  </a:extLst>
                </a:gridCol>
                <a:gridCol w="876188">
                  <a:extLst>
                    <a:ext uri="{9D8B030D-6E8A-4147-A177-3AD203B41FA5}">
                      <a16:colId xmlns:a16="http://schemas.microsoft.com/office/drawing/2014/main" val="2333105972"/>
                    </a:ext>
                  </a:extLst>
                </a:gridCol>
              </a:tblGrid>
              <a:tr h="31637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95122" marR="95122" marT="47561" marB="4756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394635"/>
                  </a:ext>
                </a:extLst>
              </a:tr>
              <a:tr h="316378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</a:p>
                  </a:txBody>
                  <a:tcPr marL="95122" marR="95122" marT="47561" marB="4756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7829651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152471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7454003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101.0%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60864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543843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-0.32%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99.3%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514473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951360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174024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97.2%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9081"/>
                  </a:ext>
                </a:extLst>
              </a:tr>
              <a:tr h="2233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0511" marR="10511" marT="105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10511" marR="10511" marT="105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10511" marR="10511" marT="1051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866807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8EA52944-0430-4024-A8E0-9B505BAE67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57948"/>
              </p:ext>
            </p:extLst>
          </p:nvPr>
        </p:nvGraphicFramePr>
        <p:xfrm>
          <a:off x="6418294" y="2339554"/>
          <a:ext cx="5491758" cy="2642995"/>
        </p:xfrm>
        <a:graphic>
          <a:graphicData uri="http://schemas.openxmlformats.org/drawingml/2006/table">
            <a:tbl>
              <a:tblPr/>
              <a:tblGrid>
                <a:gridCol w="1089968">
                  <a:extLst>
                    <a:ext uri="{9D8B030D-6E8A-4147-A177-3AD203B41FA5}">
                      <a16:colId xmlns:a16="http://schemas.microsoft.com/office/drawing/2014/main" val="202761771"/>
                    </a:ext>
                  </a:extLst>
                </a:gridCol>
                <a:gridCol w="880358">
                  <a:extLst>
                    <a:ext uri="{9D8B030D-6E8A-4147-A177-3AD203B41FA5}">
                      <a16:colId xmlns:a16="http://schemas.microsoft.com/office/drawing/2014/main" val="997429931"/>
                    </a:ext>
                  </a:extLst>
                </a:gridCol>
                <a:gridCol w="880358">
                  <a:extLst>
                    <a:ext uri="{9D8B030D-6E8A-4147-A177-3AD203B41FA5}">
                      <a16:colId xmlns:a16="http://schemas.microsoft.com/office/drawing/2014/main" val="1483229799"/>
                    </a:ext>
                  </a:extLst>
                </a:gridCol>
                <a:gridCol w="880358">
                  <a:extLst>
                    <a:ext uri="{9D8B030D-6E8A-4147-A177-3AD203B41FA5}">
                      <a16:colId xmlns:a16="http://schemas.microsoft.com/office/drawing/2014/main" val="3718491243"/>
                    </a:ext>
                  </a:extLst>
                </a:gridCol>
                <a:gridCol w="880358">
                  <a:extLst>
                    <a:ext uri="{9D8B030D-6E8A-4147-A177-3AD203B41FA5}">
                      <a16:colId xmlns:a16="http://schemas.microsoft.com/office/drawing/2014/main" val="2457867700"/>
                    </a:ext>
                  </a:extLst>
                </a:gridCol>
                <a:gridCol w="880358">
                  <a:extLst>
                    <a:ext uri="{9D8B030D-6E8A-4147-A177-3AD203B41FA5}">
                      <a16:colId xmlns:a16="http://schemas.microsoft.com/office/drawing/2014/main" val="2531939920"/>
                    </a:ext>
                  </a:extLst>
                </a:gridCol>
              </a:tblGrid>
              <a:tr h="311594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100834" marR="100834" marT="50417" marB="5041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135490"/>
                  </a:ext>
                </a:extLst>
              </a:tr>
              <a:tr h="311594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ECM-14.0</a:t>
                      </a:r>
                    </a:p>
                  </a:txBody>
                  <a:tcPr marL="100834" marR="100834" marT="50417" marB="5041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3352021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0809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-0.94%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103.1%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570072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104.1%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49828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-0.63%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102.3%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960033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-0.49%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102.9%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101.3%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746648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101.9%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516877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-0.58%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102.8%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819060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-0.41%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103.6%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851450"/>
                  </a:ext>
                </a:extLst>
              </a:tr>
              <a:tr h="2244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0561" marR="10561" marT="105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-0.44%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101.6%</a:t>
                      </a:r>
                    </a:p>
                  </a:txBody>
                  <a:tcPr marL="10561" marR="10561" marT="105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10561" marR="10561" marT="10561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230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89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45A082F-C6C3-8245-845A-6C44C9809FBB}" type="slidenum">
              <a:rPr kumimoji="1" lang="zh-CN" altLang="en-US" smtClean="0"/>
              <a:t>5</a:t>
            </a:fld>
            <a:endParaRPr kumimoji="1"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557908-670E-73FA-1F7E-A9F3099C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Conclusions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占位符 19">
            <a:extLst>
              <a:ext uri="{FF2B5EF4-FFF2-40B4-BE49-F238E27FC236}">
                <a16:creationId xmlns:a16="http://schemas.microsoft.com/office/drawing/2014/main" id="{F7320244-C2B6-4EC8-B1F8-580520BAA4C6}"/>
              </a:ext>
            </a:extLst>
          </p:cNvPr>
          <p:cNvSpPr txBox="1"/>
          <p:nvPr/>
        </p:nvSpPr>
        <p:spPr>
          <a:xfrm>
            <a:off x="313463" y="1213688"/>
            <a:ext cx="11480431" cy="37875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704020202090204" pitchFamily="34" charset="0"/>
              <a:buNone/>
              <a:defRPr sz="2500" b="0" i="0" kern="1200">
                <a:solidFill>
                  <a:srgbClr val="FAFAFA"/>
                </a:solidFill>
                <a:latin typeface="OPPO Sans 3.0 Medium" panose="00020600040101010101" pitchFamily="18" charset="-122"/>
                <a:ea typeface="OPPO Sans 3.0 Medium" panose="00020600040101010101" pitchFamily="18" charset="-122"/>
                <a:cs typeface="OPPO Sans 3.0 Medium" panose="00020600040101010101" pitchFamily="18" charset="-122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7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LFNST/NSPT set derivation for CCP coded block method is proposed.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brings 0.01%/-0.58%/-0.58% BD-rates performance for AI on top of ECM-14.0.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It is suggested to further study the proposed method in EE2.</a:t>
            </a:r>
          </a:p>
          <a:p>
            <a:pPr marL="285750" indent="-285750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kumimoji="1" lang="en-US" altLang="zh-CN" sz="2400" dirty="0">
                <a:solidFill>
                  <a:srgbClr val="201F1C"/>
                </a:solidFill>
                <a:latin typeface="Arial" panose="020B0604020202020204" pitchFamily="34" charset="0"/>
                <a:ea typeface="OPPO Sans" pitchFamily="2" charset="-122"/>
                <a:cs typeface="Arial" panose="020B0604020202020204" pitchFamily="34" charset="0"/>
              </a:rPr>
              <a:t>Thanks to Qualcomm for cross-checking!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kumimoji="1" lang="en-US" altLang="zh-CN" sz="1800" dirty="0">
              <a:solidFill>
                <a:srgbClr val="201F1C"/>
              </a:solidFill>
              <a:latin typeface="Arial" panose="020B0604020202020204" pitchFamily="34" charset="0"/>
              <a:ea typeface="OPPO Sans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925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201F1C"/>
      </a:dk1>
      <a:lt1>
        <a:srgbClr val="FAFAFA"/>
      </a:lt1>
      <a:dk2>
        <a:srgbClr val="201F1C"/>
      </a:dk2>
      <a:lt2>
        <a:srgbClr val="FAFAFA"/>
      </a:lt2>
      <a:accent1>
        <a:srgbClr val="046938"/>
      </a:accent1>
      <a:accent2>
        <a:srgbClr val="2CFF73"/>
      </a:accent2>
      <a:accent3>
        <a:srgbClr val="A07E6D"/>
      </a:accent3>
      <a:accent4>
        <a:srgbClr val="B995FF"/>
      </a:accent4>
      <a:accent5>
        <a:srgbClr val="706C66"/>
      </a:accent5>
      <a:accent6>
        <a:srgbClr val="C3BFB9"/>
      </a:accent6>
      <a:hlink>
        <a:srgbClr val="046938"/>
      </a:hlink>
      <a:folHlink>
        <a:srgbClr val="DDD9D3"/>
      </a:folHlink>
    </a:clrScheme>
    <a:fontScheme name="OPPO Sans">
      <a:majorFont>
        <a:latin typeface="OPPO Sans"/>
        <a:ea typeface="OPPO Sans"/>
        <a:cs typeface=""/>
      </a:majorFont>
      <a:minorFont>
        <a:latin typeface="OPPO Sans"/>
        <a:ea typeface="OPPO 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6842</TotalTime>
  <Words>635</Words>
  <Application>Microsoft Office PowerPoint</Application>
  <PresentationFormat>宽屏</PresentationFormat>
  <Paragraphs>142</Paragraphs>
  <Slides>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OPPO Sans</vt:lpstr>
      <vt:lpstr>OPPO Sans Medium</vt:lpstr>
      <vt:lpstr>等线</vt:lpstr>
      <vt:lpstr>宋体</vt:lpstr>
      <vt:lpstr>Arial</vt:lpstr>
      <vt:lpstr>Calibri</vt:lpstr>
      <vt:lpstr>Office 主题​​</vt:lpstr>
      <vt:lpstr>Microsoft Visio 绘图</vt:lpstr>
      <vt:lpstr>JVET-AJ0086 Non-EE2: LFNST/NSPT set derivation for CCP coded block </vt:lpstr>
      <vt:lpstr>Introduction</vt:lpstr>
      <vt:lpstr>Proposed - LFNST/NSPT set derivation for CCP coded block</vt:lpstr>
      <vt:lpstr>Simulation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陈霜(Sher)</dc:creator>
  <cp:lastModifiedBy>黄航(Chance)</cp:lastModifiedBy>
  <cp:revision>145</cp:revision>
  <dcterms:created xsi:type="dcterms:W3CDTF">2022-11-04T10:00:12Z</dcterms:created>
  <dcterms:modified xsi:type="dcterms:W3CDTF">2024-11-03T06:13:49Z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2052-3.9.6.6441</vt:lpwstr>
  </property>
</Properties>
</file>