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14"/>
  </p:notesMasterIdLst>
  <p:handoutMasterIdLst>
    <p:handoutMasterId r:id="rId15"/>
  </p:handoutMasterIdLst>
  <p:sldIdLst>
    <p:sldId id="2142533607" r:id="rId2"/>
    <p:sldId id="2142533608" r:id="rId3"/>
    <p:sldId id="2142533609" r:id="rId4"/>
    <p:sldId id="2142533610" r:id="rId5"/>
    <p:sldId id="2142533618" r:id="rId6"/>
    <p:sldId id="2142533617" r:id="rId7"/>
    <p:sldId id="2142533611" r:id="rId8"/>
    <p:sldId id="2142533615" r:id="rId9"/>
    <p:sldId id="2142533612" r:id="rId10"/>
    <p:sldId id="2142533613" r:id="rId11"/>
    <p:sldId id="2142533614" r:id="rId12"/>
    <p:sldId id="214253361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648225-B2EA-46D0-97D2-9896F2D5371A}">
          <p14:sldIdLst>
            <p14:sldId id="2142533607"/>
            <p14:sldId id="2142533608"/>
            <p14:sldId id="2142533609"/>
            <p14:sldId id="2142533610"/>
            <p14:sldId id="2142533618"/>
            <p14:sldId id="2142533617"/>
            <p14:sldId id="2142533611"/>
            <p14:sldId id="2142533615"/>
            <p14:sldId id="2142533612"/>
            <p14:sldId id="2142533613"/>
            <p14:sldId id="2142533614"/>
            <p14:sldId id="214253361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B4301D-99A8-456E-A662-18E19856AF09}" v="7" dt="2024-07-18T00:54:06.0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43" autoAdjust="0"/>
    <p:restoredTop sz="96311" autoAdjust="0"/>
  </p:normalViewPr>
  <p:slideViewPr>
    <p:cSldViewPr snapToGrid="0">
      <p:cViewPr>
        <p:scale>
          <a:sx n="90" d="100"/>
          <a:sy n="90" d="100"/>
        </p:scale>
        <p:origin x="869" y="-106"/>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oyang Yu" userId="2e31fd56-df74-4ece-8ac1-7176519d91fd" providerId="ADAL" clId="{6FB4301D-99A8-456E-A662-18E19856AF09}"/>
    <pc:docChg chg="undo custSel addSld modSld modSection">
      <pc:chgData name="Ruoyang Yu" userId="2e31fd56-df74-4ece-8ac1-7176519d91fd" providerId="ADAL" clId="{6FB4301D-99A8-456E-A662-18E19856AF09}" dt="2024-07-18T01:01:25.332" v="456" actId="20577"/>
      <pc:docMkLst>
        <pc:docMk/>
      </pc:docMkLst>
      <pc:sldChg chg="modSp mod">
        <pc:chgData name="Ruoyang Yu" userId="2e31fd56-df74-4ece-8ac1-7176519d91fd" providerId="ADAL" clId="{6FB4301D-99A8-456E-A662-18E19856AF09}" dt="2024-07-14T07:58:27.666" v="17" actId="20577"/>
        <pc:sldMkLst>
          <pc:docMk/>
          <pc:sldMk cId="1978651626" sldId="2142533611"/>
        </pc:sldMkLst>
        <pc:spChg chg="mod">
          <ac:chgData name="Ruoyang Yu" userId="2e31fd56-df74-4ece-8ac1-7176519d91fd" providerId="ADAL" clId="{6FB4301D-99A8-456E-A662-18E19856AF09}" dt="2024-07-14T07:58:27.666" v="17" actId="20577"/>
          <ac:spMkLst>
            <pc:docMk/>
            <pc:sldMk cId="1978651626" sldId="2142533611"/>
            <ac:spMk id="4" creationId="{BEBC4F0B-1E74-4AF4-4562-57965ED13D1B}"/>
          </ac:spMkLst>
        </pc:spChg>
      </pc:sldChg>
      <pc:sldChg chg="addSp modSp mod">
        <pc:chgData name="Ruoyang Yu" userId="2e31fd56-df74-4ece-8ac1-7176519d91fd" providerId="ADAL" clId="{6FB4301D-99A8-456E-A662-18E19856AF09}" dt="2024-07-18T01:01:25.332" v="456" actId="20577"/>
        <pc:sldMkLst>
          <pc:docMk/>
          <pc:sldMk cId="1603386330" sldId="2142533616"/>
        </pc:sldMkLst>
        <pc:graphicFrameChg chg="add mod modGraphic">
          <ac:chgData name="Ruoyang Yu" userId="2e31fd56-df74-4ece-8ac1-7176519d91fd" providerId="ADAL" clId="{6FB4301D-99A8-456E-A662-18E19856AF09}" dt="2024-07-18T01:01:25.332" v="456" actId="20577"/>
          <ac:graphicFrameMkLst>
            <pc:docMk/>
            <pc:sldMk cId="1603386330" sldId="2142533616"/>
            <ac:graphicFrameMk id="2" creationId="{EEAE3D9E-1D52-D72C-30ED-D9DF536200DE}"/>
          </ac:graphicFrameMkLst>
        </pc:graphicFrameChg>
        <pc:graphicFrameChg chg="mod modGraphic">
          <ac:chgData name="Ruoyang Yu" userId="2e31fd56-df74-4ece-8ac1-7176519d91fd" providerId="ADAL" clId="{6FB4301D-99A8-456E-A662-18E19856AF09}" dt="2024-07-18T01:01:16.337" v="442" actId="20577"/>
          <ac:graphicFrameMkLst>
            <pc:docMk/>
            <pc:sldMk cId="1603386330" sldId="2142533616"/>
            <ac:graphicFrameMk id="8" creationId="{A06EF2E4-91B1-4F5D-4DD5-88C50202451C}"/>
          </ac:graphicFrameMkLst>
        </pc:graphicFrameChg>
        <pc:graphicFrameChg chg="mod">
          <ac:chgData name="Ruoyang Yu" userId="2e31fd56-df74-4ece-8ac1-7176519d91fd" providerId="ADAL" clId="{6FB4301D-99A8-456E-A662-18E19856AF09}" dt="2024-07-18T00:54:19.311" v="426" actId="1076"/>
          <ac:graphicFrameMkLst>
            <pc:docMk/>
            <pc:sldMk cId="1603386330" sldId="2142533616"/>
            <ac:graphicFrameMk id="9" creationId="{076FD515-329B-93A5-2341-0F5885C5FCBD}"/>
          </ac:graphicFrameMkLst>
        </pc:graphicFrameChg>
      </pc:sldChg>
      <pc:sldChg chg="modSp mod">
        <pc:chgData name="Ruoyang Yu" userId="2e31fd56-df74-4ece-8ac1-7176519d91fd" providerId="ADAL" clId="{6FB4301D-99A8-456E-A662-18E19856AF09}" dt="2024-07-14T07:59:40.654" v="19" actId="20577"/>
        <pc:sldMkLst>
          <pc:docMk/>
          <pc:sldMk cId="1009277087" sldId="2142533617"/>
        </pc:sldMkLst>
        <pc:graphicFrameChg chg="modGraphic">
          <ac:chgData name="Ruoyang Yu" userId="2e31fd56-df74-4ece-8ac1-7176519d91fd" providerId="ADAL" clId="{6FB4301D-99A8-456E-A662-18E19856AF09}" dt="2024-07-14T07:59:40.654" v="19" actId="20577"/>
          <ac:graphicFrameMkLst>
            <pc:docMk/>
            <pc:sldMk cId="1009277087" sldId="2142533617"/>
            <ac:graphicFrameMk id="8" creationId="{3BADA8E3-3A3E-EA43-BCC8-CA2A863CB83D}"/>
          </ac:graphicFrameMkLst>
        </pc:graphicFrameChg>
      </pc:sldChg>
      <pc:sldChg chg="addSp delSp modSp add mod">
        <pc:chgData name="Ruoyang Yu" userId="2e31fd56-df74-4ece-8ac1-7176519d91fd" providerId="ADAL" clId="{6FB4301D-99A8-456E-A662-18E19856AF09}" dt="2024-07-18T00:18:18.915" v="420" actId="14734"/>
        <pc:sldMkLst>
          <pc:docMk/>
          <pc:sldMk cId="3955583597" sldId="2142533618"/>
        </pc:sldMkLst>
        <pc:spChg chg="add mod">
          <ac:chgData name="Ruoyang Yu" userId="2e31fd56-df74-4ece-8ac1-7176519d91fd" providerId="ADAL" clId="{6FB4301D-99A8-456E-A662-18E19856AF09}" dt="2024-07-17T05:20:08.792" v="413" actId="20577"/>
          <ac:spMkLst>
            <pc:docMk/>
            <pc:sldMk cId="3955583597" sldId="2142533618"/>
            <ac:spMk id="2" creationId="{B50E8ACD-B6B5-EF8A-C911-3F9EA3D70C30}"/>
          </ac:spMkLst>
        </pc:spChg>
        <pc:spChg chg="mod">
          <ac:chgData name="Ruoyang Yu" userId="2e31fd56-df74-4ece-8ac1-7176519d91fd" providerId="ADAL" clId="{6FB4301D-99A8-456E-A662-18E19856AF09}" dt="2024-07-17T09:31:32.334" v="418" actId="20577"/>
          <ac:spMkLst>
            <pc:docMk/>
            <pc:sldMk cId="3955583597" sldId="2142533618"/>
            <ac:spMk id="3" creationId="{397A2D46-0117-E6A9-8704-E8083DE4084D}"/>
          </ac:spMkLst>
        </pc:spChg>
        <pc:spChg chg="mod">
          <ac:chgData name="Ruoyang Yu" userId="2e31fd56-df74-4ece-8ac1-7176519d91fd" providerId="ADAL" clId="{6FB4301D-99A8-456E-A662-18E19856AF09}" dt="2024-07-17T05:06:13.466" v="41" actId="21"/>
          <ac:spMkLst>
            <pc:docMk/>
            <pc:sldMk cId="3955583597" sldId="2142533618"/>
            <ac:spMk id="4" creationId="{BEBC4F0B-1E74-4AF4-4562-57965ED13D1B}"/>
          </ac:spMkLst>
        </pc:spChg>
        <pc:spChg chg="add mod">
          <ac:chgData name="Ruoyang Yu" userId="2e31fd56-df74-4ece-8ac1-7176519d91fd" providerId="ADAL" clId="{6FB4301D-99A8-456E-A662-18E19856AF09}" dt="2024-07-17T05:31:41.248" v="416" actId="1076"/>
          <ac:spMkLst>
            <pc:docMk/>
            <pc:sldMk cId="3955583597" sldId="2142533618"/>
            <ac:spMk id="8" creationId="{803821EA-9483-8CA9-7B65-34866C73CE21}"/>
          </ac:spMkLst>
        </pc:spChg>
        <pc:graphicFrameChg chg="mod modGraphic">
          <ac:chgData name="Ruoyang Yu" userId="2e31fd56-df74-4ece-8ac1-7176519d91fd" providerId="ADAL" clId="{6FB4301D-99A8-456E-A662-18E19856AF09}" dt="2024-07-18T00:18:18.915" v="420" actId="14734"/>
          <ac:graphicFrameMkLst>
            <pc:docMk/>
            <pc:sldMk cId="3955583597" sldId="2142533618"/>
            <ac:graphicFrameMk id="5" creationId="{BC892BE1-C922-FF80-D05B-AAB84ACEE0D6}"/>
          </ac:graphicFrameMkLst>
        </pc:graphicFrameChg>
        <pc:graphicFrameChg chg="del">
          <ac:chgData name="Ruoyang Yu" userId="2e31fd56-df74-4ece-8ac1-7176519d91fd" providerId="ADAL" clId="{6FB4301D-99A8-456E-A662-18E19856AF09}" dt="2024-07-17T05:05:57.875" v="39" actId="478"/>
          <ac:graphicFrameMkLst>
            <pc:docMk/>
            <pc:sldMk cId="3955583597" sldId="2142533618"/>
            <ac:graphicFrameMk id="6" creationId="{16F83455-CC9B-6BE9-A3DD-022823E5464E}"/>
          </ac:graphicFrameMkLst>
        </pc:graphicFrameChg>
        <pc:graphicFrameChg chg="add mod modGraphic">
          <ac:chgData name="Ruoyang Yu" userId="2e31fd56-df74-4ece-8ac1-7176519d91fd" providerId="ADAL" clId="{6FB4301D-99A8-456E-A662-18E19856AF09}" dt="2024-07-17T06:36:39.334" v="417" actId="6549"/>
          <ac:graphicFrameMkLst>
            <pc:docMk/>
            <pc:sldMk cId="3955583597" sldId="2142533618"/>
            <ac:graphicFrameMk id="7" creationId="{4A3545B7-100F-EEAE-0293-CBCC11FE82D4}"/>
          </ac:graphicFrameMkLst>
        </pc:graphicFrameChg>
        <pc:graphicFrameChg chg="add del mod">
          <ac:chgData name="Ruoyang Yu" userId="2e31fd56-df74-4ece-8ac1-7176519d91fd" providerId="ADAL" clId="{6FB4301D-99A8-456E-A662-18E19856AF09}" dt="2024-07-17T05:17:28.211" v="343" actId="478"/>
          <ac:graphicFrameMkLst>
            <pc:docMk/>
            <pc:sldMk cId="3955583597" sldId="2142533618"/>
            <ac:graphicFrameMk id="9" creationId="{E33F8804-A2A4-EF86-DFB1-5BA8667F6049}"/>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7/18/2024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0D5ABA-0603-D200-E403-6794E8CAAE7C}"/>
              </a:ext>
            </a:extLst>
          </p:cNvPr>
          <p:cNvSpPr>
            <a:spLocks noGrp="1"/>
          </p:cNvSpPr>
          <p:nvPr>
            <p:ph type="body" sz="quarter" idx="10"/>
          </p:nvPr>
        </p:nvSpPr>
        <p:spPr>
          <a:xfrm>
            <a:off x="413093" y="4590964"/>
            <a:ext cx="8334375" cy="572858"/>
          </a:xfrm>
        </p:spPr>
        <p:txBody>
          <a:bodyPr/>
          <a:lstStyle/>
          <a:p>
            <a:r>
              <a:rPr lang="sv-SE" dirty="0"/>
              <a:t>Ruoyang Yu, Han Huang, Vadim Seregin, Marta Karczewicz</a:t>
            </a:r>
            <a:endParaRPr lang="en-US" dirty="0"/>
          </a:p>
        </p:txBody>
      </p:sp>
      <p:sp>
        <p:nvSpPr>
          <p:cNvPr id="5" name="Title 4">
            <a:extLst>
              <a:ext uri="{FF2B5EF4-FFF2-40B4-BE49-F238E27FC236}">
                <a16:creationId xmlns:a16="http://schemas.microsoft.com/office/drawing/2014/main" id="{9D95FF39-0CD9-6804-1886-E9DB1454BE3D}"/>
              </a:ext>
            </a:extLst>
          </p:cNvPr>
          <p:cNvSpPr>
            <a:spLocks noGrp="1"/>
          </p:cNvSpPr>
          <p:nvPr>
            <p:ph type="title"/>
          </p:nvPr>
        </p:nvSpPr>
        <p:spPr>
          <a:xfrm>
            <a:off x="413093" y="1182604"/>
            <a:ext cx="8416582" cy="2168863"/>
          </a:xfrm>
        </p:spPr>
        <p:txBody>
          <a:bodyPr/>
          <a:lstStyle/>
          <a:p>
            <a:r>
              <a:rPr lang="sv-SE" dirty="0"/>
              <a:t>JVET-AI0226: Longer motion compensation interpolation filter</a:t>
            </a:r>
            <a:endParaRPr lang="en-US" dirty="0"/>
          </a:p>
        </p:txBody>
      </p:sp>
    </p:spTree>
    <p:extLst>
      <p:ext uri="{BB962C8B-B14F-4D97-AF65-F5344CB8AC3E}">
        <p14:creationId xmlns:p14="http://schemas.microsoft.com/office/powerpoint/2010/main" val="292284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(example of magnitude response)</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9" name="Picture 8" descr="A graph of a normalized frequency&#10;&#10;Description automatically generated">
            <a:extLst>
              <a:ext uri="{FF2B5EF4-FFF2-40B4-BE49-F238E27FC236}">
                <a16:creationId xmlns:a16="http://schemas.microsoft.com/office/drawing/2014/main" id="{C85BC741-3FE6-583D-010F-A83F9731164F}"/>
              </a:ext>
            </a:extLst>
          </p:cNvPr>
          <p:cNvPicPr>
            <a:picLocks noChangeAspect="1"/>
          </p:cNvPicPr>
          <p:nvPr/>
        </p:nvPicPr>
        <p:blipFill>
          <a:blip r:embed="rId2"/>
          <a:stretch>
            <a:fillRect/>
          </a:stretch>
        </p:blipFill>
        <p:spPr>
          <a:xfrm>
            <a:off x="2755522" y="1465027"/>
            <a:ext cx="6666667" cy="5000000"/>
          </a:xfrm>
          <a:prstGeom prst="rect">
            <a:avLst/>
          </a:prstGeom>
        </p:spPr>
      </p:pic>
    </p:spTree>
    <p:extLst>
      <p:ext uri="{BB962C8B-B14F-4D97-AF65-F5344CB8AC3E}">
        <p14:creationId xmlns:p14="http://schemas.microsoft.com/office/powerpoint/2010/main" val="2399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(phase delay of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5" name="Picture 4" descr="A graph of lines with green and pink lines&#10;&#10;Description automatically generated">
            <a:extLst>
              <a:ext uri="{FF2B5EF4-FFF2-40B4-BE49-F238E27FC236}">
                <a16:creationId xmlns:a16="http://schemas.microsoft.com/office/drawing/2014/main" id="{35EB4684-D5B5-A67B-B7B3-CBF24C09005D}"/>
              </a:ext>
            </a:extLst>
          </p:cNvPr>
          <p:cNvPicPr>
            <a:picLocks noChangeAspect="1"/>
          </p:cNvPicPr>
          <p:nvPr/>
        </p:nvPicPr>
        <p:blipFill>
          <a:blip r:embed="rId2"/>
          <a:stretch>
            <a:fillRect/>
          </a:stretch>
        </p:blipFill>
        <p:spPr>
          <a:xfrm>
            <a:off x="320278" y="1621089"/>
            <a:ext cx="5943600" cy="4457700"/>
          </a:xfrm>
          <a:prstGeom prst="rect">
            <a:avLst/>
          </a:prstGeom>
        </p:spPr>
      </p:pic>
      <p:pic>
        <p:nvPicPr>
          <p:cNvPr id="7" name="Picture 6" descr="A graph of red lines&#10;&#10;Description automatically generated">
            <a:extLst>
              <a:ext uri="{FF2B5EF4-FFF2-40B4-BE49-F238E27FC236}">
                <a16:creationId xmlns:a16="http://schemas.microsoft.com/office/drawing/2014/main" id="{D6A5503F-55B3-287A-CA0B-307EF613EFBA}"/>
              </a:ext>
            </a:extLst>
          </p:cNvPr>
          <p:cNvPicPr>
            <a:picLocks noChangeAspect="1"/>
          </p:cNvPicPr>
          <p:nvPr/>
        </p:nvPicPr>
        <p:blipFill>
          <a:blip r:embed="rId3"/>
          <a:stretch>
            <a:fillRect/>
          </a:stretch>
        </p:blipFill>
        <p:spPr>
          <a:xfrm>
            <a:off x="6088856" y="1621088"/>
            <a:ext cx="5943602" cy="4457701"/>
          </a:xfrm>
          <a:prstGeom prst="rect">
            <a:avLst/>
          </a:prstGeom>
        </p:spPr>
      </p:pic>
    </p:spTree>
    <p:extLst>
      <p:ext uri="{BB962C8B-B14F-4D97-AF65-F5344CB8AC3E}">
        <p14:creationId xmlns:p14="http://schemas.microsoft.com/office/powerpoint/2010/main" val="194526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(Results vs. EE2-3.10 testb)</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 and LDB</a:t>
            </a:r>
          </a:p>
          <a:p>
            <a:endParaRPr lang="sv-SE" dirty="0"/>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nvGraphicFramePr>
        <p:xfrm>
          <a:off x="741848" y="2143569"/>
          <a:ext cx="5545440" cy="1619250"/>
        </p:xfrm>
        <a:graphic>
          <a:graphicData uri="http://schemas.openxmlformats.org/drawingml/2006/table">
            <a:tbl>
              <a:tblPr/>
              <a:tblGrid>
                <a:gridCol w="842181">
                  <a:extLst>
                    <a:ext uri="{9D8B030D-6E8A-4147-A177-3AD203B41FA5}">
                      <a16:colId xmlns:a16="http://schemas.microsoft.com/office/drawing/2014/main" val="2171885738"/>
                    </a:ext>
                  </a:extLst>
                </a:gridCol>
                <a:gridCol w="670506">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graphicFrame>
        <p:nvGraphicFramePr>
          <p:cNvPr id="6" name="Table 5">
            <a:extLst>
              <a:ext uri="{FF2B5EF4-FFF2-40B4-BE49-F238E27FC236}">
                <a16:creationId xmlns:a16="http://schemas.microsoft.com/office/drawing/2014/main" id="{16F83455-CC9B-6BE9-A3DD-022823E5464E}"/>
              </a:ext>
            </a:extLst>
          </p:cNvPr>
          <p:cNvGraphicFramePr>
            <a:graphicFrameLocks noGrp="1"/>
          </p:cNvGraphicFramePr>
          <p:nvPr/>
        </p:nvGraphicFramePr>
        <p:xfrm>
          <a:off x="741848" y="4056891"/>
          <a:ext cx="5545440" cy="1619250"/>
        </p:xfrm>
        <a:graphic>
          <a:graphicData uri="http://schemas.openxmlformats.org/drawingml/2006/table">
            <a:tbl>
              <a:tblPr/>
              <a:tblGrid>
                <a:gridCol w="842181">
                  <a:extLst>
                    <a:ext uri="{9D8B030D-6E8A-4147-A177-3AD203B41FA5}">
                      <a16:colId xmlns:a16="http://schemas.microsoft.com/office/drawing/2014/main" val="2263975620"/>
                    </a:ext>
                  </a:extLst>
                </a:gridCol>
                <a:gridCol w="670506">
                  <a:extLst>
                    <a:ext uri="{9D8B030D-6E8A-4147-A177-3AD203B41FA5}">
                      <a16:colId xmlns:a16="http://schemas.microsoft.com/office/drawing/2014/main" val="2838629166"/>
                    </a:ext>
                  </a:extLst>
                </a:gridCol>
                <a:gridCol w="670506">
                  <a:extLst>
                    <a:ext uri="{9D8B030D-6E8A-4147-A177-3AD203B41FA5}">
                      <a16:colId xmlns:a16="http://schemas.microsoft.com/office/drawing/2014/main" val="3082362187"/>
                    </a:ext>
                  </a:extLst>
                </a:gridCol>
                <a:gridCol w="670506">
                  <a:extLst>
                    <a:ext uri="{9D8B030D-6E8A-4147-A177-3AD203B41FA5}">
                      <a16:colId xmlns:a16="http://schemas.microsoft.com/office/drawing/2014/main" val="3195989965"/>
                    </a:ext>
                  </a:extLst>
                </a:gridCol>
                <a:gridCol w="670506">
                  <a:extLst>
                    <a:ext uri="{9D8B030D-6E8A-4147-A177-3AD203B41FA5}">
                      <a16:colId xmlns:a16="http://schemas.microsoft.com/office/drawing/2014/main" val="3611843816"/>
                    </a:ext>
                  </a:extLst>
                </a:gridCol>
                <a:gridCol w="670506">
                  <a:extLst>
                    <a:ext uri="{9D8B030D-6E8A-4147-A177-3AD203B41FA5}">
                      <a16:colId xmlns:a16="http://schemas.microsoft.com/office/drawing/2014/main" val="2241469324"/>
                    </a:ext>
                  </a:extLst>
                </a:gridCol>
                <a:gridCol w="670506">
                  <a:extLst>
                    <a:ext uri="{9D8B030D-6E8A-4147-A177-3AD203B41FA5}">
                      <a16:colId xmlns:a16="http://schemas.microsoft.com/office/drawing/2014/main" val="1396195608"/>
                    </a:ext>
                  </a:extLst>
                </a:gridCol>
                <a:gridCol w="680223">
                  <a:extLst>
                    <a:ext uri="{9D8B030D-6E8A-4147-A177-3AD203B41FA5}">
                      <a16:colId xmlns:a16="http://schemas.microsoft.com/office/drawing/2014/main" val="1436159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36249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0359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34684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75543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00158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92440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439974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11822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871513"/>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03666621"/>
                  </a:ext>
                </a:extLst>
              </a:tr>
            </a:tbl>
          </a:graphicData>
        </a:graphic>
      </p:graphicFrame>
      <p:graphicFrame>
        <p:nvGraphicFramePr>
          <p:cNvPr id="8" name="Table 7">
            <a:extLst>
              <a:ext uri="{FF2B5EF4-FFF2-40B4-BE49-F238E27FC236}">
                <a16:creationId xmlns:a16="http://schemas.microsoft.com/office/drawing/2014/main" id="{A06EF2E4-91B1-4F5D-4DD5-88C50202451C}"/>
              </a:ext>
            </a:extLst>
          </p:cNvPr>
          <p:cNvGraphicFramePr>
            <a:graphicFrameLocks noGrp="1"/>
          </p:cNvGraphicFramePr>
          <p:nvPr>
            <p:extLst>
              <p:ext uri="{D42A27DB-BD31-4B8C-83A1-F6EECF244321}">
                <p14:modId xmlns:p14="http://schemas.microsoft.com/office/powerpoint/2010/main" val="1675265956"/>
              </p:ext>
            </p:extLst>
          </p:nvPr>
        </p:nvGraphicFramePr>
        <p:xfrm>
          <a:off x="6645272" y="2143569"/>
          <a:ext cx="2641600" cy="1619250"/>
        </p:xfrm>
        <a:graphic>
          <a:graphicData uri="http://schemas.openxmlformats.org/drawingml/2006/table">
            <a:tbl>
              <a:tblPr/>
              <a:tblGrid>
                <a:gridCol w="771703">
                  <a:extLst>
                    <a:ext uri="{9D8B030D-6E8A-4147-A177-3AD203B41FA5}">
                      <a16:colId xmlns:a16="http://schemas.microsoft.com/office/drawing/2014/main" val="3051768099"/>
                    </a:ext>
                  </a:extLst>
                </a:gridCol>
                <a:gridCol w="623299">
                  <a:extLst>
                    <a:ext uri="{9D8B030D-6E8A-4147-A177-3AD203B41FA5}">
                      <a16:colId xmlns:a16="http://schemas.microsoft.com/office/drawing/2014/main" val="861883882"/>
                    </a:ext>
                  </a:extLst>
                </a:gridCol>
                <a:gridCol w="623299">
                  <a:extLst>
                    <a:ext uri="{9D8B030D-6E8A-4147-A177-3AD203B41FA5}">
                      <a16:colId xmlns:a16="http://schemas.microsoft.com/office/drawing/2014/main" val="3471198442"/>
                    </a:ext>
                  </a:extLst>
                </a:gridCol>
                <a:gridCol w="623299">
                  <a:extLst>
                    <a:ext uri="{9D8B030D-6E8A-4147-A177-3AD203B41FA5}">
                      <a16:colId xmlns:a16="http://schemas.microsoft.com/office/drawing/2014/main" val="218362049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dirty="0">
                          <a:solidFill>
                            <a:srgbClr val="000000"/>
                          </a:solidFill>
                          <a:effectLst/>
                          <a:latin typeface="Arial" panose="020B0604020202020204" pitchFamily="34" charset="0"/>
                        </a:rPr>
                        <a:t>RA (EE2-3.10 TEST B)</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85614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87310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843226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72601033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8375807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1430996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103211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918207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896946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215972797"/>
                  </a:ext>
                </a:extLst>
              </a:tr>
            </a:tbl>
          </a:graphicData>
        </a:graphic>
      </p:graphicFrame>
      <p:graphicFrame>
        <p:nvGraphicFramePr>
          <p:cNvPr id="9" name="Table 8">
            <a:extLst>
              <a:ext uri="{FF2B5EF4-FFF2-40B4-BE49-F238E27FC236}">
                <a16:creationId xmlns:a16="http://schemas.microsoft.com/office/drawing/2014/main" id="{076FD515-329B-93A5-2341-0F5885C5FCBD}"/>
              </a:ext>
            </a:extLst>
          </p:cNvPr>
          <p:cNvGraphicFramePr>
            <a:graphicFrameLocks noGrp="1"/>
          </p:cNvGraphicFramePr>
          <p:nvPr>
            <p:extLst>
              <p:ext uri="{D42A27DB-BD31-4B8C-83A1-F6EECF244321}">
                <p14:modId xmlns:p14="http://schemas.microsoft.com/office/powerpoint/2010/main" val="1219219553"/>
              </p:ext>
            </p:extLst>
          </p:nvPr>
        </p:nvGraphicFramePr>
        <p:xfrm>
          <a:off x="6645272" y="4056891"/>
          <a:ext cx="2641600" cy="1619250"/>
        </p:xfrm>
        <a:graphic>
          <a:graphicData uri="http://schemas.openxmlformats.org/drawingml/2006/table">
            <a:tbl>
              <a:tblPr/>
              <a:tblGrid>
                <a:gridCol w="771703">
                  <a:extLst>
                    <a:ext uri="{9D8B030D-6E8A-4147-A177-3AD203B41FA5}">
                      <a16:colId xmlns:a16="http://schemas.microsoft.com/office/drawing/2014/main" val="4049149310"/>
                    </a:ext>
                  </a:extLst>
                </a:gridCol>
                <a:gridCol w="623299">
                  <a:extLst>
                    <a:ext uri="{9D8B030D-6E8A-4147-A177-3AD203B41FA5}">
                      <a16:colId xmlns:a16="http://schemas.microsoft.com/office/drawing/2014/main" val="3686771312"/>
                    </a:ext>
                  </a:extLst>
                </a:gridCol>
                <a:gridCol w="623299">
                  <a:extLst>
                    <a:ext uri="{9D8B030D-6E8A-4147-A177-3AD203B41FA5}">
                      <a16:colId xmlns:a16="http://schemas.microsoft.com/office/drawing/2014/main" val="1351961662"/>
                    </a:ext>
                  </a:extLst>
                </a:gridCol>
                <a:gridCol w="623299">
                  <a:extLst>
                    <a:ext uri="{9D8B030D-6E8A-4147-A177-3AD203B41FA5}">
                      <a16:colId xmlns:a16="http://schemas.microsoft.com/office/drawing/2014/main" val="258504772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dirty="0">
                          <a:solidFill>
                            <a:srgbClr val="000000"/>
                          </a:solidFill>
                          <a:effectLst/>
                          <a:latin typeface="Arial" panose="020B0604020202020204" pitchFamily="34" charset="0"/>
                        </a:rPr>
                        <a:t>LDB (EE2-3.10)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835393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436286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217082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36010293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8597157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782803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9657140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185772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4204852"/>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431233095"/>
                  </a:ext>
                </a:extLst>
              </a:tr>
            </a:tbl>
          </a:graphicData>
        </a:graphic>
      </p:graphicFrame>
      <p:graphicFrame>
        <p:nvGraphicFramePr>
          <p:cNvPr id="2" name="Table 1">
            <a:extLst>
              <a:ext uri="{FF2B5EF4-FFF2-40B4-BE49-F238E27FC236}">
                <a16:creationId xmlns:a16="http://schemas.microsoft.com/office/drawing/2014/main" id="{EEAE3D9E-1D52-D72C-30ED-D9DF536200DE}"/>
              </a:ext>
            </a:extLst>
          </p:cNvPr>
          <p:cNvGraphicFramePr>
            <a:graphicFrameLocks noGrp="1"/>
          </p:cNvGraphicFramePr>
          <p:nvPr>
            <p:extLst>
              <p:ext uri="{D42A27DB-BD31-4B8C-83A1-F6EECF244321}">
                <p14:modId xmlns:p14="http://schemas.microsoft.com/office/powerpoint/2010/main" val="260638142"/>
              </p:ext>
            </p:extLst>
          </p:nvPr>
        </p:nvGraphicFramePr>
        <p:xfrm>
          <a:off x="9475522" y="2143569"/>
          <a:ext cx="2641600" cy="1619250"/>
        </p:xfrm>
        <a:graphic>
          <a:graphicData uri="http://schemas.openxmlformats.org/drawingml/2006/table">
            <a:tbl>
              <a:tblPr/>
              <a:tblGrid>
                <a:gridCol w="771703">
                  <a:extLst>
                    <a:ext uri="{9D8B030D-6E8A-4147-A177-3AD203B41FA5}">
                      <a16:colId xmlns:a16="http://schemas.microsoft.com/office/drawing/2014/main" val="3135748377"/>
                    </a:ext>
                  </a:extLst>
                </a:gridCol>
                <a:gridCol w="623299">
                  <a:extLst>
                    <a:ext uri="{9D8B030D-6E8A-4147-A177-3AD203B41FA5}">
                      <a16:colId xmlns:a16="http://schemas.microsoft.com/office/drawing/2014/main" val="917734638"/>
                    </a:ext>
                  </a:extLst>
                </a:gridCol>
                <a:gridCol w="623299">
                  <a:extLst>
                    <a:ext uri="{9D8B030D-6E8A-4147-A177-3AD203B41FA5}">
                      <a16:colId xmlns:a16="http://schemas.microsoft.com/office/drawing/2014/main" val="2765466529"/>
                    </a:ext>
                  </a:extLst>
                </a:gridCol>
                <a:gridCol w="623299">
                  <a:extLst>
                    <a:ext uri="{9D8B030D-6E8A-4147-A177-3AD203B41FA5}">
                      <a16:colId xmlns:a16="http://schemas.microsoft.com/office/drawing/2014/main" val="952779021"/>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dirty="0">
                          <a:solidFill>
                            <a:srgbClr val="000000"/>
                          </a:solidFill>
                          <a:effectLst/>
                          <a:latin typeface="Arial" panose="020B0604020202020204" pitchFamily="34" charset="0"/>
                        </a:rPr>
                        <a:t>RA (EE2-1.10 TESA)</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727242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390956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589483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24495288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702828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77068322"/>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8468846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925475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890194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266510081"/>
                  </a:ext>
                </a:extLst>
              </a:tr>
            </a:tbl>
          </a:graphicData>
        </a:graphic>
      </p:graphicFrame>
    </p:spTree>
    <p:extLst>
      <p:ext uri="{BB962C8B-B14F-4D97-AF65-F5344CB8AC3E}">
        <p14:creationId xmlns:p14="http://schemas.microsoft.com/office/powerpoint/2010/main" val="1603386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4A6946-7A7A-5F35-E8E4-AC7E1D45CDD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Introduction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ECM uses 12-tap interpolation filter for luma motion compensation </a:t>
            </a:r>
          </a:p>
          <a:p>
            <a:r>
              <a:rPr lang="sv-SE" dirty="0"/>
              <a:t>In EE2 (3.10) of the previous meeting, sharp 12-tap interpolation filter for bi-prediction was proposed and has been adopted in this meeting</a:t>
            </a:r>
          </a:p>
          <a:p>
            <a:endParaRPr lang="sv-SE" dirty="0"/>
          </a:p>
        </p:txBody>
      </p:sp>
    </p:spTree>
    <p:extLst>
      <p:ext uri="{BB962C8B-B14F-4D97-AF65-F5344CB8AC3E}">
        <p14:creationId xmlns:p14="http://schemas.microsoft.com/office/powerpoint/2010/main" val="243093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Proposal</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Following the same spirit of the EE and with attempt to preserve more high frequencies for bi-prediction, it is proposed to use longer (16-tap) interpolation filter for luma motion compensation.</a:t>
            </a:r>
          </a:p>
          <a:p>
            <a:endParaRPr lang="sv-SE" sz="1800" dirty="0"/>
          </a:p>
          <a:p>
            <a:r>
              <a:rPr lang="sv-SE" sz="1800" dirty="0"/>
              <a:t>Two sets of 16-tap interpolation filter are proposed, set0 and set1.</a:t>
            </a:r>
          </a:p>
          <a:p>
            <a:pPr lvl="1"/>
            <a:r>
              <a:rPr lang="sv-SE" sz="1400" dirty="0"/>
              <a:t>Both sets are used for bi-prediction, uni-prediction uses existing ECM 12-tap interpolation filter</a:t>
            </a:r>
          </a:p>
          <a:p>
            <a:pPr lvl="1"/>
            <a:r>
              <a:rPr lang="sv-SE" sz="1400" dirty="0"/>
              <a:t>set0 ”boosts” less high frequency than set1, and is activated for blocks that have both side greater than 32, or has one side equals to 4 (i.e., 4xN or Nx4 blocks)</a:t>
            </a:r>
          </a:p>
          <a:p>
            <a:pPr lvl="1"/>
            <a:r>
              <a:rPr lang="sv-SE" sz="1400" dirty="0"/>
              <a:t>Filters are designed based on cosine-windowed sinc function</a:t>
            </a:r>
            <a:endParaRPr lang="sv-SE" sz="1000" dirty="0"/>
          </a:p>
          <a:p>
            <a:pPr lvl="1"/>
            <a:endParaRPr lang="sv-SE" sz="1400" dirty="0"/>
          </a:p>
          <a:p>
            <a:endParaRPr lang="sv-SE" sz="1800" dirty="0"/>
          </a:p>
          <a:p>
            <a:pPr lvl="1"/>
            <a:endParaRPr lang="sv-SE" dirty="0"/>
          </a:p>
          <a:p>
            <a:endParaRPr lang="sv-SE" dirty="0"/>
          </a:p>
        </p:txBody>
      </p:sp>
      <p:pic>
        <p:nvPicPr>
          <p:cNvPr id="8" name="Picture 7" descr="A graph of a normalized frequency&#10;&#10;Description automatically generated">
            <a:extLst>
              <a:ext uri="{FF2B5EF4-FFF2-40B4-BE49-F238E27FC236}">
                <a16:creationId xmlns:a16="http://schemas.microsoft.com/office/drawing/2014/main" id="{F2E28E36-7880-7419-7C13-385708DF5DC4}"/>
              </a:ext>
            </a:extLst>
          </p:cNvPr>
          <p:cNvPicPr>
            <a:picLocks noChangeAspect="1"/>
          </p:cNvPicPr>
          <p:nvPr/>
        </p:nvPicPr>
        <p:blipFill>
          <a:blip r:embed="rId2"/>
          <a:stretch>
            <a:fillRect/>
          </a:stretch>
        </p:blipFill>
        <p:spPr>
          <a:xfrm>
            <a:off x="6801136" y="3264237"/>
            <a:ext cx="4691271" cy="3518453"/>
          </a:xfrm>
          <a:prstGeom prst="rect">
            <a:avLst/>
          </a:prstGeom>
        </p:spPr>
      </p:pic>
    </p:spTree>
    <p:extLst>
      <p:ext uri="{BB962C8B-B14F-4D97-AF65-F5344CB8AC3E}">
        <p14:creationId xmlns:p14="http://schemas.microsoft.com/office/powerpoint/2010/main" val="144668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Results</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 and LDB (set0 and set1 used for bi-prediction only)</a:t>
            </a:r>
          </a:p>
          <a:p>
            <a:endParaRPr lang="sv-SE" dirty="0"/>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extLst>
              <p:ext uri="{D42A27DB-BD31-4B8C-83A1-F6EECF244321}">
                <p14:modId xmlns:p14="http://schemas.microsoft.com/office/powerpoint/2010/main" val="461877566"/>
              </p:ext>
            </p:extLst>
          </p:nvPr>
        </p:nvGraphicFramePr>
        <p:xfrm>
          <a:off x="741848" y="2143569"/>
          <a:ext cx="5545440" cy="1619250"/>
        </p:xfrm>
        <a:graphic>
          <a:graphicData uri="http://schemas.openxmlformats.org/drawingml/2006/table">
            <a:tbl>
              <a:tblPr/>
              <a:tblGrid>
                <a:gridCol w="842181">
                  <a:extLst>
                    <a:ext uri="{9D8B030D-6E8A-4147-A177-3AD203B41FA5}">
                      <a16:colId xmlns:a16="http://schemas.microsoft.com/office/drawing/2014/main" val="2171885738"/>
                    </a:ext>
                  </a:extLst>
                </a:gridCol>
                <a:gridCol w="670506">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graphicFrame>
        <p:nvGraphicFramePr>
          <p:cNvPr id="6" name="Table 5">
            <a:extLst>
              <a:ext uri="{FF2B5EF4-FFF2-40B4-BE49-F238E27FC236}">
                <a16:creationId xmlns:a16="http://schemas.microsoft.com/office/drawing/2014/main" id="{16F83455-CC9B-6BE9-A3DD-022823E5464E}"/>
              </a:ext>
            </a:extLst>
          </p:cNvPr>
          <p:cNvGraphicFramePr>
            <a:graphicFrameLocks noGrp="1"/>
          </p:cNvGraphicFramePr>
          <p:nvPr>
            <p:extLst>
              <p:ext uri="{D42A27DB-BD31-4B8C-83A1-F6EECF244321}">
                <p14:modId xmlns:p14="http://schemas.microsoft.com/office/powerpoint/2010/main" val="2484268281"/>
              </p:ext>
            </p:extLst>
          </p:nvPr>
        </p:nvGraphicFramePr>
        <p:xfrm>
          <a:off x="741848" y="4056891"/>
          <a:ext cx="5545440" cy="1619250"/>
        </p:xfrm>
        <a:graphic>
          <a:graphicData uri="http://schemas.openxmlformats.org/drawingml/2006/table">
            <a:tbl>
              <a:tblPr/>
              <a:tblGrid>
                <a:gridCol w="842181">
                  <a:extLst>
                    <a:ext uri="{9D8B030D-6E8A-4147-A177-3AD203B41FA5}">
                      <a16:colId xmlns:a16="http://schemas.microsoft.com/office/drawing/2014/main" val="2263975620"/>
                    </a:ext>
                  </a:extLst>
                </a:gridCol>
                <a:gridCol w="670506">
                  <a:extLst>
                    <a:ext uri="{9D8B030D-6E8A-4147-A177-3AD203B41FA5}">
                      <a16:colId xmlns:a16="http://schemas.microsoft.com/office/drawing/2014/main" val="2838629166"/>
                    </a:ext>
                  </a:extLst>
                </a:gridCol>
                <a:gridCol w="670506">
                  <a:extLst>
                    <a:ext uri="{9D8B030D-6E8A-4147-A177-3AD203B41FA5}">
                      <a16:colId xmlns:a16="http://schemas.microsoft.com/office/drawing/2014/main" val="3082362187"/>
                    </a:ext>
                  </a:extLst>
                </a:gridCol>
                <a:gridCol w="670506">
                  <a:extLst>
                    <a:ext uri="{9D8B030D-6E8A-4147-A177-3AD203B41FA5}">
                      <a16:colId xmlns:a16="http://schemas.microsoft.com/office/drawing/2014/main" val="3195989965"/>
                    </a:ext>
                  </a:extLst>
                </a:gridCol>
                <a:gridCol w="670506">
                  <a:extLst>
                    <a:ext uri="{9D8B030D-6E8A-4147-A177-3AD203B41FA5}">
                      <a16:colId xmlns:a16="http://schemas.microsoft.com/office/drawing/2014/main" val="3611843816"/>
                    </a:ext>
                  </a:extLst>
                </a:gridCol>
                <a:gridCol w="670506">
                  <a:extLst>
                    <a:ext uri="{9D8B030D-6E8A-4147-A177-3AD203B41FA5}">
                      <a16:colId xmlns:a16="http://schemas.microsoft.com/office/drawing/2014/main" val="2241469324"/>
                    </a:ext>
                  </a:extLst>
                </a:gridCol>
                <a:gridCol w="670506">
                  <a:extLst>
                    <a:ext uri="{9D8B030D-6E8A-4147-A177-3AD203B41FA5}">
                      <a16:colId xmlns:a16="http://schemas.microsoft.com/office/drawing/2014/main" val="1396195608"/>
                    </a:ext>
                  </a:extLst>
                </a:gridCol>
                <a:gridCol w="680223">
                  <a:extLst>
                    <a:ext uri="{9D8B030D-6E8A-4147-A177-3AD203B41FA5}">
                      <a16:colId xmlns:a16="http://schemas.microsoft.com/office/drawing/2014/main" val="1436159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36249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0359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34684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75543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00158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92440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439974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11822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871513"/>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03666621"/>
                  </a:ext>
                </a:extLst>
              </a:tr>
            </a:tbl>
          </a:graphicData>
        </a:graphic>
      </p:graphicFrame>
    </p:spTree>
    <p:extLst>
      <p:ext uri="{BB962C8B-B14F-4D97-AF65-F5344CB8AC3E}">
        <p14:creationId xmlns:p14="http://schemas.microsoft.com/office/powerpoint/2010/main" val="18053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Results (Updated July 18)</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a:t>
            </a:r>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extLst>
              <p:ext uri="{D42A27DB-BD31-4B8C-83A1-F6EECF244321}">
                <p14:modId xmlns:p14="http://schemas.microsoft.com/office/powerpoint/2010/main" val="1037731728"/>
              </p:ext>
            </p:extLst>
          </p:nvPr>
        </p:nvGraphicFramePr>
        <p:xfrm>
          <a:off x="41199" y="2473251"/>
          <a:ext cx="5545440" cy="1619250"/>
        </p:xfrm>
        <a:graphic>
          <a:graphicData uri="http://schemas.openxmlformats.org/drawingml/2006/table">
            <a:tbl>
              <a:tblPr/>
              <a:tblGrid>
                <a:gridCol w="1013722">
                  <a:extLst>
                    <a:ext uri="{9D8B030D-6E8A-4147-A177-3AD203B41FA5}">
                      <a16:colId xmlns:a16="http://schemas.microsoft.com/office/drawing/2014/main" val="2171885738"/>
                    </a:ext>
                  </a:extLst>
                </a:gridCol>
                <a:gridCol w="498965">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dirty="0">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A1 (</a:t>
                      </a:r>
                      <a:r>
                        <a:rPr lang="en-US" sz="900" b="1" i="0" u="none" strike="noStrike" dirty="0">
                          <a:solidFill>
                            <a:srgbClr val="FF0000"/>
                          </a:solidFill>
                          <a:effectLst/>
                          <a:latin typeface="Arial" panose="020B0604020202020204" pitchFamily="34" charset="0"/>
                        </a:rPr>
                        <a:t>2 MISS</a:t>
                      </a:r>
                      <a:r>
                        <a:rPr lang="en-US" sz="9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1"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1" u="none" strike="noStrike">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1"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A2 (</a:t>
                      </a:r>
                      <a:r>
                        <a:rPr lang="en-US" sz="900" b="1" i="0" u="none" strike="noStrike" dirty="0">
                          <a:solidFill>
                            <a:srgbClr val="FF0000"/>
                          </a:solidFill>
                          <a:effectLst/>
                          <a:latin typeface="Arial" panose="020B0604020202020204" pitchFamily="34" charset="0"/>
                        </a:rPr>
                        <a:t>4 MISS</a:t>
                      </a:r>
                      <a:r>
                        <a:rPr lang="en-US" sz="9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1"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1"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noFill/>
                  </a:tcPr>
                </a:tc>
                <a:tc>
                  <a:txBody>
                    <a:bodyPr/>
                    <a:lstStyle/>
                    <a:p>
                      <a:pPr algn="ctr" fontAlgn="ctr"/>
                      <a:r>
                        <a:rPr lang="en-US" sz="900" b="0" i="1" u="none" strike="noStrike" dirty="0">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1"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1" u="none" strike="noStrike">
                          <a:solidFill>
                            <a:srgbClr val="000000"/>
                          </a:solidFill>
                          <a:effectLst/>
                          <a:latin typeface="Arial" panose="020B0604020202020204" pitchFamily="34" charset="0"/>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1" u="none" strike="noStrike" dirty="0">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sp>
        <p:nvSpPr>
          <p:cNvPr id="2" name="TextBox 1">
            <a:extLst>
              <a:ext uri="{FF2B5EF4-FFF2-40B4-BE49-F238E27FC236}">
                <a16:creationId xmlns:a16="http://schemas.microsoft.com/office/drawing/2014/main" id="{B50E8ACD-B6B5-EF8A-C911-3F9EA3D70C30}"/>
              </a:ext>
            </a:extLst>
          </p:cNvPr>
          <p:cNvSpPr txBox="1"/>
          <p:nvPr/>
        </p:nvSpPr>
        <p:spPr>
          <a:xfrm>
            <a:off x="41199" y="4196938"/>
            <a:ext cx="5545440" cy="975011"/>
          </a:xfrm>
          <a:prstGeom prst="rect">
            <a:avLst/>
          </a:prstGeom>
        </p:spPr>
        <p:txBody>
          <a:bodyPr wrap="square" lIns="0" tIns="0" rIns="0" bIns="0" rtlCol="0">
            <a:spAutoFit/>
          </a:bodyPr>
          <a:lstStyle/>
          <a:p>
            <a:pPr>
              <a:lnSpc>
                <a:spcPct val="96000"/>
              </a:lnSpc>
            </a:pPr>
            <a:r>
              <a:rPr lang="sv-SE" sz="1800" dirty="0"/>
              <a:t>16-tap set0 and 16-tap set1 used for Bi-prediction only</a:t>
            </a:r>
          </a:p>
          <a:p>
            <a:pPr>
              <a:lnSpc>
                <a:spcPct val="96000"/>
              </a:lnSpc>
            </a:pPr>
            <a:endParaRPr lang="sv-SE" sz="1800" dirty="0"/>
          </a:p>
          <a:p>
            <a:pPr>
              <a:lnSpc>
                <a:spcPct val="96000"/>
              </a:lnSpc>
            </a:pPr>
            <a:r>
              <a:rPr lang="sv-SE" sz="1400" i="1" dirty="0"/>
              <a:t>(Missing points are with anchor results copied)</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7" name="Table 6">
            <a:extLst>
              <a:ext uri="{FF2B5EF4-FFF2-40B4-BE49-F238E27FC236}">
                <a16:creationId xmlns:a16="http://schemas.microsoft.com/office/drawing/2014/main" id="{4A3545B7-100F-EEAE-0293-CBCC11FE82D4}"/>
              </a:ext>
            </a:extLst>
          </p:cNvPr>
          <p:cNvGraphicFramePr>
            <a:graphicFrameLocks noGrp="1"/>
          </p:cNvGraphicFramePr>
          <p:nvPr>
            <p:extLst>
              <p:ext uri="{D42A27DB-BD31-4B8C-83A1-F6EECF244321}">
                <p14:modId xmlns:p14="http://schemas.microsoft.com/office/powerpoint/2010/main" val="1133759501"/>
              </p:ext>
            </p:extLst>
          </p:nvPr>
        </p:nvGraphicFramePr>
        <p:xfrm>
          <a:off x="6175639" y="2272507"/>
          <a:ext cx="5295900" cy="1781175"/>
        </p:xfrm>
        <a:graphic>
          <a:graphicData uri="http://schemas.openxmlformats.org/drawingml/2006/table">
            <a:tbl>
              <a:tblPr/>
              <a:tblGrid>
                <a:gridCol w="660400">
                  <a:extLst>
                    <a:ext uri="{9D8B030D-6E8A-4147-A177-3AD203B41FA5}">
                      <a16:colId xmlns:a16="http://schemas.microsoft.com/office/drawing/2014/main" val="903330415"/>
                    </a:ext>
                  </a:extLst>
                </a:gridCol>
                <a:gridCol w="660400">
                  <a:extLst>
                    <a:ext uri="{9D8B030D-6E8A-4147-A177-3AD203B41FA5}">
                      <a16:colId xmlns:a16="http://schemas.microsoft.com/office/drawing/2014/main" val="2334091225"/>
                    </a:ext>
                  </a:extLst>
                </a:gridCol>
                <a:gridCol w="660400">
                  <a:extLst>
                    <a:ext uri="{9D8B030D-6E8A-4147-A177-3AD203B41FA5}">
                      <a16:colId xmlns:a16="http://schemas.microsoft.com/office/drawing/2014/main" val="728333906"/>
                    </a:ext>
                  </a:extLst>
                </a:gridCol>
                <a:gridCol w="660400">
                  <a:extLst>
                    <a:ext uri="{9D8B030D-6E8A-4147-A177-3AD203B41FA5}">
                      <a16:colId xmlns:a16="http://schemas.microsoft.com/office/drawing/2014/main" val="2301981013"/>
                    </a:ext>
                  </a:extLst>
                </a:gridCol>
                <a:gridCol w="660400">
                  <a:extLst>
                    <a:ext uri="{9D8B030D-6E8A-4147-A177-3AD203B41FA5}">
                      <a16:colId xmlns:a16="http://schemas.microsoft.com/office/drawing/2014/main" val="1610220655"/>
                    </a:ext>
                  </a:extLst>
                </a:gridCol>
                <a:gridCol w="660400">
                  <a:extLst>
                    <a:ext uri="{9D8B030D-6E8A-4147-A177-3AD203B41FA5}">
                      <a16:colId xmlns:a16="http://schemas.microsoft.com/office/drawing/2014/main" val="28170235"/>
                    </a:ext>
                  </a:extLst>
                </a:gridCol>
                <a:gridCol w="660400">
                  <a:extLst>
                    <a:ext uri="{9D8B030D-6E8A-4147-A177-3AD203B41FA5}">
                      <a16:colId xmlns:a16="http://schemas.microsoft.com/office/drawing/2014/main" val="2128245697"/>
                    </a:ext>
                  </a:extLst>
                </a:gridCol>
                <a:gridCol w="673100">
                  <a:extLst>
                    <a:ext uri="{9D8B030D-6E8A-4147-A177-3AD203B41FA5}">
                      <a16:colId xmlns:a16="http://schemas.microsoft.com/office/drawing/2014/main" val="1327604899"/>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435127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0229353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365424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055456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7014966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30322011"/>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2251242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907751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96209541"/>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341301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-0.62%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133732884"/>
                  </a:ext>
                </a:extLst>
              </a:tr>
            </a:tbl>
          </a:graphicData>
        </a:graphic>
      </p:graphicFrame>
      <p:sp>
        <p:nvSpPr>
          <p:cNvPr id="8" name="TextBox 7">
            <a:extLst>
              <a:ext uri="{FF2B5EF4-FFF2-40B4-BE49-F238E27FC236}">
                <a16:creationId xmlns:a16="http://schemas.microsoft.com/office/drawing/2014/main" id="{803821EA-9483-8CA9-7B65-34866C73CE21}"/>
              </a:ext>
            </a:extLst>
          </p:cNvPr>
          <p:cNvSpPr txBox="1"/>
          <p:nvPr/>
        </p:nvSpPr>
        <p:spPr>
          <a:xfrm>
            <a:off x="6096000" y="4169009"/>
            <a:ext cx="5964993" cy="531812"/>
          </a:xfrm>
          <a:prstGeom prst="rect">
            <a:avLst/>
          </a:prstGeom>
        </p:spPr>
        <p:txBody>
          <a:bodyPr wrap="square" lIns="0" tIns="0" rIns="0" bIns="0" rtlCol="0">
            <a:spAutoFit/>
          </a:bodyPr>
          <a:lstStyle/>
          <a:p>
            <a:pPr>
              <a:lnSpc>
                <a:spcPct val="96000"/>
              </a:lnSpc>
            </a:pPr>
            <a:r>
              <a:rPr lang="sv-SE" sz="1800" dirty="0"/>
              <a:t>16-tap set0 for Uni-, switch to ECM 12 tap for  32xN or 4xN</a:t>
            </a:r>
          </a:p>
          <a:p>
            <a:pPr>
              <a:lnSpc>
                <a:spcPct val="96000"/>
              </a:lnSpc>
            </a:pPr>
            <a:r>
              <a:rPr lang="sv-SE" dirty="0"/>
              <a:t>1</a:t>
            </a:r>
            <a:r>
              <a:rPr lang="sv-SE" sz="1800" dirty="0"/>
              <a:t>6-tap set1 for Bi-, switch to sharp 12 tap for 32xN or 4xN</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95558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Supplimental results of using 16-tap for uni-prediction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LDP (using 16-tap set0 filter for uni-prediction)</a:t>
            </a:r>
          </a:p>
          <a:p>
            <a:endParaRPr lang="sv-SE" dirty="0"/>
          </a:p>
        </p:txBody>
      </p:sp>
      <p:graphicFrame>
        <p:nvGraphicFramePr>
          <p:cNvPr id="8" name="Table 7">
            <a:extLst>
              <a:ext uri="{FF2B5EF4-FFF2-40B4-BE49-F238E27FC236}">
                <a16:creationId xmlns:a16="http://schemas.microsoft.com/office/drawing/2014/main" id="{3BADA8E3-3A3E-EA43-BCC8-CA2A863CB83D}"/>
              </a:ext>
            </a:extLst>
          </p:cNvPr>
          <p:cNvGraphicFramePr>
            <a:graphicFrameLocks noGrp="1"/>
          </p:cNvGraphicFramePr>
          <p:nvPr>
            <p:extLst>
              <p:ext uri="{D42A27DB-BD31-4B8C-83A1-F6EECF244321}">
                <p14:modId xmlns:p14="http://schemas.microsoft.com/office/powerpoint/2010/main" val="838540360"/>
              </p:ext>
            </p:extLst>
          </p:nvPr>
        </p:nvGraphicFramePr>
        <p:xfrm>
          <a:off x="1246345" y="2227339"/>
          <a:ext cx="5476074" cy="1619250"/>
        </p:xfrm>
        <a:graphic>
          <a:graphicData uri="http://schemas.openxmlformats.org/drawingml/2006/table">
            <a:tbl>
              <a:tblPr/>
              <a:tblGrid>
                <a:gridCol w="821569">
                  <a:extLst>
                    <a:ext uri="{9D8B030D-6E8A-4147-A177-3AD203B41FA5}">
                      <a16:colId xmlns:a16="http://schemas.microsoft.com/office/drawing/2014/main" val="2556622120"/>
                    </a:ext>
                  </a:extLst>
                </a:gridCol>
                <a:gridCol w="663575">
                  <a:extLst>
                    <a:ext uri="{9D8B030D-6E8A-4147-A177-3AD203B41FA5}">
                      <a16:colId xmlns:a16="http://schemas.microsoft.com/office/drawing/2014/main" val="3064247725"/>
                    </a:ext>
                  </a:extLst>
                </a:gridCol>
                <a:gridCol w="663575">
                  <a:extLst>
                    <a:ext uri="{9D8B030D-6E8A-4147-A177-3AD203B41FA5}">
                      <a16:colId xmlns:a16="http://schemas.microsoft.com/office/drawing/2014/main" val="685870846"/>
                    </a:ext>
                  </a:extLst>
                </a:gridCol>
                <a:gridCol w="663575">
                  <a:extLst>
                    <a:ext uri="{9D8B030D-6E8A-4147-A177-3AD203B41FA5}">
                      <a16:colId xmlns:a16="http://schemas.microsoft.com/office/drawing/2014/main" val="3961376908"/>
                    </a:ext>
                  </a:extLst>
                </a:gridCol>
                <a:gridCol w="663575">
                  <a:extLst>
                    <a:ext uri="{9D8B030D-6E8A-4147-A177-3AD203B41FA5}">
                      <a16:colId xmlns:a16="http://schemas.microsoft.com/office/drawing/2014/main" val="3664022147"/>
                    </a:ext>
                  </a:extLst>
                </a:gridCol>
                <a:gridCol w="663575">
                  <a:extLst>
                    <a:ext uri="{9D8B030D-6E8A-4147-A177-3AD203B41FA5}">
                      <a16:colId xmlns:a16="http://schemas.microsoft.com/office/drawing/2014/main" val="2926447160"/>
                    </a:ext>
                  </a:extLst>
                </a:gridCol>
                <a:gridCol w="663575">
                  <a:extLst>
                    <a:ext uri="{9D8B030D-6E8A-4147-A177-3AD203B41FA5}">
                      <a16:colId xmlns:a16="http://schemas.microsoft.com/office/drawing/2014/main" val="1636528095"/>
                    </a:ext>
                  </a:extLst>
                </a:gridCol>
                <a:gridCol w="673055">
                  <a:extLst>
                    <a:ext uri="{9D8B030D-6E8A-4147-A177-3AD203B41FA5}">
                      <a16:colId xmlns:a16="http://schemas.microsoft.com/office/drawing/2014/main" val="27605166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P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00802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166117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21124107"/>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2250154"/>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6163747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12277365"/>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24594992"/>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-0.78%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101.0%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5689432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024342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011754902"/>
                  </a:ext>
                </a:extLst>
              </a:tr>
            </a:tbl>
          </a:graphicData>
        </a:graphic>
      </p:graphicFrame>
    </p:spTree>
    <p:extLst>
      <p:ext uri="{BB962C8B-B14F-4D97-AF65-F5344CB8AC3E}">
        <p14:creationId xmlns:p14="http://schemas.microsoft.com/office/powerpoint/2010/main" val="1009277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Conclusion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16-tap interpolation filters are proposed for luma motion compensation</a:t>
            </a:r>
          </a:p>
          <a:p>
            <a:pPr lvl="1"/>
            <a:r>
              <a:rPr lang="sv-SE" sz="1400" dirty="0"/>
              <a:t>Our original proposal was targeting for bi-prediction, but it is found that using 16-tap can also help with uni-prediction in the later process</a:t>
            </a:r>
          </a:p>
          <a:p>
            <a:endParaRPr lang="sv-SE" sz="1800" dirty="0"/>
          </a:p>
          <a:p>
            <a:r>
              <a:rPr lang="sv-SE" sz="1800" dirty="0"/>
              <a:t>Some evidence of BD-rate improvements have been demonstrated</a:t>
            </a:r>
          </a:p>
          <a:p>
            <a:pPr marL="0" indent="0">
              <a:buNone/>
            </a:pPr>
            <a:endParaRPr lang="sv-SE" sz="1800" dirty="0"/>
          </a:p>
          <a:p>
            <a:r>
              <a:rPr lang="sv-SE" sz="1800" dirty="0"/>
              <a:t>It is proposed to study using 16-tap interpolation filters in the next round of EE</a:t>
            </a:r>
            <a:endParaRPr lang="sv-SE" sz="1400" dirty="0"/>
          </a:p>
          <a:p>
            <a:pPr lvl="1"/>
            <a:endParaRPr lang="sv-SE" sz="1400" dirty="0"/>
          </a:p>
          <a:p>
            <a:endParaRPr lang="sv-SE" sz="1800" dirty="0"/>
          </a:p>
          <a:p>
            <a:pPr lvl="1"/>
            <a:endParaRPr lang="sv-SE" dirty="0"/>
          </a:p>
          <a:p>
            <a:endParaRPr lang="sv-SE" dirty="0"/>
          </a:p>
        </p:txBody>
      </p:sp>
    </p:spTree>
    <p:extLst>
      <p:ext uri="{BB962C8B-B14F-4D97-AF65-F5344CB8AC3E}">
        <p14:creationId xmlns:p14="http://schemas.microsoft.com/office/powerpoint/2010/main" val="197865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675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(Coefficients for filter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graphicFrame>
        <p:nvGraphicFramePr>
          <p:cNvPr id="2" name="Table 1">
            <a:extLst>
              <a:ext uri="{FF2B5EF4-FFF2-40B4-BE49-F238E27FC236}">
                <a16:creationId xmlns:a16="http://schemas.microsoft.com/office/drawing/2014/main" id="{F714A192-0465-195A-8997-B7A897306866}"/>
              </a:ext>
            </a:extLst>
          </p:cNvPr>
          <p:cNvGraphicFramePr>
            <a:graphicFrameLocks noGrp="1"/>
          </p:cNvGraphicFramePr>
          <p:nvPr>
            <p:extLst>
              <p:ext uri="{D42A27DB-BD31-4B8C-83A1-F6EECF244321}">
                <p14:modId xmlns:p14="http://schemas.microsoft.com/office/powerpoint/2010/main" val="3926860751"/>
              </p:ext>
            </p:extLst>
          </p:nvPr>
        </p:nvGraphicFramePr>
        <p:xfrm>
          <a:off x="509588" y="1299079"/>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1280730424"/>
                    </a:ext>
                  </a:extLst>
                </a:gridCol>
                <a:gridCol w="451959">
                  <a:extLst>
                    <a:ext uri="{9D8B030D-6E8A-4147-A177-3AD203B41FA5}">
                      <a16:colId xmlns:a16="http://schemas.microsoft.com/office/drawing/2014/main" val="2067557530"/>
                    </a:ext>
                  </a:extLst>
                </a:gridCol>
                <a:gridCol w="451959">
                  <a:extLst>
                    <a:ext uri="{9D8B030D-6E8A-4147-A177-3AD203B41FA5}">
                      <a16:colId xmlns:a16="http://schemas.microsoft.com/office/drawing/2014/main" val="2784373141"/>
                    </a:ext>
                  </a:extLst>
                </a:gridCol>
                <a:gridCol w="451959">
                  <a:extLst>
                    <a:ext uri="{9D8B030D-6E8A-4147-A177-3AD203B41FA5}">
                      <a16:colId xmlns:a16="http://schemas.microsoft.com/office/drawing/2014/main" val="3250967872"/>
                    </a:ext>
                  </a:extLst>
                </a:gridCol>
                <a:gridCol w="675702">
                  <a:extLst>
                    <a:ext uri="{9D8B030D-6E8A-4147-A177-3AD203B41FA5}">
                      <a16:colId xmlns:a16="http://schemas.microsoft.com/office/drawing/2014/main" val="3098323091"/>
                    </a:ext>
                  </a:extLst>
                </a:gridCol>
                <a:gridCol w="673464">
                  <a:extLst>
                    <a:ext uri="{9D8B030D-6E8A-4147-A177-3AD203B41FA5}">
                      <a16:colId xmlns:a16="http://schemas.microsoft.com/office/drawing/2014/main" val="2185517449"/>
                    </a:ext>
                  </a:extLst>
                </a:gridCol>
                <a:gridCol w="677939">
                  <a:extLst>
                    <a:ext uri="{9D8B030D-6E8A-4147-A177-3AD203B41FA5}">
                      <a16:colId xmlns:a16="http://schemas.microsoft.com/office/drawing/2014/main" val="2273718170"/>
                    </a:ext>
                  </a:extLst>
                </a:gridCol>
                <a:gridCol w="673464">
                  <a:extLst>
                    <a:ext uri="{9D8B030D-6E8A-4147-A177-3AD203B41FA5}">
                      <a16:colId xmlns:a16="http://schemas.microsoft.com/office/drawing/2014/main" val="3910145040"/>
                    </a:ext>
                  </a:extLst>
                </a:gridCol>
                <a:gridCol w="675702">
                  <a:extLst>
                    <a:ext uri="{9D8B030D-6E8A-4147-A177-3AD203B41FA5}">
                      <a16:colId xmlns:a16="http://schemas.microsoft.com/office/drawing/2014/main" val="3955893333"/>
                    </a:ext>
                  </a:extLst>
                </a:gridCol>
                <a:gridCol w="673464">
                  <a:extLst>
                    <a:ext uri="{9D8B030D-6E8A-4147-A177-3AD203B41FA5}">
                      <a16:colId xmlns:a16="http://schemas.microsoft.com/office/drawing/2014/main" val="1271220465"/>
                    </a:ext>
                  </a:extLst>
                </a:gridCol>
                <a:gridCol w="675702">
                  <a:extLst>
                    <a:ext uri="{9D8B030D-6E8A-4147-A177-3AD203B41FA5}">
                      <a16:colId xmlns:a16="http://schemas.microsoft.com/office/drawing/2014/main" val="1839441156"/>
                    </a:ext>
                  </a:extLst>
                </a:gridCol>
                <a:gridCol w="673464">
                  <a:extLst>
                    <a:ext uri="{9D8B030D-6E8A-4147-A177-3AD203B41FA5}">
                      <a16:colId xmlns:a16="http://schemas.microsoft.com/office/drawing/2014/main" val="863411305"/>
                    </a:ext>
                  </a:extLst>
                </a:gridCol>
                <a:gridCol w="675702">
                  <a:extLst>
                    <a:ext uri="{9D8B030D-6E8A-4147-A177-3AD203B41FA5}">
                      <a16:colId xmlns:a16="http://schemas.microsoft.com/office/drawing/2014/main" val="1646422841"/>
                    </a:ext>
                  </a:extLst>
                </a:gridCol>
                <a:gridCol w="673464">
                  <a:extLst>
                    <a:ext uri="{9D8B030D-6E8A-4147-A177-3AD203B41FA5}">
                      <a16:colId xmlns:a16="http://schemas.microsoft.com/office/drawing/2014/main" val="3018533237"/>
                    </a:ext>
                  </a:extLst>
                </a:gridCol>
                <a:gridCol w="671227">
                  <a:extLst>
                    <a:ext uri="{9D8B030D-6E8A-4147-A177-3AD203B41FA5}">
                      <a16:colId xmlns:a16="http://schemas.microsoft.com/office/drawing/2014/main" val="588044953"/>
                    </a:ext>
                  </a:extLst>
                </a:gridCol>
                <a:gridCol w="668989">
                  <a:extLst>
                    <a:ext uri="{9D8B030D-6E8A-4147-A177-3AD203B41FA5}">
                      <a16:colId xmlns:a16="http://schemas.microsoft.com/office/drawing/2014/main" val="2298297125"/>
                    </a:ext>
                  </a:extLst>
                </a:gridCol>
                <a:gridCol w="657802">
                  <a:extLst>
                    <a:ext uri="{9D8B030D-6E8A-4147-A177-3AD203B41FA5}">
                      <a16:colId xmlns:a16="http://schemas.microsoft.com/office/drawing/2014/main" val="255692995"/>
                    </a:ext>
                  </a:extLst>
                </a:gridCol>
              </a:tblGrid>
              <a:tr h="2366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32340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86715609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26417057"/>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02346197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671737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05421135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46768574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54620521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7066261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202482096"/>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775064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74383116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514245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33134148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3122929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1586007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93488830"/>
                  </a:ext>
                </a:extLst>
              </a:tr>
            </a:tbl>
          </a:graphicData>
        </a:graphic>
      </p:graphicFrame>
      <p:graphicFrame>
        <p:nvGraphicFramePr>
          <p:cNvPr id="5" name="Table 4">
            <a:extLst>
              <a:ext uri="{FF2B5EF4-FFF2-40B4-BE49-F238E27FC236}">
                <a16:creationId xmlns:a16="http://schemas.microsoft.com/office/drawing/2014/main" id="{B122FB2C-9F17-BD0E-661A-43EE1A3806CC}"/>
              </a:ext>
            </a:extLst>
          </p:cNvPr>
          <p:cNvGraphicFramePr>
            <a:graphicFrameLocks noGrp="1"/>
          </p:cNvGraphicFramePr>
          <p:nvPr>
            <p:extLst>
              <p:ext uri="{D42A27DB-BD31-4B8C-83A1-F6EECF244321}">
                <p14:modId xmlns:p14="http://schemas.microsoft.com/office/powerpoint/2010/main" val="405065225"/>
              </p:ext>
            </p:extLst>
          </p:nvPr>
        </p:nvGraphicFramePr>
        <p:xfrm>
          <a:off x="502444" y="4121106"/>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3955102695"/>
                    </a:ext>
                  </a:extLst>
                </a:gridCol>
                <a:gridCol w="451959">
                  <a:extLst>
                    <a:ext uri="{9D8B030D-6E8A-4147-A177-3AD203B41FA5}">
                      <a16:colId xmlns:a16="http://schemas.microsoft.com/office/drawing/2014/main" val="184719746"/>
                    </a:ext>
                  </a:extLst>
                </a:gridCol>
                <a:gridCol w="451959">
                  <a:extLst>
                    <a:ext uri="{9D8B030D-6E8A-4147-A177-3AD203B41FA5}">
                      <a16:colId xmlns:a16="http://schemas.microsoft.com/office/drawing/2014/main" val="1870021550"/>
                    </a:ext>
                  </a:extLst>
                </a:gridCol>
                <a:gridCol w="451959">
                  <a:extLst>
                    <a:ext uri="{9D8B030D-6E8A-4147-A177-3AD203B41FA5}">
                      <a16:colId xmlns:a16="http://schemas.microsoft.com/office/drawing/2014/main" val="2949700620"/>
                    </a:ext>
                  </a:extLst>
                </a:gridCol>
                <a:gridCol w="675702">
                  <a:extLst>
                    <a:ext uri="{9D8B030D-6E8A-4147-A177-3AD203B41FA5}">
                      <a16:colId xmlns:a16="http://schemas.microsoft.com/office/drawing/2014/main" val="64012944"/>
                    </a:ext>
                  </a:extLst>
                </a:gridCol>
                <a:gridCol w="673464">
                  <a:extLst>
                    <a:ext uri="{9D8B030D-6E8A-4147-A177-3AD203B41FA5}">
                      <a16:colId xmlns:a16="http://schemas.microsoft.com/office/drawing/2014/main" val="1224067261"/>
                    </a:ext>
                  </a:extLst>
                </a:gridCol>
                <a:gridCol w="677939">
                  <a:extLst>
                    <a:ext uri="{9D8B030D-6E8A-4147-A177-3AD203B41FA5}">
                      <a16:colId xmlns:a16="http://schemas.microsoft.com/office/drawing/2014/main" val="2313657402"/>
                    </a:ext>
                  </a:extLst>
                </a:gridCol>
                <a:gridCol w="673464">
                  <a:extLst>
                    <a:ext uri="{9D8B030D-6E8A-4147-A177-3AD203B41FA5}">
                      <a16:colId xmlns:a16="http://schemas.microsoft.com/office/drawing/2014/main" val="3837484360"/>
                    </a:ext>
                  </a:extLst>
                </a:gridCol>
                <a:gridCol w="675702">
                  <a:extLst>
                    <a:ext uri="{9D8B030D-6E8A-4147-A177-3AD203B41FA5}">
                      <a16:colId xmlns:a16="http://schemas.microsoft.com/office/drawing/2014/main" val="2962430656"/>
                    </a:ext>
                  </a:extLst>
                </a:gridCol>
                <a:gridCol w="673464">
                  <a:extLst>
                    <a:ext uri="{9D8B030D-6E8A-4147-A177-3AD203B41FA5}">
                      <a16:colId xmlns:a16="http://schemas.microsoft.com/office/drawing/2014/main" val="353458090"/>
                    </a:ext>
                  </a:extLst>
                </a:gridCol>
                <a:gridCol w="675702">
                  <a:extLst>
                    <a:ext uri="{9D8B030D-6E8A-4147-A177-3AD203B41FA5}">
                      <a16:colId xmlns:a16="http://schemas.microsoft.com/office/drawing/2014/main" val="2625043885"/>
                    </a:ext>
                  </a:extLst>
                </a:gridCol>
                <a:gridCol w="673464">
                  <a:extLst>
                    <a:ext uri="{9D8B030D-6E8A-4147-A177-3AD203B41FA5}">
                      <a16:colId xmlns:a16="http://schemas.microsoft.com/office/drawing/2014/main" val="1330799148"/>
                    </a:ext>
                  </a:extLst>
                </a:gridCol>
                <a:gridCol w="675702">
                  <a:extLst>
                    <a:ext uri="{9D8B030D-6E8A-4147-A177-3AD203B41FA5}">
                      <a16:colId xmlns:a16="http://schemas.microsoft.com/office/drawing/2014/main" val="2601562314"/>
                    </a:ext>
                  </a:extLst>
                </a:gridCol>
                <a:gridCol w="673464">
                  <a:extLst>
                    <a:ext uri="{9D8B030D-6E8A-4147-A177-3AD203B41FA5}">
                      <a16:colId xmlns:a16="http://schemas.microsoft.com/office/drawing/2014/main" val="2669924209"/>
                    </a:ext>
                  </a:extLst>
                </a:gridCol>
                <a:gridCol w="671227">
                  <a:extLst>
                    <a:ext uri="{9D8B030D-6E8A-4147-A177-3AD203B41FA5}">
                      <a16:colId xmlns:a16="http://schemas.microsoft.com/office/drawing/2014/main" val="3673777352"/>
                    </a:ext>
                  </a:extLst>
                </a:gridCol>
                <a:gridCol w="668989">
                  <a:extLst>
                    <a:ext uri="{9D8B030D-6E8A-4147-A177-3AD203B41FA5}">
                      <a16:colId xmlns:a16="http://schemas.microsoft.com/office/drawing/2014/main" val="2690818035"/>
                    </a:ext>
                  </a:extLst>
                </a:gridCol>
                <a:gridCol w="657802">
                  <a:extLst>
                    <a:ext uri="{9D8B030D-6E8A-4147-A177-3AD203B41FA5}">
                      <a16:colId xmlns:a16="http://schemas.microsoft.com/office/drawing/2014/main" val="2298972056"/>
                    </a:ext>
                  </a:extLst>
                </a:gridCol>
              </a:tblGrid>
              <a:tr h="1685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(set1)</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977274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75313537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259</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25641575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571422748"/>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60002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8857551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256806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80069273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9065125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666354785"/>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13408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2364704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714321379"/>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072555762"/>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3975912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933452133"/>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8695817"/>
                  </a:ext>
                </a:extLst>
              </a:tr>
            </a:tbl>
          </a:graphicData>
        </a:graphic>
      </p:graphicFrame>
    </p:spTree>
    <p:extLst>
      <p:ext uri="{BB962C8B-B14F-4D97-AF65-F5344CB8AC3E}">
        <p14:creationId xmlns:p14="http://schemas.microsoft.com/office/powerpoint/2010/main" val="195653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Qualcomm_Corporate_Public_Template-Feb 2023_v06</Template>
  <TotalTime>906</TotalTime>
  <Words>2148</Words>
  <Application>Microsoft Office PowerPoint</Application>
  <PresentationFormat>Widescreen</PresentationFormat>
  <Paragraphs>1067</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Century Gothic</vt:lpstr>
      <vt:lpstr>Microsoft Sans Serif</vt:lpstr>
      <vt:lpstr>Times New Roman</vt:lpstr>
      <vt:lpstr>Qualcomm Corporate Public Template - May2022</vt:lpstr>
      <vt:lpstr>JVET-AI0226: Longer motion compensation interpolation filter</vt:lpstr>
      <vt:lpstr>Introduction</vt:lpstr>
      <vt:lpstr>Proposal</vt:lpstr>
      <vt:lpstr>Results</vt:lpstr>
      <vt:lpstr>Results (Updated July 18)</vt:lpstr>
      <vt:lpstr>Supplimental results of using 16-tap for uni-prediction</vt:lpstr>
      <vt:lpstr>Conclusion</vt:lpstr>
      <vt:lpstr>PowerPoint Presentation</vt:lpstr>
      <vt:lpstr>Appendix (Coefficients for filter set0 and set1)</vt:lpstr>
      <vt:lpstr>Appendix (example of magnitude response)</vt:lpstr>
      <vt:lpstr>Appendix (phase delay of set0 and set1)</vt:lpstr>
      <vt:lpstr>Appendix (Results vs. EE2-3.10 testb)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JVET-AI0226: Longer motion compensation interpolation filter</dc:title>
  <dc:creator>Ruoyang Yu</dc:creator>
  <cp:lastModifiedBy>Ruoyang Yu</cp:lastModifiedBy>
  <cp:revision>2</cp:revision>
  <dcterms:created xsi:type="dcterms:W3CDTF">2024-07-12T13:59:54Z</dcterms:created>
  <dcterms:modified xsi:type="dcterms:W3CDTF">2024-07-18T01:01:33Z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