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1"/>
  </p:notesMasterIdLst>
  <p:sldIdLst>
    <p:sldId id="278" r:id="rId6"/>
    <p:sldId id="281" r:id="rId7"/>
    <p:sldId id="283" r:id="rId8"/>
    <p:sldId id="284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7/13/2024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7/13/2024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7/13/2024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7/13/2024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7/13/2024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7/13/2024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7/13/2024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1891717"/>
            <a:ext cx="11039741" cy="2592905"/>
          </a:xfrm>
        </p:spPr>
        <p:txBody>
          <a:bodyPr>
            <a:normAutofit/>
          </a:bodyPr>
          <a:lstStyle/>
          <a:p>
            <a:r>
              <a:rPr lang="en-US" sz="4000" dirty="0"/>
              <a:t>JVET-AI0201</a:t>
            </a:r>
            <a:br>
              <a:rPr lang="en-US" sz="4000" dirty="0"/>
            </a:br>
            <a:r>
              <a:rPr lang="en-US" sz="4000" dirty="0"/>
              <a:t>Neural Network (NN)-based Intra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4966282"/>
            <a:ext cx="10387428" cy="491121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Fabrice Urban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18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Thierry</a:t>
            </a:r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Dumas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Franck Galpin, Edouard François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B0D769C-A895-1B4D-99D3-0BCFCF804D7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67360" y="4598534"/>
                <a:ext cx="11121666" cy="1791896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lang="en-US" sz="1600" dirty="0"/>
                  <a:t>NN-based intra prediction mode made of </a:t>
                </a:r>
                <a14:m>
                  <m:oMath xmlns:m="http://schemas.openxmlformats.org/officeDocument/2006/math">
                    <m:r>
                      <a:rPr lang="fr-FR" sz="1600" b="0" i="1" smtClean="0">
                        <a:latin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US" sz="1600" dirty="0"/>
                  <a:t> NNs, each predicting blocks of different size in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fr-FR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×4, 8×4, 16×4, 32×4, 8×8, 16×8, 16×16</m:t>
                        </m:r>
                      </m:e>
                    </m:d>
                  </m:oMath>
                </a14:m>
                <a:r>
                  <a:rPr lang="en-US" sz="1600" dirty="0"/>
                  <a:t>. 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600" dirty="0"/>
                  <a:t>Continuity of the NN-based intra prediction mode existing in NNVC-9.1. Notably</a:t>
                </a:r>
              </a:p>
              <a:p>
                <a:pPr lvl="1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en-US" sz="1600" dirty="0"/>
                  <a:t>16-bit integer for model weights and intermediate results, 32-bit integer for internal computation</a:t>
                </a:r>
              </a:p>
              <a:p>
                <a:pPr lvl="1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en-US" sz="1600" dirty="0"/>
                  <a:t>sparse weights enforced at training time for complexity reduction.</a:t>
                </a:r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B0D769C-A895-1B4D-99D3-0BCFCF804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0" y="4598534"/>
                <a:ext cx="11121666" cy="1791896"/>
              </a:xfrm>
              <a:prstGeom prst="rect">
                <a:avLst/>
              </a:prstGeom>
              <a:blipFill>
                <a:blip r:embed="rId2"/>
                <a:stretch>
                  <a:fillRect l="-219" t="-2006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ACE847A-34A7-D99E-7BA4-7B5B32A08A22}"/>
                  </a:ext>
                </a:extLst>
              </p:cNvPr>
              <p:cNvSpPr txBox="1"/>
              <p:nvPr/>
            </p:nvSpPr>
            <p:spPr>
              <a:xfrm>
                <a:off x="952552" y="4054070"/>
                <a:ext cx="954521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prediction of current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200" dirty="0"/>
                  <a:t> block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dirty="0"/>
                  <a:t> from the context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1200" dirty="0"/>
                  <a:t> of reference samples around </a:t>
                </a:r>
                <a14:m>
                  <m:oMath xmlns:m="http://schemas.openxmlformats.org/officeDocument/2006/math">
                    <m:r>
                      <a:rPr lang="en-US" sz="1200" b="1" i="1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dirty="0"/>
                  <a:t> via the NN-based intra prediction mode</a:t>
                </a:r>
                <a:endParaRPr lang="en-US" sz="12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ACE847A-34A7-D99E-7BA4-7B5B32A08A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52" y="4054070"/>
                <a:ext cx="9545214" cy="276999"/>
              </a:xfrm>
              <a:prstGeom prst="rect">
                <a:avLst/>
              </a:prstGeom>
              <a:blipFill>
                <a:blip r:embed="rId4"/>
                <a:stretch>
                  <a:fillRect b="-177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 descr="A graph of a graph with a graph and a graph&#10;&#10;Description automatically generated with medium confidence">
            <a:extLst>
              <a:ext uri="{FF2B5EF4-FFF2-40B4-BE49-F238E27FC236}">
                <a16:creationId xmlns:a16="http://schemas.microsoft.com/office/drawing/2014/main" id="{3E91A211-D8D8-ACCE-AA6D-76C165CB32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581" y="811900"/>
            <a:ext cx="7228837" cy="324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Complexity/footprint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7EA7B62-D7C4-459C-921D-D7D5E621BF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610580"/>
              </p:ext>
            </p:extLst>
          </p:nvPr>
        </p:nvGraphicFramePr>
        <p:xfrm>
          <a:off x="535167" y="1241239"/>
          <a:ext cx="5259143" cy="2971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6021">
                  <a:extLst>
                    <a:ext uri="{9D8B030D-6E8A-4147-A177-3AD203B41FA5}">
                      <a16:colId xmlns:a16="http://schemas.microsoft.com/office/drawing/2014/main" val="840333619"/>
                    </a:ext>
                  </a:extLst>
                </a:gridCol>
                <a:gridCol w="1502325">
                  <a:extLst>
                    <a:ext uri="{9D8B030D-6E8A-4147-A177-3AD203B41FA5}">
                      <a16:colId xmlns:a16="http://schemas.microsoft.com/office/drawing/2014/main" val="512654867"/>
                    </a:ext>
                  </a:extLst>
                </a:gridCol>
                <a:gridCol w="1425901">
                  <a:extLst>
                    <a:ext uri="{9D8B030D-6E8A-4147-A177-3AD203B41FA5}">
                      <a16:colId xmlns:a16="http://schemas.microsoft.com/office/drawing/2014/main" val="2704588149"/>
                    </a:ext>
                  </a:extLst>
                </a:gridCol>
                <a:gridCol w="1424896">
                  <a:extLst>
                    <a:ext uri="{9D8B030D-6E8A-4147-A177-3AD203B41FA5}">
                      <a16:colId xmlns:a16="http://schemas.microsoft.com/office/drawing/2014/main" val="1742322537"/>
                    </a:ext>
                  </a:extLst>
                </a:gridCol>
              </a:tblGrid>
              <a:tr h="56827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Model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Parameter’s count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Nonzero parameters count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Memory footprint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938363"/>
                  </a:ext>
                </a:extLst>
              </a:tr>
              <a:tr h="192870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4x4 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8x4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32x4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8x8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16x8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16x16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968k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1008k 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1888k 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2122k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2122k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2317k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1699k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 77k  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121k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182k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229k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194k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239k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291k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155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242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365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458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388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477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583 kB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7032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E1AD36C-2A34-4F07-B5B3-07E569E76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107343"/>
              </p:ext>
            </p:extLst>
          </p:nvPr>
        </p:nvGraphicFramePr>
        <p:xfrm>
          <a:off x="7143445" y="1243793"/>
          <a:ext cx="4335773" cy="3413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3029">
                  <a:extLst>
                    <a:ext uri="{9D8B030D-6E8A-4147-A177-3AD203B41FA5}">
                      <a16:colId xmlns:a16="http://schemas.microsoft.com/office/drawing/2014/main" val="2546586235"/>
                    </a:ext>
                  </a:extLst>
                </a:gridCol>
                <a:gridCol w="2182744">
                  <a:extLst>
                    <a:ext uri="{9D8B030D-6E8A-4147-A177-3AD203B41FA5}">
                      <a16:colId xmlns:a16="http://schemas.microsoft.com/office/drawing/2014/main" val="591833602"/>
                    </a:ext>
                  </a:extLst>
                </a:gridCol>
              </a:tblGrid>
              <a:tr h="3881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Model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Complexity (MAC/pixel)</a:t>
                      </a:r>
                      <a:endParaRPr lang="fr-FR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319814"/>
                  </a:ext>
                </a:extLst>
              </a:tr>
              <a:tr h="13584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4x4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8x4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32x4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8x8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16x8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16x16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4.8k</a:t>
                      </a: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3.8k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2.8k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1.8k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3.0k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1.9k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1.1k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6211574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32x8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0.93k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1313429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32x16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0.57k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766594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32x32</a:t>
                      </a:r>
                      <a:endParaRPr lang="fr-FR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0.28k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509016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64x64</a:t>
                      </a:r>
                      <a:endParaRPr lang="fr-FR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0.07k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280618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128x128</a:t>
                      </a:r>
                      <a:endParaRPr lang="fr-FR" sz="16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0.02k</a:t>
                      </a:r>
                      <a:endParaRPr lang="fr-FR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9916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535167" y="4814647"/>
            <a:ext cx="84812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Worst case complexity of </a:t>
            </a:r>
            <a:r>
              <a:rPr lang="en-US" sz="1600" b="1" dirty="0">
                <a:solidFill>
                  <a:srgbClr val="C00000"/>
                </a:solidFill>
              </a:rPr>
              <a:t>4.8kMAC/pixel</a:t>
            </a:r>
            <a:r>
              <a:rPr lang="en-US" sz="1600" dirty="0"/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Total memory footprint of 2.7 MB. </a:t>
            </a:r>
          </a:p>
        </p:txBody>
      </p:sp>
    </p:spTree>
    <p:extLst>
      <p:ext uri="{BB962C8B-B14F-4D97-AF65-F5344CB8AC3E}">
        <p14:creationId xmlns:p14="http://schemas.microsoft.com/office/powerpoint/2010/main" val="569450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93710F7-2A84-3A96-FF19-2C7C21D37B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3574"/>
              </p:ext>
            </p:extLst>
          </p:nvPr>
        </p:nvGraphicFramePr>
        <p:xfrm>
          <a:off x="2137350" y="1005236"/>
          <a:ext cx="7917297" cy="26510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7211">
                  <a:extLst>
                    <a:ext uri="{9D8B030D-6E8A-4147-A177-3AD203B41FA5}">
                      <a16:colId xmlns:a16="http://schemas.microsoft.com/office/drawing/2014/main" val="3526656933"/>
                    </a:ext>
                  </a:extLst>
                </a:gridCol>
                <a:gridCol w="946291">
                  <a:extLst>
                    <a:ext uri="{9D8B030D-6E8A-4147-A177-3AD203B41FA5}">
                      <a16:colId xmlns:a16="http://schemas.microsoft.com/office/drawing/2014/main" val="605822615"/>
                    </a:ext>
                  </a:extLst>
                </a:gridCol>
                <a:gridCol w="946291">
                  <a:extLst>
                    <a:ext uri="{9D8B030D-6E8A-4147-A177-3AD203B41FA5}">
                      <a16:colId xmlns:a16="http://schemas.microsoft.com/office/drawing/2014/main" val="3749076329"/>
                    </a:ext>
                  </a:extLst>
                </a:gridCol>
                <a:gridCol w="946291">
                  <a:extLst>
                    <a:ext uri="{9D8B030D-6E8A-4147-A177-3AD203B41FA5}">
                      <a16:colId xmlns:a16="http://schemas.microsoft.com/office/drawing/2014/main" val="1940899644"/>
                    </a:ext>
                  </a:extLst>
                </a:gridCol>
                <a:gridCol w="786870">
                  <a:extLst>
                    <a:ext uri="{9D8B030D-6E8A-4147-A177-3AD203B41FA5}">
                      <a16:colId xmlns:a16="http://schemas.microsoft.com/office/drawing/2014/main" val="2794232732"/>
                    </a:ext>
                  </a:extLst>
                </a:gridCol>
                <a:gridCol w="786870">
                  <a:extLst>
                    <a:ext uri="{9D8B030D-6E8A-4147-A177-3AD203B41FA5}">
                      <a16:colId xmlns:a16="http://schemas.microsoft.com/office/drawing/2014/main" val="3978119898"/>
                    </a:ext>
                  </a:extLst>
                </a:gridCol>
                <a:gridCol w="1252343">
                  <a:extLst>
                    <a:ext uri="{9D8B030D-6E8A-4147-A177-3AD203B41FA5}">
                      <a16:colId xmlns:a16="http://schemas.microsoft.com/office/drawing/2014/main" val="1317169340"/>
                    </a:ext>
                  </a:extLst>
                </a:gridCol>
                <a:gridCol w="1265130">
                  <a:extLst>
                    <a:ext uri="{9D8B030D-6E8A-4147-A177-3AD203B41FA5}">
                      <a16:colId xmlns:a16="http://schemas.microsoft.com/office/drawing/2014/main" val="172886561"/>
                    </a:ext>
                  </a:extLst>
                </a:gridCol>
              </a:tblGrid>
              <a:tr h="241003"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All Intra Main 10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877884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Over ECM-13.0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383628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EncVmPeak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DecVmPeak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639506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-0.84%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104.8%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113.2%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99.1%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103.7%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656628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-0.26%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107.6%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114.0%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104.6%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104.3%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1756692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120.9%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104.5%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106.0%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45706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125.9%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105.9%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406548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-0.77%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106.7%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121.3%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106.4%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775679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Overall 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-0.46%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107.0%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119.5%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104.2%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105.8%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40067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-0.54%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105.4%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128.9%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103.9%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448282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-0.35%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0.05%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-0.02%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119.1%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101.9%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106.6%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80923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793947-DB52-4A38-795F-3303FD373A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170190"/>
              </p:ext>
            </p:extLst>
          </p:nvPr>
        </p:nvGraphicFramePr>
        <p:xfrm>
          <a:off x="2137349" y="3729487"/>
          <a:ext cx="7917297" cy="26510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7101">
                  <a:extLst>
                    <a:ext uri="{9D8B030D-6E8A-4147-A177-3AD203B41FA5}">
                      <a16:colId xmlns:a16="http://schemas.microsoft.com/office/drawing/2014/main" val="3974019356"/>
                    </a:ext>
                  </a:extLst>
                </a:gridCol>
                <a:gridCol w="946114">
                  <a:extLst>
                    <a:ext uri="{9D8B030D-6E8A-4147-A177-3AD203B41FA5}">
                      <a16:colId xmlns:a16="http://schemas.microsoft.com/office/drawing/2014/main" val="815783215"/>
                    </a:ext>
                  </a:extLst>
                </a:gridCol>
                <a:gridCol w="946114">
                  <a:extLst>
                    <a:ext uri="{9D8B030D-6E8A-4147-A177-3AD203B41FA5}">
                      <a16:colId xmlns:a16="http://schemas.microsoft.com/office/drawing/2014/main" val="1588837232"/>
                    </a:ext>
                  </a:extLst>
                </a:gridCol>
                <a:gridCol w="946114">
                  <a:extLst>
                    <a:ext uri="{9D8B030D-6E8A-4147-A177-3AD203B41FA5}">
                      <a16:colId xmlns:a16="http://schemas.microsoft.com/office/drawing/2014/main" val="2386738086"/>
                    </a:ext>
                  </a:extLst>
                </a:gridCol>
                <a:gridCol w="786435">
                  <a:extLst>
                    <a:ext uri="{9D8B030D-6E8A-4147-A177-3AD203B41FA5}">
                      <a16:colId xmlns:a16="http://schemas.microsoft.com/office/drawing/2014/main" val="95464939"/>
                    </a:ext>
                  </a:extLst>
                </a:gridCol>
                <a:gridCol w="786435">
                  <a:extLst>
                    <a:ext uri="{9D8B030D-6E8A-4147-A177-3AD203B41FA5}">
                      <a16:colId xmlns:a16="http://schemas.microsoft.com/office/drawing/2014/main" val="3303205828"/>
                    </a:ext>
                  </a:extLst>
                </a:gridCol>
                <a:gridCol w="1252660">
                  <a:extLst>
                    <a:ext uri="{9D8B030D-6E8A-4147-A177-3AD203B41FA5}">
                      <a16:colId xmlns:a16="http://schemas.microsoft.com/office/drawing/2014/main" val="320461027"/>
                    </a:ext>
                  </a:extLst>
                </a:gridCol>
                <a:gridCol w="1266324">
                  <a:extLst>
                    <a:ext uri="{9D8B030D-6E8A-4147-A177-3AD203B41FA5}">
                      <a16:colId xmlns:a16="http://schemas.microsoft.com/office/drawing/2014/main" val="460205311"/>
                    </a:ext>
                  </a:extLst>
                </a:gridCol>
              </a:tblGrid>
              <a:tr h="241003"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Random Access Main 10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4486513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Over ECM-13.0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56204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 err="1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EncVmPeak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DecVmPeak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3046927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00670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3914030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460951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-0.24%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-0.19%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103.6%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102.2%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106.5%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0390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385183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8602165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-0.25%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-0.62%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-0.18%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100.6%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101.1%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</a:rPr>
                        <a:t>103.7%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107.3%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632402"/>
                  </a:ext>
                </a:extLst>
              </a:tr>
              <a:tr h="2410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115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356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235"/>
            <a:ext cx="121920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535167" y="1198729"/>
            <a:ext cx="1112166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/>
              <a:t>On top of ECM-13.0,</a:t>
            </a:r>
          </a:p>
          <a:p>
            <a:pPr lvl="1"/>
            <a:endParaRPr lang="en-US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NN-based intra prediction mode brings </a:t>
            </a:r>
            <a:r>
              <a:rPr lang="en-US" sz="1600" b="1" dirty="0"/>
              <a:t>-0.60% -0.43% </a:t>
            </a:r>
            <a:r>
              <a:rPr lang="en-US" sz="1600" b="1"/>
              <a:t>-0.46</a:t>
            </a:r>
            <a:r>
              <a:rPr lang="en-US" sz="1600" b="1" dirty="0"/>
              <a:t>%</a:t>
            </a:r>
            <a:r>
              <a:rPr lang="en-US" sz="1600" dirty="0"/>
              <a:t> PSNR-Y BD-rate gains in AI configuration, with </a:t>
            </a:r>
            <a:r>
              <a:rPr lang="en-US" sz="1600" b="1" dirty="0"/>
              <a:t>107.0%</a:t>
            </a:r>
            <a:r>
              <a:rPr lang="en-US" sz="1600" dirty="0"/>
              <a:t> encoder time variation and </a:t>
            </a:r>
            <a:r>
              <a:rPr lang="en-US" sz="1600" b="1" dirty="0"/>
              <a:t>119.5%</a:t>
            </a:r>
            <a:r>
              <a:rPr lang="en-US" sz="1600" dirty="0"/>
              <a:t> decoder time variation.</a:t>
            </a:r>
          </a:p>
          <a:p>
            <a:pPr algn="l"/>
            <a:r>
              <a:rPr lang="en-US" sz="1600" dirty="0"/>
              <a:t> </a:t>
            </a:r>
          </a:p>
          <a:p>
            <a:pPr algn="l"/>
            <a:r>
              <a:rPr lang="en-US" sz="1600" dirty="0"/>
              <a:t>It is suggested to study the NN-based intra prediction mode during the next round of EE2.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600" dirty="0"/>
          </a:p>
          <a:p>
            <a:pPr algn="ctr"/>
            <a:r>
              <a:rPr lang="en-US" sz="2800" dirty="0"/>
              <a:t>Thanks for your attention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8859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2287</TotalTime>
  <Words>489</Words>
  <Application>Microsoft Office PowerPoint</Application>
  <PresentationFormat>Widescreen</PresentationFormat>
  <Paragraphs>196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Cambria Math</vt:lpstr>
      <vt:lpstr>Century Gothic</vt:lpstr>
      <vt:lpstr>Courier New</vt:lpstr>
      <vt:lpstr>Times New Roman</vt:lpstr>
      <vt:lpstr>Office Theme</vt:lpstr>
      <vt:lpstr>JVET-AI0201 Neural Network (NN)-based Intra Prediction</vt:lpstr>
      <vt:lpstr>Overview</vt:lpstr>
      <vt:lpstr>Complexity/footprint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Thierry Dumas</cp:lastModifiedBy>
  <cp:revision>229</cp:revision>
  <dcterms:created xsi:type="dcterms:W3CDTF">2021-03-31T15:29:37Z</dcterms:created>
  <dcterms:modified xsi:type="dcterms:W3CDTF">2024-07-13T06:26:00Z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ClassificationContentMarkingFooterLocations">
    <vt:lpwstr>Office Theme:9</vt:lpwstr>
  </property>
  <property fmtid="{D5CDD505-2E9C-101B-9397-08002B2CF9AE}" pid="33" name="ClassificationContentMarkingFooterText">
    <vt:lpwstr>INTERDIGITAL NON-PUBLIC INFORMATION DO NOT REDISTRIBUTE OR COPY</vt:lpwstr>
  </property>
  <property fmtid="{D5CDD505-2E9C-101B-9397-08002B2CF9AE}" pid="34" name="MSIP_Label_bcf26ed8-713a-4e6c-8a04-66607341a11c_Enabled">
    <vt:lpwstr>true</vt:lpwstr>
  </property>
  <property fmtid="{D5CDD505-2E9C-101B-9397-08002B2CF9AE}" pid="35" name="MSIP_Label_bcf26ed8-713a-4e6c-8a04-66607341a11c_SetDate">
    <vt:lpwstr>2024-04-17T15:20:29Z</vt:lpwstr>
  </property>
  <property fmtid="{D5CDD505-2E9C-101B-9397-08002B2CF9AE}" pid="36" name="MSIP_Label_bcf26ed8-713a-4e6c-8a04-66607341a11c_Method">
    <vt:lpwstr>Privileged</vt:lpwstr>
  </property>
  <property fmtid="{D5CDD505-2E9C-101B-9397-08002B2CF9AE}" pid="37" name="MSIP_Label_bcf26ed8-713a-4e6c-8a04-66607341a11c_Name">
    <vt:lpwstr>Public</vt:lpwstr>
  </property>
  <property fmtid="{D5CDD505-2E9C-101B-9397-08002B2CF9AE}" pid="38" name="MSIP_Label_bcf26ed8-713a-4e6c-8a04-66607341a11c_SiteId">
    <vt:lpwstr>e351b779-f6d5-4e50-8568-80e922d180ae</vt:lpwstr>
  </property>
  <property fmtid="{D5CDD505-2E9C-101B-9397-08002B2CF9AE}" pid="39" name="MSIP_Label_bcf26ed8-713a-4e6c-8a04-66607341a11c_ActionId">
    <vt:lpwstr>edb16775-2295-4e84-a304-955ec4e1ef42</vt:lpwstr>
  </property>
  <property fmtid="{D5CDD505-2E9C-101B-9397-08002B2CF9AE}" pid="40" name="MSIP_Label_bcf26ed8-713a-4e6c-8a04-66607341a11c_ContentBits">
    <vt:lpwstr>0</vt:lpwstr>
  </property>
</Properties>
</file>