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67" r:id="rId4"/>
    <p:sldId id="268" r:id="rId5"/>
    <p:sldId id="269" r:id="rId6"/>
    <p:sldId id="271" r:id="rId7"/>
    <p:sldId id="273" r:id="rId8"/>
    <p:sldId id="274" r:id="rId9"/>
    <p:sldId id="275" r:id="rId10"/>
    <p:sldId id="276" r:id="rId11"/>
    <p:sldId id="277" r:id="rId12"/>
    <p:sldId id="272" r:id="rId13"/>
    <p:sldId id="261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12"/>
    <p:restoredTop sz="94729"/>
  </p:normalViewPr>
  <p:slideViewPr>
    <p:cSldViewPr snapToGrid="0" showGuides="1">
      <p:cViewPr varScale="1">
        <p:scale>
          <a:sx n="46" d="100"/>
          <a:sy n="46" d="100"/>
        </p:scale>
        <p:origin x="200" y="46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27" y="12526058"/>
            <a:ext cx="2089596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图像" descr="图像"/>
          <p:cNvPicPr>
            <a:picLocks noChangeAspect="1"/>
          </p:cNvPicPr>
          <p:nvPr/>
        </p:nvPicPr>
        <p:blipFill rotWithShape="1">
          <a:blip r:embed="rId3"/>
          <a:srcRect l="72759" t="46147" r="1440" b="3454"/>
          <a:stretch/>
        </p:blipFill>
        <p:spPr>
          <a:xfrm>
            <a:off x="17886556" y="6512311"/>
            <a:ext cx="6490614" cy="7293897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实验室名称">
            <a:extLst>
              <a:ext uri="{FF2B5EF4-FFF2-40B4-BE49-F238E27FC236}">
                <a16:creationId xmlns:a16="http://schemas.microsoft.com/office/drawing/2014/main" id="{3BB3D30D-768D-B115-1642-9DED9A87D844}"/>
              </a:ext>
            </a:extLst>
          </p:cNvPr>
          <p:cNvSpPr txBox="1"/>
          <p:nvPr userDrawn="1"/>
        </p:nvSpPr>
        <p:spPr>
          <a:xfrm>
            <a:off x="21264523" y="516170"/>
            <a:ext cx="2975173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solidFill>
                  <a:srgbClr val="2A039B"/>
                </a:solidFill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rPr lang="zh-CN" altLang="en-US" dirty="0"/>
              <a:t>视频技术实验室</a:t>
            </a:r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实验室名称"/>
          <p:cNvSpPr txBox="1"/>
          <p:nvPr/>
        </p:nvSpPr>
        <p:spPr>
          <a:xfrm>
            <a:off x="21264523" y="516170"/>
            <a:ext cx="2975173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solidFill>
                  <a:srgbClr val="2A039B"/>
                </a:solidFill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rPr lang="zh-CN" altLang="en-US" dirty="0"/>
              <a:t>视频技术实验室</a:t>
            </a:r>
          </a:p>
        </p:txBody>
      </p:sp>
      <p:sp>
        <p:nvSpPr>
          <p:cNvPr id="75" name="这里是一级标题"/>
          <p:cNvSpPr txBox="1"/>
          <p:nvPr/>
        </p:nvSpPr>
        <p:spPr>
          <a:xfrm>
            <a:off x="516623" y="4046101"/>
            <a:ext cx="23867377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/>
              <a:t>JVET-AI01</a:t>
            </a:r>
            <a:r>
              <a:rPr lang="en-US" altLang="zh-CN" sz="8000" b="1" dirty="0"/>
              <a:t>99</a:t>
            </a:r>
            <a:endParaRPr lang="en-US" sz="8000" b="1" dirty="0"/>
          </a:p>
          <a:p>
            <a:pPr algn="l"/>
            <a:r>
              <a:rPr lang="en-US" sz="8000" b="1" dirty="0"/>
              <a:t>AHG8: A new performance evaluation method for object detection</a:t>
            </a:r>
            <a:endParaRPr sz="80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7" y="8925190"/>
            <a:ext cx="14805156" cy="1676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Shurun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Wang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Binzhe</a:t>
            </a:r>
            <a:r>
              <a:rPr kumimoji="0" lang="zh-CN" altLang="en-US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Li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(Alibaba group)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Shiqi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Wang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(City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University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of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Hong</a:t>
            </a:r>
            <a:r>
              <a: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Kong)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Evaluation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results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格 2">
                <a:extLst>
                  <a:ext uri="{FF2B5EF4-FFF2-40B4-BE49-F238E27FC236}">
                    <a16:creationId xmlns:a16="http://schemas.microsoft.com/office/drawing/2014/main" id="{F9429334-B67D-716D-549E-D0AC39E98B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8351181"/>
                  </p:ext>
                </p:extLst>
              </p:nvPr>
            </p:nvGraphicFramePr>
            <p:xfrm>
              <a:off x="0" y="1272444"/>
              <a:ext cx="24384009" cy="1250451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121241">
                      <a:extLst>
                        <a:ext uri="{9D8B030D-6E8A-4147-A177-3AD203B41FA5}">
                          <a16:colId xmlns:a16="http://schemas.microsoft.com/office/drawing/2014/main" val="3190452590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969892886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039049997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267814891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48396346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4070315123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190773695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3995624516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023194418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79243262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89788120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054873843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007988666"/>
                        </a:ext>
                      </a:extLst>
                    </a:gridCol>
                  </a:tblGrid>
                  <a:tr h="37737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32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𝑮</m:t>
                                </m:r>
                              </m:oMath>
                            </m:oMathPara>
                          </a14:m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LD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AI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29790710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Sequence name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5523642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Traffic_2560x1600_30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-0.0116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-0.0009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-0.0906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-0.0015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-0.0212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-0.1010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-0.0087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-0.0156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33792745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ParkScene_1920x1080_24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-0.1044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-0.1084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-0.1030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-0.0311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-0.5301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-0.4067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-0.1891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-0.2319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-0.0220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7985516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Cactus_1920x1080_50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-0.5790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-0.3646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-0.0515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-0.0561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-0.6545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-0.4210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-0.0130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-0.0307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-0.0288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-0.0185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13668444"/>
                      </a:ext>
                    </a:extLst>
                  </a:tr>
                  <a:tr h="11321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BasketballDrive_1920x1080_50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-0.0059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-0.0516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15475709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BQTerrace_1920x1080_60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-0.0044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-0.0086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27285116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BasketballDrill_832x480_50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-0.1071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-0.2727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-0.0657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-0.0869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-0.3322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-0.4564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-0.0270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34069003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BQMall_832x480_60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-0.0486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-0.0281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-0.2055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-0.0841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-0.0361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-0.2126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-0.0348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40403437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PartyScene_832x480_50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-0.1433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-0.1005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-0.0630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-0.2737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-0.2145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-0.0535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-0.0591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447656754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RaceHorses_832x480_30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-0.0544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-0.0539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-0.5550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-0.0636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-0.0623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-0.1857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-0.0653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83657423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BasketballPass_416x240_50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-0.1175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-0.0958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-0.1824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-0.2787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-0.0348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-0.0027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-0.0589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4281184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BQSquare_416x240_60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-0.6453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-0.0893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-0.0936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-0.1483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-1.7101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-0.5135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-0.1336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-0.0031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152174743"/>
                      </a:ext>
                    </a:extLst>
                  </a:tr>
                  <a:tr h="11321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BlowingBubbles_416x240_50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-0.9836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-0.6587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-0.1194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-0.0924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-0.8899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-1.2954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-0.3220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64506255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RaceHorses_416x240_30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-0.1456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-0.6558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-0.0971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-0.0977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-0.5542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-0.1256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-0.1241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-0.0014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0164563"/>
                      </a:ext>
                    </a:extLst>
                  </a:tr>
                  <a:tr h="695576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AVG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-0.2266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-0.1363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-0.1862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-0.0452</a:t>
                          </a:r>
                          <a:endParaRPr lang="zh-CN" sz="4000" b="1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-0.3511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-0.2652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-0.1106 </a:t>
                          </a:r>
                          <a:endParaRPr lang="zh-CN" sz="40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-0.0033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8266230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格 2">
                <a:extLst>
                  <a:ext uri="{FF2B5EF4-FFF2-40B4-BE49-F238E27FC236}">
                    <a16:creationId xmlns:a16="http://schemas.microsoft.com/office/drawing/2014/main" id="{F9429334-B67D-716D-549E-D0AC39E98B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8351181"/>
                  </p:ext>
                </p:extLst>
              </p:nvPr>
            </p:nvGraphicFramePr>
            <p:xfrm>
              <a:off x="0" y="1272444"/>
              <a:ext cx="24384009" cy="1250451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121241">
                      <a:extLst>
                        <a:ext uri="{9D8B030D-6E8A-4147-A177-3AD203B41FA5}">
                          <a16:colId xmlns:a16="http://schemas.microsoft.com/office/drawing/2014/main" val="3190452590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969892886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039049997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267814891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48396346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4070315123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190773695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3995624516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023194418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79243262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897881202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2054873843"/>
                        </a:ext>
                      </a:extLst>
                    </a:gridCol>
                    <a:gridCol w="1688564">
                      <a:extLst>
                        <a:ext uri="{9D8B030D-6E8A-4147-A177-3AD203B41FA5}">
                          <a16:colId xmlns:a16="http://schemas.microsoft.com/office/drawing/2014/main" val="1007988666"/>
                        </a:ext>
                      </a:extLst>
                    </a:gridCol>
                  </a:tblGrid>
                  <a:tr h="4876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308" t="-26316" r="-491385" b="-2521053"/>
                          </a:stretch>
                        </a:blipFill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LD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AI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29790710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Sequence name</a:t>
                          </a:r>
                          <a:endParaRPr lang="zh-CN" sz="3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Test4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5523642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Traffic_2560x1600_30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-0.0116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-0.0009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-0.0906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-0.0015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-0.0212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-0.1010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-0.0087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-0.0156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33792745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ParkScene_1920x1080_24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-0.1044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-0.1084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-0.1030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-0.0311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-0.5301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-0.4067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-0.1891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-0.2319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-0.0220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7985516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Cactus_1920x1080_50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-0.5790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-0.3646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-0.0515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-0.0561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-0.6545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-0.4210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-0.0130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-0.0307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-0.0288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-0.0185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13668444"/>
                      </a:ext>
                    </a:extLst>
                  </a:tr>
                  <a:tr h="11321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BasketballDrive_1920x1080_50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-0.0059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-0.0516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15475709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BQTerrace_1920x1080_60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-0.0101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-0.0044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-0.0086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27285116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BasketballDrill_832x480_50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-0.1071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-0.2727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-0.0657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-0.0869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-0.3322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-0.4564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-0.0270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34069003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BQMall_832x480_60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-0.0486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-0.0281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-0.2055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-0.0841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-0.0361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-0.2126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-0.0348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40403437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PartyScene_832x480_50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-0.1433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-0.1005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-0.0630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-0.2737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-0.2145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-0.0535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-0.0591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447656754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RaceHorses_832x480_30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-0.0544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-0.0539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-0.5550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-0.0067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-0.0636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-0.0623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-0.1857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-0.0016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-0.0653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83657423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BasketballPass_416x240_50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-0.1175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-0.0958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-0.1824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-0.2787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-0.2197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-0.0348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-0.0027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-0.0025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-0.0589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4281184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BQSquare_416x240_60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-0.6453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-0.0893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-0.0936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-0.1483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-1.7101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-0.5135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-0.0597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-0.1336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-0.0045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-0.0002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-0.0031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152174743"/>
                      </a:ext>
                    </a:extLst>
                  </a:tr>
                  <a:tr h="1132124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BlowingBubbles_416x240_50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-0.9836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-0.6587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-0.1194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-0.0924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-0.8899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-1.2954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-0.0297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-0.3220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-0.0008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64506255"/>
                      </a:ext>
                    </a:extLst>
                  </a:tr>
                  <a:tr h="754751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RaceHorses_416x240_30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-0.1456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-0.1500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-0.6558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-0.0955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-0.0971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-0.0977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-0.5542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-0.1256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0.0000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-0.1241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-0.0014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0164563"/>
                      </a:ext>
                    </a:extLst>
                  </a:tr>
                  <a:tr h="695576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20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AVG</a:t>
                          </a:r>
                          <a:endParaRPr lang="zh-CN" sz="28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-0.2266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-0.1363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-0.1862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b="1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-0.0452</a:t>
                          </a:r>
                          <a:endParaRPr lang="zh-CN" sz="4000" b="1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-0.3511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-0.2652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-0.1542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-0.1106 </a:t>
                          </a:r>
                          <a:endParaRPr lang="zh-CN" sz="40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-0.0033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-0.0019 </a:t>
                          </a:r>
                          <a:endParaRPr lang="zh-CN" sz="40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-0.0255 </a:t>
                          </a:r>
                          <a:endParaRPr lang="zh-CN" sz="40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3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-0.0001 </a:t>
                          </a:r>
                          <a:endParaRPr lang="zh-CN" sz="40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DengXian" panose="02010600030101010101" pitchFamily="2" charset="-122"/>
                          </a:endParaRPr>
                        </a:p>
                      </a:txBody>
                      <a:tcPr marL="29766" marR="29766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82662303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3123024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9086B8-0215-6F5D-190E-901D834C4E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5" b="75806"/>
          <a:stretch/>
        </p:blipFill>
        <p:spPr bwMode="auto">
          <a:xfrm>
            <a:off x="4117794" y="1558598"/>
            <a:ext cx="15745006" cy="40647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9BFEE5-D451-45F7-EC44-9236A921BA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7" b="37978"/>
          <a:stretch/>
        </p:blipFill>
        <p:spPr bwMode="auto">
          <a:xfrm>
            <a:off x="4117794" y="5623326"/>
            <a:ext cx="15745006" cy="3987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ED68D7E-6C93-B676-C9BB-62FFAC206F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36" b="15148"/>
          <a:stretch/>
        </p:blipFill>
        <p:spPr bwMode="auto">
          <a:xfrm>
            <a:off x="4117793" y="9611125"/>
            <a:ext cx="15745005" cy="4104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AF0C2B-4AFB-A017-3B8B-91C7CFE4E0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8751"/>
          <a:stretch/>
        </p:blipFill>
        <p:spPr bwMode="auto">
          <a:xfrm>
            <a:off x="4117794" y="894842"/>
            <a:ext cx="15745006" cy="6637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Evaluation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visualization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78428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Proposal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936172" y="2439272"/>
            <a:ext cx="229362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A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new performance evaluation method for object detection is proposed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G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round truth is the object detection results labelled by the machine analysis model on the uncompressed videos 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T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he final </a:t>
            </a:r>
            <a:r>
              <a:rPr kumimoji="0" lang="en-US" sz="4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mAP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is calculated by weighted averaging AP of each class with the weights dependent on the number of instances of the corresponding class  </a:t>
            </a:r>
          </a:p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Experimental results show the stability improvements of the proposed method </a:t>
            </a:r>
          </a:p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It is asserted that the propose method decouples machine analysis model performance from the coding performance </a:t>
            </a:r>
          </a:p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It’s suggested to replace the current object detection evaluation method with the proposed method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79DBD8-01A9-C604-4477-03DE6764D43A}"/>
              </a:ext>
            </a:extLst>
          </p:cNvPr>
          <p:cNvSpPr txBox="1"/>
          <p:nvPr/>
        </p:nvSpPr>
        <p:spPr>
          <a:xfrm>
            <a:off x="2875808" y="12635098"/>
            <a:ext cx="1086522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Thanks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for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the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crosscheck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of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Sony</a:t>
            </a:r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Helvetica Neue"/>
                <a:cs typeface="Helvetica Neue"/>
                <a:sym typeface="Helvetica Neu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107923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97" name="感谢观看！"/>
          <p:cNvSpPr txBox="1"/>
          <p:nvPr/>
        </p:nvSpPr>
        <p:spPr>
          <a:xfrm>
            <a:off x="11361747" y="5590986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/>
              <a:t>T</a:t>
            </a:r>
            <a:r>
              <a:rPr lang="en-US" altLang="zh-CN" dirty="0"/>
              <a:t>hanks</a:t>
            </a:r>
            <a:r>
              <a:rPr dirty="0"/>
              <a:t>！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57483DD-4CDA-39FD-477C-778225CA870F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Outline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8B1BA5-6AB4-FDB4-FD0B-3974DA2E1F52}"/>
              </a:ext>
            </a:extLst>
          </p:cNvPr>
          <p:cNvSpPr txBox="1"/>
          <p:nvPr/>
        </p:nvSpPr>
        <p:spPr>
          <a:xfrm>
            <a:off x="1326776" y="2744053"/>
            <a:ext cx="22106965" cy="822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Problem</a:t>
            </a:r>
            <a:r>
              <a:rPr kumimoji="0" lang="zh-CN" altLang="en-US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statement</a:t>
            </a: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Proposal</a:t>
            </a:r>
            <a:endParaRPr kumimoji="0" lang="en" altLang="zh-CN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lang="en-US" altLang="zh-CN" sz="6600" dirty="0">
                <a:solidFill>
                  <a:schemeClr val="bg1"/>
                </a:solidFill>
              </a:rPr>
              <a:t>Evaluation</a:t>
            </a: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lang="en-US" altLang="zh-CN" sz="6600" dirty="0">
                <a:solidFill>
                  <a:schemeClr val="bg1"/>
                </a:solidFill>
              </a:rPr>
              <a:t>Conclusion</a:t>
            </a:r>
            <a:endParaRPr kumimoji="0" lang="en-US" altLang="zh-CN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004037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Problem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Statement: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Non-monotonicity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1876425"/>
            <a:ext cx="21533224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Current object detection performance evaluation is not stable</a:t>
            </a:r>
          </a:p>
          <a:p>
            <a:pPr marL="2686050" lvl="2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non-monotonic rate-accuracy curves.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3039B4-26F5-E27C-D14E-260A5E98E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590" y="3536131"/>
            <a:ext cx="13465786" cy="1017986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2EA9036-DCA7-1DEB-3EEB-C337D3A494B6}"/>
              </a:ext>
            </a:extLst>
          </p:cNvPr>
          <p:cNvSpPr txBox="1"/>
          <p:nvPr/>
        </p:nvSpPr>
        <p:spPr>
          <a:xfrm>
            <a:off x="17041786" y="7241914"/>
            <a:ext cx="7012014" cy="61863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3600" b="0" dirty="0">
                <a:solidFill>
                  <a:schemeClr val="bg1"/>
                </a:solidFill>
                <a:effectLst/>
                <a:latin typeface="+mj-lt"/>
                <a:ea typeface="黑体" panose="02010609060101010101" pitchFamily="49" charset="-122"/>
                <a:cs typeface="Mangal" panose="02040503050203030202" pitchFamily="18" charset="0"/>
              </a:rPr>
              <a:t>Fig. 1 The rate-accuracy curves for different sequences under random access (RA), low delay (LD) and all intra (AI) configurations. The codec is VTM-23.0 and the QP values are from 27 to 47, 21 rate-accuracy points in total. The object detection accuracy is measured by </a:t>
            </a:r>
            <a:r>
              <a:rPr lang="en-US" altLang="zh-CN" sz="3600" b="0" dirty="0" err="1">
                <a:solidFill>
                  <a:schemeClr val="bg1"/>
                </a:solidFill>
                <a:effectLst/>
                <a:latin typeface="+mj-lt"/>
                <a:ea typeface="黑体" panose="02010609060101010101" pitchFamily="49" charset="-122"/>
                <a:cs typeface="Mangal" panose="02040503050203030202" pitchFamily="18" charset="0"/>
              </a:rPr>
              <a:t>mAP</a:t>
            </a:r>
            <a:r>
              <a:rPr lang="en-US" altLang="zh-CN" sz="3600" b="0" dirty="0">
                <a:solidFill>
                  <a:schemeClr val="bg1"/>
                </a:solidFill>
                <a:effectLst/>
                <a:latin typeface="+mj-lt"/>
                <a:ea typeface="黑体" panose="02010609060101010101" pitchFamily="49" charset="-122"/>
                <a:cs typeface="Mangal" panose="02040503050203030202" pitchFamily="18" charset="0"/>
              </a:rPr>
              <a:t> with the original calculation method.</a:t>
            </a:r>
            <a:endParaRPr lang="zh-CN" altLang="zh-CN" sz="4400" b="0" dirty="0">
              <a:solidFill>
                <a:schemeClr val="bg1"/>
              </a:solidFill>
              <a:effectLst/>
              <a:latin typeface="+mj-lt"/>
              <a:ea typeface="黑体" panose="02010609060101010101" pitchFamily="49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864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Problem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Statement: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Limitation1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2512938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just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The numbers of instances of each object class are unbalanced</a:t>
            </a:r>
          </a:p>
          <a:p>
            <a:pPr marL="1771650" lvl="1" indent="-857250" algn="just" hangingPunct="1">
              <a:spcBef>
                <a:spcPts val="1200"/>
              </a:spcBef>
              <a:buClr>
                <a:srgbClr val="29059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In current </a:t>
            </a:r>
            <a:r>
              <a:rPr kumimoji="0" lang="en-US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mAP</a:t>
            </a: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calculation, the final object detection performance </a:t>
            </a:r>
            <a:r>
              <a:rPr kumimoji="0" lang="en-US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mAP</a:t>
            </a: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is calculated by equally averaging the detection performance of each class</a:t>
            </a:r>
            <a:r>
              <a:rPr lang="en-US" altLang="zh-CN" sz="4600" dirty="0">
                <a:latin typeface="+mn-ea"/>
                <a:ea typeface="+mn-ea"/>
                <a:cs typeface="Calibri" panose="020F0502020204030204" pitchFamily="34" charset="0"/>
              </a:rPr>
              <a:t>.</a:t>
            </a:r>
          </a:p>
          <a:p>
            <a:pPr marL="1771650" lvl="1" indent="-857250" algn="just" hangingPunct="1">
              <a:spcBef>
                <a:spcPts val="1200"/>
              </a:spcBef>
              <a:buClr>
                <a:srgbClr val="290590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600" dirty="0">
                <a:latin typeface="+mn-ea"/>
                <a:ea typeface="+mn-ea"/>
                <a:cs typeface="Calibri" panose="020F0502020204030204" pitchFamily="34" charset="0"/>
              </a:rPr>
              <a:t>I</a:t>
            </a:r>
            <a:r>
              <a:rPr kumimoji="0" lang="en-US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gnoring</a:t>
            </a: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the unbalanced numbers of instances in each class.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D40F84A-0860-E5AD-0823-5AA9338D7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812136"/>
              </p:ext>
            </p:extLst>
          </p:nvPr>
        </p:nvGraphicFramePr>
        <p:xfrm>
          <a:off x="0" y="7691246"/>
          <a:ext cx="24384000" cy="4724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6685">
                  <a:extLst>
                    <a:ext uri="{9D8B030D-6E8A-4147-A177-3AD203B41FA5}">
                      <a16:colId xmlns:a16="http://schemas.microsoft.com/office/drawing/2014/main" val="4202947060"/>
                    </a:ext>
                  </a:extLst>
                </a:gridCol>
                <a:gridCol w="3049315">
                  <a:extLst>
                    <a:ext uri="{9D8B030D-6E8A-4147-A177-3AD203B41FA5}">
                      <a16:colId xmlns:a16="http://schemas.microsoft.com/office/drawing/2014/main" val="2829750266"/>
                    </a:ext>
                  </a:extLst>
                </a:gridCol>
                <a:gridCol w="3046685">
                  <a:extLst>
                    <a:ext uri="{9D8B030D-6E8A-4147-A177-3AD203B41FA5}">
                      <a16:colId xmlns:a16="http://schemas.microsoft.com/office/drawing/2014/main" val="696913028"/>
                    </a:ext>
                  </a:extLst>
                </a:gridCol>
                <a:gridCol w="3049315">
                  <a:extLst>
                    <a:ext uri="{9D8B030D-6E8A-4147-A177-3AD203B41FA5}">
                      <a16:colId xmlns:a16="http://schemas.microsoft.com/office/drawing/2014/main" val="3823734376"/>
                    </a:ext>
                  </a:extLst>
                </a:gridCol>
                <a:gridCol w="3046685">
                  <a:extLst>
                    <a:ext uri="{9D8B030D-6E8A-4147-A177-3AD203B41FA5}">
                      <a16:colId xmlns:a16="http://schemas.microsoft.com/office/drawing/2014/main" val="4283476559"/>
                    </a:ext>
                  </a:extLst>
                </a:gridCol>
                <a:gridCol w="3049315">
                  <a:extLst>
                    <a:ext uri="{9D8B030D-6E8A-4147-A177-3AD203B41FA5}">
                      <a16:colId xmlns:a16="http://schemas.microsoft.com/office/drawing/2014/main" val="1417509706"/>
                    </a:ext>
                  </a:extLst>
                </a:gridCol>
                <a:gridCol w="3046685">
                  <a:extLst>
                    <a:ext uri="{9D8B030D-6E8A-4147-A177-3AD203B41FA5}">
                      <a16:colId xmlns:a16="http://schemas.microsoft.com/office/drawing/2014/main" val="853941426"/>
                    </a:ext>
                  </a:extLst>
                </a:gridCol>
                <a:gridCol w="3049315">
                  <a:extLst>
                    <a:ext uri="{9D8B030D-6E8A-4147-A177-3AD203B41FA5}">
                      <a16:colId xmlns:a16="http://schemas.microsoft.com/office/drawing/2014/main" val="3383407495"/>
                    </a:ext>
                  </a:extLst>
                </a:gridCol>
              </a:tblGrid>
              <a:tr h="206714">
                <a:tc gridSpan="2"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Cactus_1920x1080_50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PartyScene_832x480_50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BQSquare_416x240_60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BasketballDrive_1920x1080_50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015414"/>
                  </a:ext>
                </a:extLst>
              </a:tr>
              <a:tr h="20994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 name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Instance number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 name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Instance number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 name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Instance number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 name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Instance number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553252"/>
                  </a:ext>
                </a:extLst>
              </a:tr>
              <a:tr h="20994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Common sunflower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194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Person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148</a:t>
                      </a:r>
                      <a:endParaRPr lang="zh-CN" sz="3100" dirty="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Person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1210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Person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566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30815"/>
                  </a:ext>
                </a:extLst>
              </a:tr>
              <a:tr h="20671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Book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97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Coffee cup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81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46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Football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184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363685"/>
                  </a:ext>
                </a:extLst>
              </a:tr>
              <a:tr h="20671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Teddy Bear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194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Boat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129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Chair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489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59339"/>
                  </a:ext>
                </a:extLst>
              </a:tr>
              <a:tr h="20671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Umbrella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704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060633"/>
                  </a:ext>
                </a:extLst>
              </a:tr>
              <a:tr h="206714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Handbag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93086"/>
                  </a:ext>
                </a:extLst>
              </a:tr>
              <a:tr h="134041"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Chair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1194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3100" dirty="0">
                        <a:solidFill>
                          <a:schemeClr val="bg1"/>
                        </a:solidFill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58138" marR="5813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54892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44A76C26-D9ED-AFE0-B657-34C57691394A}"/>
              </a:ext>
            </a:extLst>
          </p:cNvPr>
          <p:cNvSpPr txBox="1"/>
          <p:nvPr/>
        </p:nvSpPr>
        <p:spPr>
          <a:xfrm>
            <a:off x="188045" y="6996421"/>
            <a:ext cx="24384000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" altLang="zh-CN" b="0" dirty="0">
                <a:solidFill>
                  <a:schemeClr val="bg1"/>
                </a:solidFill>
                <a:latin typeface="+mn-lt"/>
              </a:rPr>
              <a:t>Table 1 The numbers of instances in different classes in the human vision annotated ground truths for sequences in SFU-HW dataset.</a:t>
            </a:r>
            <a:endParaRPr lang="zh-CN" altLang="en-US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040255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Problem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Statement:</a:t>
            </a:r>
            <a:r>
              <a:rPr lang="zh-CN" alt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Limitation2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1533224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A059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600" dirty="0">
                <a:latin typeface="+mn-lt"/>
                <a:cs typeface="Calibri" panose="020F0502020204030204" pitchFamily="34" charset="0"/>
              </a:rPr>
              <a:t>Current evaluation ground truths are labeled by human vision, not machine vision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A0592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To evaluate the impact of video coding distortion on the machine vision, i.e., the performance difference between a machine task performed on uncompressed videos and compressed videos</a:t>
            </a:r>
          </a:p>
          <a:p>
            <a:pPr marL="2686050" lvl="2" indent="-857250" hangingPunct="1">
              <a:spcBef>
                <a:spcPts val="1200"/>
              </a:spcBef>
              <a:buClr>
                <a:srgbClr val="2A0592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</a:t>
            </a:r>
            <a:r>
              <a:rPr kumimoji="0" lang="en-US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he ground truth should be machine analysis results on uncompressed sequences.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A0592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However, in current evaluation framework, the ground truths are labeled by human vision, not machine vision</a:t>
            </a:r>
          </a:p>
          <a:p>
            <a:pPr marL="2686050" lvl="2" indent="-857250" hangingPunct="1">
              <a:spcBef>
                <a:spcPts val="1200"/>
              </a:spcBef>
              <a:buClr>
                <a:srgbClr val="2A059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600" dirty="0">
                <a:latin typeface="+mn-lt"/>
                <a:cs typeface="Calibri" panose="020F0502020204030204" pitchFamily="34" charset="0"/>
              </a:rPr>
              <a:t>C</a:t>
            </a:r>
            <a:r>
              <a:rPr kumimoji="0" lang="en-US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urrent</a:t>
            </a: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evaluation of video coding for machines (VCM) mixes the impact of compression distortion with the accuracy of machine analysis model itself.</a:t>
            </a:r>
          </a:p>
        </p:txBody>
      </p:sp>
    </p:spTree>
    <p:extLst>
      <p:ext uri="{BB962C8B-B14F-4D97-AF65-F5344CB8AC3E}">
        <p14:creationId xmlns:p14="http://schemas.microsoft.com/office/powerpoint/2010/main" val="5951001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Proposal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936171" y="2439272"/>
            <a:ext cx="23447829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2C059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A new evaluation method is proposed in this contribution,</a:t>
            </a:r>
            <a:r>
              <a:rPr lang="zh-CN" altLang="en-US" sz="48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jointly</a:t>
            </a:r>
            <a:r>
              <a:rPr lang="zh-CN" altLang="en-US" sz="48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considering: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Numbers of instances in each class 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The ground truths labelled by machine analysis model on uncompressed sequences</a:t>
            </a:r>
          </a:p>
          <a:p>
            <a:pPr marL="857250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-US" altLang="zh-CN" sz="4800" dirty="0">
              <a:latin typeface="+mn-ea"/>
              <a:ea typeface="+mn-ea"/>
              <a:cs typeface="Calibri" panose="020F0502020204030204" pitchFamily="34" charset="0"/>
            </a:endParaRP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-US" altLang="zh-CN" sz="4800" dirty="0"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70963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Proposal-formulation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5BEBEBA9-619D-5192-91C5-5A6D241DFE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71171" y="2261472"/>
                <a:ext cx="22101629" cy="99631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marR="0" lvl="0" indent="-857250" algn="l" defTabSz="825500" rtl="0" eaLnBrk="1" fontAlgn="auto" latinLnBrk="0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2C059D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4000" dirty="0">
                    <a:latin typeface="+mn-ea"/>
                    <a:ea typeface="+mn-ea"/>
                    <a:cs typeface="Calibri" panose="020F0502020204030204" pitchFamily="34" charset="0"/>
                  </a:rPr>
                  <a:t>Notations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CA" altLang="zh-CN" sz="4000" dirty="0">
                    <a:effectLst/>
                    <a:latin typeface="+mn-ea"/>
                    <a:ea typeface="+mn-ea"/>
                  </a:rPr>
                  <a:t>the object detection results on uncompressed sequences with the CTC model are denoted as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{(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𝑏𝑏𝑜𝑥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)}</m:t>
                    </m:r>
                  </m:oMath>
                </a14:m>
                <a:r>
                  <a:rPr lang="zh-CN" altLang="zh-CN" sz="4000" dirty="0">
                    <a:effectLst/>
                    <a:latin typeface="+mn-ea"/>
                    <a:ea typeface="+mn-ea"/>
                  </a:rPr>
                  <a:t> </a:t>
                </a:r>
                <a:endParaRPr lang="en-US" altLang="zh-CN" sz="4000" dirty="0">
                  <a:effectLst/>
                  <a:latin typeface="+mn-ea"/>
                  <a:ea typeface="+mn-ea"/>
                </a:endParaRPr>
              </a:p>
              <a:p>
                <a:pPr marL="2686050" lvl="2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 smtClean="0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𝑏𝑏𝑜𝑥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 are noted as the bounding box and confidence score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p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  <m:sup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 instance in object class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endParaRPr lang="en-US" altLang="zh-CN" sz="4000" dirty="0">
                  <a:effectLst/>
                  <a:latin typeface="+mn-ea"/>
                  <a:ea typeface="+mn-ea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CA" altLang="zh-CN" sz="4000" i="1" smtClean="0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0≤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≤1</m:t>
                    </m:r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,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=1,2,3,…,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 is the instance number of object class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.</a:t>
                </a:r>
                <a:r>
                  <a:rPr lang="zh-CN" altLang="zh-CN" sz="4000" dirty="0">
                    <a:effectLst/>
                    <a:latin typeface="+mn-ea"/>
                    <a:ea typeface="+mn-ea"/>
                  </a:rPr>
                  <a:t> </a:t>
                </a:r>
                <a:endParaRPr lang="en-US" altLang="zh-CN" sz="4000" dirty="0">
                  <a:effectLst/>
                  <a:latin typeface="+mn-ea"/>
                  <a:ea typeface="+mn-ea"/>
                </a:endParaRPr>
              </a:p>
              <a:p>
                <a:pPr marL="857250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+mn-ea"/>
                    <a:ea typeface="+mn-ea"/>
                    <a:cs typeface="Calibri" panose="020F0502020204030204" pitchFamily="34" charset="0"/>
                  </a:rPr>
                  <a:t>Formulation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CA" altLang="zh-CN" sz="4000" dirty="0">
                    <a:effectLst/>
                    <a:latin typeface="+mn-ea"/>
                    <a:ea typeface="+mn-ea"/>
                  </a:rPr>
                  <a:t>For each object class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, the average precision can be achieved based on the bounding boxes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{(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𝑏𝑏𝑜𝑥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)}</m:t>
                    </m:r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, denoted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sSubPr>
                      <m:e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𝐴𝑃</m:t>
                        </m:r>
                      </m:e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.</a:t>
                </a:r>
                <a:r>
                  <a:rPr lang="zh-CN" altLang="zh-CN" sz="4000" dirty="0">
                    <a:effectLst/>
                    <a:latin typeface="+mn-ea"/>
                    <a:ea typeface="+mn-ea"/>
                  </a:rPr>
                  <a:t> </a:t>
                </a:r>
                <a:endParaRPr lang="en-US" altLang="zh-CN" sz="4000" dirty="0">
                  <a:effectLst/>
                  <a:latin typeface="+mn-ea"/>
                  <a:ea typeface="+mn-ea"/>
                  <a:cs typeface="Calibri" panose="020F0502020204030204" pitchFamily="34" charset="0"/>
                </a:endParaRP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CA" altLang="zh-CN" sz="4000" dirty="0">
                    <a:effectLst/>
                    <a:latin typeface="+mn-ea"/>
                    <a:ea typeface="+mn-ea"/>
                  </a:rPr>
                  <a:t>the proposed </a:t>
                </a:r>
                <a:r>
                  <a:rPr lang="en-CA" altLang="zh-CN" sz="4000" dirty="0" err="1">
                    <a:effectLst/>
                    <a:latin typeface="+mn-ea"/>
                    <a:ea typeface="+mn-ea"/>
                  </a:rPr>
                  <a:t>mAP</a:t>
                </a:r>
                <a:r>
                  <a:rPr lang="en-CA" altLang="zh-CN" sz="4000" dirty="0">
                    <a:effectLst/>
                    <a:latin typeface="+mn-ea"/>
                    <a:ea typeface="+mn-ea"/>
                  </a:rPr>
                  <a:t> is formulated as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naryPr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  <m:sup/>
                      <m:e>
                        <m:f>
                          <m:fPr>
                            <m:ctrlPr>
                              <a:rPr lang="zh-CN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limLoc m:val="undOvr"/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</a:rPr>
                                </m:ctrlPr>
                              </m:naryPr>
                              <m:sub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=1</m:t>
                                </m:r>
                              </m:sub>
                              <m:sup>
                                <m:sSub>
                                  <m:sSubPr>
                                    <m:ctrlPr>
                                      <a:rPr lang="zh-CN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CA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sup>
                              <m:e>
                                <m:sSub>
                                  <m:sSubPr>
                                    <m:ctrlPr>
                                      <a:rPr lang="zh-CN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CA" altLang="zh-CN" sz="4000" i="1"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</m:e>
                            </m:nary>
                          </m:num>
                          <m:den>
                            <m:r>
                              <a:rPr lang="en-CA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den>
                        </m:f>
                        <m:sSub>
                          <m:sSubPr>
                            <m:ctrlPr>
                              <a:rPr lang="zh-CN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</a:rPr>
                            </m:ctrlPr>
                          </m:sSubPr>
                          <m:e>
                            <m:r>
                              <a:rPr lang="en-CA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Times New Roman" panose="02020603050405020304" pitchFamily="18" charset="0"/>
                              </a:rPr>
                              <m:t>𝐴𝑃</m:t>
                            </m:r>
                          </m:e>
                          <m:sub>
                            <m:r>
                              <a:rPr lang="en-CA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, where </a:t>
                </a:r>
                <a14:m>
                  <m:oMath xmlns:m="http://schemas.openxmlformats.org/officeDocument/2006/math"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CA" altLang="zh-CN" sz="4000" i="1">
                        <a:effectLst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</a:rPr>
                        </m:ctrlPr>
                      </m:naryPr>
                      <m:sub>
                        <m:r>
                          <a:rPr lang="en-CA" altLang="zh-CN" sz="4000" i="1">
                            <a:effectLst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zh-CN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</a:rPr>
                            </m:ctrlPr>
                          </m:naryPr>
                          <m:sub>
                            <m:r>
                              <a:rPr lang="en-CA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Times New Roman" panose="02020603050405020304" pitchFamily="18" charset="0"/>
                              </a:rPr>
                              <m:t>𝑗</m:t>
                            </m:r>
                            <m:r>
                              <a:rPr lang="en-CA" altLang="zh-CN" sz="4000" i="1">
                                <a:effectLst/>
                                <a:latin typeface="Cambria Math" panose="02040503050406030204" pitchFamily="18" charset="0"/>
                                <a:ea typeface="+mn-ea"/>
                                <a:cs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CA" altLang="zh-CN" sz="4000" i="1"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𝑖𝑗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r>
                  <a:rPr lang="en-CA" altLang="zh-CN" sz="4000" dirty="0">
                    <a:effectLst/>
                    <a:latin typeface="+mn-ea"/>
                    <a:ea typeface="+mn-ea"/>
                  </a:rPr>
                  <a:t>.</a:t>
                </a:r>
                <a:r>
                  <a:rPr lang="zh-CN" altLang="zh-CN" sz="4000" dirty="0">
                    <a:effectLst/>
                    <a:latin typeface="+mn-ea"/>
                    <a:ea typeface="+mn-ea"/>
                  </a:rPr>
                  <a:t> </a:t>
                </a:r>
                <a:endParaRPr lang="en-US" altLang="zh-CN" sz="4000" dirty="0">
                  <a:latin typeface="+mn-ea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5BEBEBA9-619D-5192-91C5-5A6D241DF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171" y="2261472"/>
                <a:ext cx="22101629" cy="9963150"/>
              </a:xfrm>
              <a:prstGeom prst="rect">
                <a:avLst/>
              </a:prstGeom>
              <a:blipFill>
                <a:blip r:embed="rId2"/>
                <a:stretch>
                  <a:fillRect l="-1034" r="-1493" b="-2522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521966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Evaluation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936171" y="2439272"/>
            <a:ext cx="23447829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2C059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altLang="zh-CN" sz="3600" dirty="0">
                <a:effectLst/>
                <a:latin typeface="+mn-ea"/>
                <a:ea typeface="+mn-ea"/>
              </a:rPr>
              <a:t>The proposed evaluation method is tested on SFU-HW dataset, under RA, LD and AI configurations, where the codec is VTM-23.0 and the QP values are from 27 to 47</a:t>
            </a:r>
            <a:r>
              <a:rPr lang="zh-CN" altLang="zh-CN" sz="3600" dirty="0">
                <a:effectLst/>
                <a:latin typeface="+mn-ea"/>
                <a:ea typeface="+mn-ea"/>
              </a:rPr>
              <a:t> </a:t>
            </a:r>
            <a:endParaRPr lang="en-US" altLang="zh-CN" sz="3600" dirty="0">
              <a:effectLst/>
              <a:latin typeface="+mn-ea"/>
              <a:ea typeface="+mn-ea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2C059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Evaluation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tests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Test1: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" altLang="zh-CN" sz="3600" dirty="0" err="1">
                <a:latin typeface="+mn-ea"/>
                <a:ea typeface="+mn-ea"/>
                <a:cs typeface="Calibri" panose="020F0502020204030204" pitchFamily="34" charset="0"/>
              </a:rPr>
              <a:t>mAP</a:t>
            </a:r>
            <a:r>
              <a:rPr lang="en" altLang="zh-CN" sz="3600" dirty="0">
                <a:latin typeface="+mn-ea"/>
                <a:ea typeface="+mn-ea"/>
                <a:cs typeface="Calibri" panose="020F0502020204030204" pitchFamily="34" charset="0"/>
              </a:rPr>
              <a:t> with the original calculation method.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Test2: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Ablation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study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for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w</a:t>
            </a:r>
            <a:r>
              <a:rPr lang="en" altLang="zh-CN" sz="3600" dirty="0" err="1">
                <a:latin typeface="+mn-ea"/>
                <a:ea typeface="+mn-ea"/>
                <a:cs typeface="Calibri" panose="020F0502020204030204" pitchFamily="34" charset="0"/>
              </a:rPr>
              <a:t>eighted</a:t>
            </a:r>
            <a:r>
              <a:rPr lang="en" altLang="zh-CN" sz="3600" dirty="0">
                <a:latin typeface="+mn-ea"/>
                <a:ea typeface="+mn-ea"/>
                <a:cs typeface="Calibri" panose="020F0502020204030204" pitchFamily="34" charset="0"/>
              </a:rPr>
              <a:t> average based on the number of instances in each class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Test3: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Ablation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study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for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m</a:t>
            </a:r>
            <a:r>
              <a:rPr lang="en" altLang="zh-CN" sz="3600" dirty="0" err="1">
                <a:latin typeface="+mn-ea"/>
                <a:ea typeface="+mn-ea"/>
                <a:cs typeface="Calibri" panose="020F0502020204030204" pitchFamily="34" charset="0"/>
              </a:rPr>
              <a:t>achine</a:t>
            </a:r>
            <a:r>
              <a:rPr lang="en" altLang="zh-CN" sz="3600" dirty="0">
                <a:latin typeface="+mn-ea"/>
                <a:ea typeface="+mn-ea"/>
                <a:cs typeface="Calibri" panose="020F0502020204030204" pitchFamily="34" charset="0"/>
              </a:rPr>
              <a:t> analysis ground truth labelled by object detection results on the uncompressed videos</a:t>
            </a: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Test4: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latin typeface="+mn-ea"/>
                <a:ea typeface="+mn-ea"/>
                <a:cs typeface="Calibri" panose="020F0502020204030204" pitchFamily="34" charset="0"/>
              </a:rPr>
              <a:t>mAP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with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proposed</a:t>
            </a:r>
            <a:r>
              <a:rPr lang="zh-CN" altLang="en-US" sz="3600" dirty="0">
                <a:latin typeface="+mn-ea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3600" dirty="0">
                <a:latin typeface="+mn-ea"/>
                <a:ea typeface="+mn-ea"/>
                <a:cs typeface="Calibri" panose="020F0502020204030204" pitchFamily="34" charset="0"/>
              </a:rPr>
              <a:t>method</a:t>
            </a:r>
            <a:endParaRPr lang="en" altLang="zh-CN" sz="3600" dirty="0">
              <a:latin typeface="+mn-ea"/>
              <a:ea typeface="+mn-ea"/>
              <a:cs typeface="Calibri" panose="020F0502020204030204" pitchFamily="34" charset="0"/>
            </a:endParaRP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" altLang="zh-CN" sz="3600" dirty="0">
              <a:latin typeface="+mn-ea"/>
              <a:ea typeface="+mn-ea"/>
              <a:cs typeface="Calibri" panose="020F0502020204030204" pitchFamily="34" charset="0"/>
            </a:endParaRPr>
          </a:p>
          <a:p>
            <a:pPr marL="1771650" lvl="1" indent="-857250" hangingPunct="1">
              <a:lnSpc>
                <a:spcPct val="150000"/>
              </a:lnSpc>
              <a:spcBef>
                <a:spcPts val="1200"/>
              </a:spcBef>
              <a:buClr>
                <a:srgbClr val="2C059D"/>
              </a:buClr>
              <a:buFont typeface="Arial" panose="020B0604020202020204" pitchFamily="34" charset="0"/>
              <a:buChar char="•"/>
              <a:defRPr/>
            </a:pPr>
            <a:endParaRPr lang="en-US" altLang="zh-CN" sz="3600" dirty="0">
              <a:latin typeface="+mn-ea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B30A258-4891-8BB8-D9FF-97230BC4B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437920"/>
              </p:ext>
            </p:extLst>
          </p:nvPr>
        </p:nvGraphicFramePr>
        <p:xfrm>
          <a:off x="2721428" y="10441542"/>
          <a:ext cx="20726401" cy="2926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70519">
                  <a:extLst>
                    <a:ext uri="{9D8B030D-6E8A-4147-A177-3AD203B41FA5}">
                      <a16:colId xmlns:a16="http://schemas.microsoft.com/office/drawing/2014/main" val="762260980"/>
                    </a:ext>
                  </a:extLst>
                </a:gridCol>
                <a:gridCol w="9576827">
                  <a:extLst>
                    <a:ext uri="{9D8B030D-6E8A-4147-A177-3AD203B41FA5}">
                      <a16:colId xmlns:a16="http://schemas.microsoft.com/office/drawing/2014/main" val="1460050361"/>
                    </a:ext>
                  </a:extLst>
                </a:gridCol>
                <a:gridCol w="9579055">
                  <a:extLst>
                    <a:ext uri="{9D8B030D-6E8A-4147-A177-3AD203B41FA5}">
                      <a16:colId xmlns:a16="http://schemas.microsoft.com/office/drawing/2014/main" val="20064444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Test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Weighted average based on the number of instances in each class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Machine analysis </a:t>
                      </a: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</a:rPr>
                        <a:t>ground truth labelled by object detection results on the uncompressed videos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3767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Test1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False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False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834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Test2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True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False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961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Test3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False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True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116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Test4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True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True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164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71633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Evaluation-metric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5BEBEBA9-619D-5192-91C5-5A6D241DFE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6171" y="1953274"/>
                <a:ext cx="23447829" cy="99631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marR="0" lvl="0" indent="-857250" algn="l" defTabSz="825500" rtl="0" eaLnBrk="1" fontAlgn="auto" latinLnBrk="0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2C059D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3600" dirty="0">
                    <a:latin typeface="+mn-lt"/>
                  </a:rPr>
                  <a:t>T</a:t>
                </a:r>
                <a:r>
                  <a:rPr lang="en-CA" altLang="zh-CN" sz="3600" dirty="0">
                    <a:effectLst/>
                    <a:latin typeface="+mn-lt"/>
                  </a:rPr>
                  <a:t>he monotonicity metric is defined based on first order gradient, noted as </a:t>
                </a:r>
                <a14:m>
                  <m:oMath xmlns:m="http://schemas.openxmlformats.org/officeDocument/2006/math">
                    <m:r>
                      <a:rPr lang="en-CA" altLang="zh-CN" sz="36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</m:t>
                    </m:r>
                  </m:oMath>
                </a14:m>
                <a:r>
                  <a:rPr lang="en-CA" altLang="zh-CN" sz="3600" dirty="0">
                    <a:effectLst/>
                    <a:latin typeface="+mn-lt"/>
                  </a:rPr>
                  <a:t>.</a:t>
                </a:r>
              </a:p>
              <a:p>
                <a:pPr marL="857250" marR="0" lvl="0" indent="-857250" algn="l" defTabSz="825500" rtl="0" eaLnBrk="1" fontAlgn="auto" latinLnBrk="0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2C059D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CA" altLang="zh-CN" sz="3600" dirty="0">
                  <a:latin typeface="+mn-lt"/>
                </a:endParaRPr>
              </a:p>
              <a:p>
                <a:pPr marL="857250" marR="0" lvl="0" indent="-857250" algn="l" defTabSz="825500" rtl="0" eaLnBrk="1" fontAlgn="auto" latinLnBrk="0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2C059D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CA" altLang="zh-CN" sz="3600" dirty="0">
                  <a:effectLst/>
                  <a:latin typeface="+mn-lt"/>
                </a:endParaRPr>
              </a:p>
              <a:p>
                <a:pPr marL="857250" marR="0" lvl="0" indent="-857250" algn="l" defTabSz="825500" rtl="0" eaLnBrk="1" fontAlgn="auto" latinLnBrk="0" hangingPunct="1">
                  <a:lnSpc>
                    <a:spcPct val="15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2C059D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CA" altLang="zh-CN" sz="3600" dirty="0">
                  <a:latin typeface="+mn-lt"/>
                </a:endParaRPr>
              </a:p>
              <a:p>
                <a:pPr marL="857250" lvl="0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C059D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CA" altLang="zh-CN" sz="3600" dirty="0">
                    <a:effectLst/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sz="360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</m:t>
                    </m:r>
                    <m:r>
                      <a:rPr lang="en-CA" altLang="zh-CN" sz="36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36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.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The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close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sz="3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</m:t>
                    </m:r>
                  </m:oMath>
                </a14:m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to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zero,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the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monotonicity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is</a:t>
                </a:r>
                <a:r>
                  <a:rPr lang="zh-CN" altLang="en-US" sz="3600" dirty="0">
                    <a:latin typeface="+mn-lt"/>
                    <a:ea typeface="+mn-ea"/>
                    <a:cs typeface="Calibri" panose="020F0502020204030204" pitchFamily="34" charset="0"/>
                  </a:rPr>
                  <a:t> </a:t>
                </a:r>
                <a:r>
                  <a:rPr lang="en-US" altLang="zh-CN" sz="3600" dirty="0">
                    <a:latin typeface="+mn-lt"/>
                    <a:ea typeface="+mn-ea"/>
                    <a:cs typeface="Calibri" panose="020F0502020204030204" pitchFamily="34" charset="0"/>
                  </a:rPr>
                  <a:t>better.</a:t>
                </a:r>
              </a:p>
            </p:txBody>
          </p:sp>
        </mc:Choice>
        <mc:Fallback xmlns="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5BEBEBA9-619D-5192-91C5-5A6D241DF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171" y="1953274"/>
                <a:ext cx="23447829" cy="9963150"/>
              </a:xfrm>
              <a:prstGeom prst="rect">
                <a:avLst/>
              </a:prstGeom>
              <a:blipFill>
                <a:blip r:embed="rId2"/>
                <a:stretch>
                  <a:fillRect l="-866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575CEE-2ABD-1214-277E-0A5B8C9EED7A}"/>
                  </a:ext>
                </a:extLst>
              </p:cNvPr>
              <p:cNvSpPr txBox="1"/>
              <p:nvPr/>
            </p:nvSpPr>
            <p:spPr>
              <a:xfrm>
                <a:off x="4391297" y="2981583"/>
                <a:ext cx="15601405" cy="30981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3600" i="1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𝐺</m:t>
                      </m:r>
                      <m:r>
                        <a:rPr lang="en-CA" altLang="zh-CN" sz="3600" i="1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zh-CN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𝑖</m:t>
                          </m:r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=1</m:t>
                          </m:r>
                        </m:sub>
                        <m:sup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𝑛</m:t>
                          </m:r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zh-CN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CA" altLang="zh-CN" sz="3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zh-CN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𝑖</m:t>
                          </m:r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=1</m:t>
                          </m:r>
                        </m:sub>
                        <m:sup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𝑛</m:t>
                          </m:r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−1</m:t>
                          </m:r>
                        </m:sup>
                        <m:e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𝑓</m:t>
                          </m:r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lang="zh-CN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𝑚𝐴𝑃</m:t>
                              </m:r>
                            </m:e>
                            <m:sub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+1</m:t>
                              </m:r>
                            </m:sub>
                          </m:sSub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𝑚𝐴𝑃</m:t>
                              </m:r>
                            </m:e>
                            <m:sub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+1,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CA" altLang="zh-CN" sz="36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altLang="zh-CN" sz="3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zh-CN" sz="3600" dirty="0">
                  <a:solidFill>
                    <a:schemeClr val="bg1"/>
                  </a:solidFill>
                  <a:effectLst/>
                  <a:latin typeface="+mn-lt"/>
                  <a:ea typeface="DengXian" panose="02010600030101010101" pitchFamily="2" charset="-122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altLang="zh-CN" sz="3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𝑓</m:t>
                    </m:r>
                    <m:d>
                      <m:dPr>
                        <m:ctrlPr>
                          <a:rPr lang="zh-CN" altLang="zh-CN" sz="3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𝑚𝐴𝑃</m:t>
                            </m:r>
                          </m:e>
                          <m: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+1</m:t>
                            </m:r>
                          </m:sub>
                        </m:sSub>
                        <m:r>
                          <a:rPr lang="en-CA" altLang="zh-CN" sz="3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𝑚𝐴𝑃</m:t>
                            </m:r>
                          </m:e>
                          <m: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altLang="zh-CN" sz="3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𝑟</m:t>
                            </m:r>
                          </m:e>
                          <m: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+1,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𝑟</m:t>
                            </m:r>
                          </m:e>
                          <m: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CA" altLang="zh-CN" sz="3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zh-CN" altLang="zh-CN" sz="3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zh-CN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zh-CN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𝑚𝐴𝑃</m:t>
                                    </m:r>
                                  </m:e>
                                  <m:sub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+1</m:t>
                                    </m:r>
                                  </m:sub>
                                </m:s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𝑚𝐴𝑃</m:t>
                                    </m:r>
                                  </m:e>
                                  <m:sub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zh-CN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+1</m:t>
                                    </m:r>
                                  </m:sub>
                                </m:s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zh-CN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CA" altLang="zh-CN" sz="36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,  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𝑖𝑓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zh-CN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𝑚𝐴𝑃</m:t>
                                </m:r>
                              </m:e>
                              <m: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&lt;</m:t>
                            </m:r>
                            <m:sSub>
                              <m:sSubPr>
                                <m:ctrlPr>
                                  <a:rPr lang="zh-CN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𝑚𝐴𝑃</m:t>
                                </m:r>
                              </m:e>
                              <m: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e>
                          <m:e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0,                        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𝑖𝑓</m:t>
                            </m:r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zh-CN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𝑚𝐴𝑃</m:t>
                                </m:r>
                              </m:e>
                              <m: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CA" altLang="zh-CN" sz="3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≥</m:t>
                            </m:r>
                            <m:sSub>
                              <m:sSubPr>
                                <m:ctrlPr>
                                  <a:rPr lang="zh-CN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𝑚𝐴𝑃</m:t>
                                </m:r>
                              </m:e>
                              <m:sub>
                                <m:r>
                                  <a:rPr lang="en-CA" altLang="zh-CN" sz="3600" i="1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CA" altLang="zh-CN" sz="3600" dirty="0">
                    <a:solidFill>
                      <a:schemeClr val="bg1"/>
                    </a:solidFill>
                    <a:effectLst/>
                    <a:latin typeface="+mn-lt"/>
                    <a:ea typeface="DengXian" panose="02010600030101010101" pitchFamily="2" charset="-122"/>
                  </a:rPr>
                  <a:t>.</a:t>
                </a:r>
                <a:endParaRPr lang="zh-CN" altLang="zh-CN" sz="3600" dirty="0">
                  <a:solidFill>
                    <a:schemeClr val="bg1"/>
                  </a:solidFill>
                  <a:effectLst/>
                  <a:latin typeface="+mn-lt"/>
                  <a:ea typeface="DengXia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575CEE-2ABD-1214-277E-0A5B8C9EE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297" y="2981583"/>
                <a:ext cx="15601405" cy="3098156"/>
              </a:xfrm>
              <a:prstGeom prst="rect">
                <a:avLst/>
              </a:prstGeom>
              <a:blipFill>
                <a:blip r:embed="rId3"/>
                <a:stretch>
                  <a:fillRect t="-92653" b="-187755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线箭头连接符 6">
            <a:extLst>
              <a:ext uri="{FF2B5EF4-FFF2-40B4-BE49-F238E27FC236}">
                <a16:creationId xmlns:a16="http://schemas.microsoft.com/office/drawing/2014/main" id="{FD0CD1A3-00B3-D8AD-2288-46E4CF60B568}"/>
              </a:ext>
            </a:extLst>
          </p:cNvPr>
          <p:cNvCxnSpPr/>
          <p:nvPr/>
        </p:nvCxnSpPr>
        <p:spPr>
          <a:xfrm>
            <a:off x="1326776" y="12750800"/>
            <a:ext cx="4312024" cy="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直线箭头连接符 7">
            <a:extLst>
              <a:ext uri="{FF2B5EF4-FFF2-40B4-BE49-F238E27FC236}">
                <a16:creationId xmlns:a16="http://schemas.microsoft.com/office/drawing/2014/main" id="{97D013EB-4366-DD2B-6AE1-1AFDF9D82B92}"/>
              </a:ext>
            </a:extLst>
          </p:cNvPr>
          <p:cNvCxnSpPr>
            <a:cxnSpLocks/>
          </p:cNvCxnSpPr>
          <p:nvPr/>
        </p:nvCxnSpPr>
        <p:spPr>
          <a:xfrm flipV="1">
            <a:off x="1479176" y="8763000"/>
            <a:ext cx="0" cy="414020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8D2E90DB-6CE7-5BDA-C2B9-FA7BB48943C2}"/>
              </a:ext>
            </a:extLst>
          </p:cNvPr>
          <p:cNvSpPr txBox="1"/>
          <p:nvPr/>
        </p:nvSpPr>
        <p:spPr>
          <a:xfrm>
            <a:off x="4800600" y="13170783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bitrate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44D17A-1E66-D318-CB0E-66E0939FA2CC}"/>
              </a:ext>
            </a:extLst>
          </p:cNvPr>
          <p:cNvSpPr txBox="1"/>
          <p:nvPr/>
        </p:nvSpPr>
        <p:spPr>
          <a:xfrm>
            <a:off x="-355600" y="9136251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mAP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C344F0C-57F8-C157-A694-B72096EB8CBE}"/>
              </a:ext>
            </a:extLst>
          </p:cNvPr>
          <p:cNvSpPr/>
          <p:nvPr/>
        </p:nvSpPr>
        <p:spPr>
          <a:xfrm>
            <a:off x="1727200" y="11124677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FA9A79A-C2D7-A7A1-7CF9-1C1BCA61C692}"/>
              </a:ext>
            </a:extLst>
          </p:cNvPr>
          <p:cNvSpPr/>
          <p:nvPr/>
        </p:nvSpPr>
        <p:spPr>
          <a:xfrm>
            <a:off x="3615764" y="10422666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14" name="直线箭头连接符 13">
            <a:extLst>
              <a:ext uri="{FF2B5EF4-FFF2-40B4-BE49-F238E27FC236}">
                <a16:creationId xmlns:a16="http://schemas.microsoft.com/office/drawing/2014/main" id="{C9482B76-E0AF-00B1-DD10-F081733DE558}"/>
              </a:ext>
            </a:extLst>
          </p:cNvPr>
          <p:cNvCxnSpPr/>
          <p:nvPr/>
        </p:nvCxnSpPr>
        <p:spPr>
          <a:xfrm>
            <a:off x="6863977" y="12678398"/>
            <a:ext cx="4312024" cy="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直线箭头连接符 14">
            <a:extLst>
              <a:ext uri="{FF2B5EF4-FFF2-40B4-BE49-F238E27FC236}">
                <a16:creationId xmlns:a16="http://schemas.microsoft.com/office/drawing/2014/main" id="{3A547DF7-11F2-34E3-C54E-3C60E0C75A5E}"/>
              </a:ext>
            </a:extLst>
          </p:cNvPr>
          <p:cNvCxnSpPr>
            <a:cxnSpLocks/>
          </p:cNvCxnSpPr>
          <p:nvPr/>
        </p:nvCxnSpPr>
        <p:spPr>
          <a:xfrm flipV="1">
            <a:off x="7016377" y="8690598"/>
            <a:ext cx="0" cy="414020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8BAC8D94-9BBB-41C3-C502-3F0BC8E8D543}"/>
              </a:ext>
            </a:extLst>
          </p:cNvPr>
          <p:cNvSpPr txBox="1"/>
          <p:nvPr/>
        </p:nvSpPr>
        <p:spPr>
          <a:xfrm>
            <a:off x="9480925" y="13044483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bitrate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5DB3B-D095-2435-2CEA-3C826EAE70C5}"/>
              </a:ext>
            </a:extLst>
          </p:cNvPr>
          <p:cNvSpPr txBox="1"/>
          <p:nvPr/>
        </p:nvSpPr>
        <p:spPr>
          <a:xfrm>
            <a:off x="5181601" y="9063849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mAP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E0992A5-1719-7106-C93C-02B48481600A}"/>
              </a:ext>
            </a:extLst>
          </p:cNvPr>
          <p:cNvSpPr/>
          <p:nvPr/>
        </p:nvSpPr>
        <p:spPr>
          <a:xfrm>
            <a:off x="7264401" y="11052275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A2009C2-1EF6-91F5-18C0-8EC35BB7C1BA}"/>
              </a:ext>
            </a:extLst>
          </p:cNvPr>
          <p:cNvSpPr/>
          <p:nvPr/>
        </p:nvSpPr>
        <p:spPr>
          <a:xfrm>
            <a:off x="8102602" y="9536430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0" name="直线箭头连接符 19">
            <a:extLst>
              <a:ext uri="{FF2B5EF4-FFF2-40B4-BE49-F238E27FC236}">
                <a16:creationId xmlns:a16="http://schemas.microsoft.com/office/drawing/2014/main" id="{35353E7F-48BC-DDBB-7A77-5B06CE12A877}"/>
              </a:ext>
            </a:extLst>
          </p:cNvPr>
          <p:cNvCxnSpPr/>
          <p:nvPr/>
        </p:nvCxnSpPr>
        <p:spPr>
          <a:xfrm>
            <a:off x="12384741" y="12660999"/>
            <a:ext cx="4312024" cy="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直线箭头连接符 20">
            <a:extLst>
              <a:ext uri="{FF2B5EF4-FFF2-40B4-BE49-F238E27FC236}">
                <a16:creationId xmlns:a16="http://schemas.microsoft.com/office/drawing/2014/main" id="{575614EF-F90E-3327-EBB4-9BB7BAF01D1B}"/>
              </a:ext>
            </a:extLst>
          </p:cNvPr>
          <p:cNvCxnSpPr>
            <a:cxnSpLocks/>
          </p:cNvCxnSpPr>
          <p:nvPr/>
        </p:nvCxnSpPr>
        <p:spPr>
          <a:xfrm flipV="1">
            <a:off x="12791141" y="8673199"/>
            <a:ext cx="0" cy="414020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EF70703B-24FA-7919-ECA6-C08C4DBF022A}"/>
              </a:ext>
            </a:extLst>
          </p:cNvPr>
          <p:cNvSpPr txBox="1"/>
          <p:nvPr/>
        </p:nvSpPr>
        <p:spPr>
          <a:xfrm>
            <a:off x="15858565" y="13080982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bitrate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0B6F26-D6C9-9725-243C-A3572D60E1E5}"/>
              </a:ext>
            </a:extLst>
          </p:cNvPr>
          <p:cNvSpPr txBox="1"/>
          <p:nvPr/>
        </p:nvSpPr>
        <p:spPr>
          <a:xfrm>
            <a:off x="10956365" y="9046450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mAP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F0F5496-D647-5542-6DA4-9A9D491B4FE2}"/>
              </a:ext>
            </a:extLst>
          </p:cNvPr>
          <p:cNvSpPr/>
          <p:nvPr/>
        </p:nvSpPr>
        <p:spPr>
          <a:xfrm>
            <a:off x="13197542" y="9704306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2EF2CF1-1B49-8B13-1B4D-2644AF421199}"/>
              </a:ext>
            </a:extLst>
          </p:cNvPr>
          <p:cNvSpPr/>
          <p:nvPr/>
        </p:nvSpPr>
        <p:spPr>
          <a:xfrm>
            <a:off x="14901581" y="10253606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6" name="直线箭头连接符 25">
            <a:extLst>
              <a:ext uri="{FF2B5EF4-FFF2-40B4-BE49-F238E27FC236}">
                <a16:creationId xmlns:a16="http://schemas.microsoft.com/office/drawing/2014/main" id="{A5864A5E-3A43-D960-DBEF-59CA4BE8D6BA}"/>
              </a:ext>
            </a:extLst>
          </p:cNvPr>
          <p:cNvCxnSpPr/>
          <p:nvPr/>
        </p:nvCxnSpPr>
        <p:spPr>
          <a:xfrm>
            <a:off x="18406782" y="12683340"/>
            <a:ext cx="4312024" cy="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直线箭头连接符 26">
            <a:extLst>
              <a:ext uri="{FF2B5EF4-FFF2-40B4-BE49-F238E27FC236}">
                <a16:creationId xmlns:a16="http://schemas.microsoft.com/office/drawing/2014/main" id="{E61BD923-B3F7-E81B-F784-786C2AF1E140}"/>
              </a:ext>
            </a:extLst>
          </p:cNvPr>
          <p:cNvCxnSpPr>
            <a:cxnSpLocks/>
          </p:cNvCxnSpPr>
          <p:nvPr/>
        </p:nvCxnSpPr>
        <p:spPr>
          <a:xfrm flipV="1">
            <a:off x="18559182" y="8695540"/>
            <a:ext cx="0" cy="4140200"/>
          </a:xfrm>
          <a:prstGeom prst="straightConnector1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40F9B382-DBF3-2F64-6F21-D98EFC239632}"/>
              </a:ext>
            </a:extLst>
          </p:cNvPr>
          <p:cNvSpPr txBox="1"/>
          <p:nvPr/>
        </p:nvSpPr>
        <p:spPr>
          <a:xfrm>
            <a:off x="21880606" y="13103323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bitrate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D9ADB72-3D05-C3C8-C381-71001348A6E0}"/>
              </a:ext>
            </a:extLst>
          </p:cNvPr>
          <p:cNvSpPr txBox="1"/>
          <p:nvPr/>
        </p:nvSpPr>
        <p:spPr>
          <a:xfrm>
            <a:off x="16724406" y="9068791"/>
            <a:ext cx="208280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mAP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38F147A-DB16-634A-DD95-141D66F7ED65}"/>
              </a:ext>
            </a:extLst>
          </p:cNvPr>
          <p:cNvSpPr/>
          <p:nvPr/>
        </p:nvSpPr>
        <p:spPr>
          <a:xfrm>
            <a:off x="19102188" y="9541427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C84F4DB-4D34-84D5-053A-E800F8732655}"/>
              </a:ext>
            </a:extLst>
          </p:cNvPr>
          <p:cNvSpPr/>
          <p:nvPr/>
        </p:nvSpPr>
        <p:spPr>
          <a:xfrm>
            <a:off x="20547852" y="11569548"/>
            <a:ext cx="640976" cy="640976"/>
          </a:xfrm>
          <a:prstGeom prst="ellipse">
            <a:avLst/>
          </a:prstGeom>
          <a:solidFill>
            <a:schemeClr val="accent1">
              <a:lumOff val="13529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右箭头 31">
            <a:extLst>
              <a:ext uri="{FF2B5EF4-FFF2-40B4-BE49-F238E27FC236}">
                <a16:creationId xmlns:a16="http://schemas.microsoft.com/office/drawing/2014/main" id="{E34D6448-A5DD-E5E0-5D6D-10109B7D10A6}"/>
              </a:ext>
            </a:extLst>
          </p:cNvPr>
          <p:cNvSpPr/>
          <p:nvPr/>
        </p:nvSpPr>
        <p:spPr>
          <a:xfrm rot="20209127">
            <a:off x="2031626" y="10308439"/>
            <a:ext cx="1361888" cy="55880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右箭头 32">
            <a:extLst>
              <a:ext uri="{FF2B5EF4-FFF2-40B4-BE49-F238E27FC236}">
                <a16:creationId xmlns:a16="http://schemas.microsoft.com/office/drawing/2014/main" id="{88AE96F2-0CAF-EB35-3781-3337BAEBC70C}"/>
              </a:ext>
            </a:extLst>
          </p:cNvPr>
          <p:cNvSpPr/>
          <p:nvPr/>
        </p:nvSpPr>
        <p:spPr>
          <a:xfrm rot="17516874">
            <a:off x="7015260" y="10050890"/>
            <a:ext cx="1361888" cy="55880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4" name="右箭头 33">
            <a:extLst>
              <a:ext uri="{FF2B5EF4-FFF2-40B4-BE49-F238E27FC236}">
                <a16:creationId xmlns:a16="http://schemas.microsoft.com/office/drawing/2014/main" id="{C58103BD-1D9A-0DFA-5ABC-A256A03E66D2}"/>
              </a:ext>
            </a:extLst>
          </p:cNvPr>
          <p:cNvSpPr/>
          <p:nvPr/>
        </p:nvSpPr>
        <p:spPr>
          <a:xfrm rot="1144962">
            <a:off x="13859062" y="9532358"/>
            <a:ext cx="1361888" cy="55880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5" name="右箭头 34">
            <a:extLst>
              <a:ext uri="{FF2B5EF4-FFF2-40B4-BE49-F238E27FC236}">
                <a16:creationId xmlns:a16="http://schemas.microsoft.com/office/drawing/2014/main" id="{DE0195FB-F84A-7983-7D2E-6E798378300F}"/>
              </a:ext>
            </a:extLst>
          </p:cNvPr>
          <p:cNvSpPr/>
          <p:nvPr/>
        </p:nvSpPr>
        <p:spPr>
          <a:xfrm rot="3114735">
            <a:off x="19702179" y="10463620"/>
            <a:ext cx="1361888" cy="55880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4942B0C-A981-236C-9A3D-0FDDDE14501B}"/>
              </a:ext>
            </a:extLst>
          </p:cNvPr>
          <p:cNvSpPr txBox="1"/>
          <p:nvPr/>
        </p:nvSpPr>
        <p:spPr>
          <a:xfrm>
            <a:off x="2849924" y="8023749"/>
            <a:ext cx="144566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✅</a:t>
            </a:r>
            <a:endParaRPr kumimoji="0" lang="zh-CN" altLang="en-US" sz="80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0E80CA4-1580-1FB5-6150-BEC1A24C7B4C}"/>
              </a:ext>
            </a:extLst>
          </p:cNvPr>
          <p:cNvSpPr txBox="1"/>
          <p:nvPr/>
        </p:nvSpPr>
        <p:spPr>
          <a:xfrm>
            <a:off x="8387124" y="8023749"/>
            <a:ext cx="144566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✅</a:t>
            </a:r>
            <a:endParaRPr kumimoji="0" lang="zh-CN" altLang="en-US" sz="80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0D85EA-AEBD-D534-9AB1-132B67883B13}"/>
              </a:ext>
            </a:extLst>
          </p:cNvPr>
          <p:cNvSpPr txBox="1"/>
          <p:nvPr/>
        </p:nvSpPr>
        <p:spPr>
          <a:xfrm>
            <a:off x="14169276" y="8023749"/>
            <a:ext cx="114935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❎</a:t>
            </a:r>
            <a:endParaRPr kumimoji="0" lang="zh-CN" altLang="en-US" sz="80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6A55ACF-C541-2D7B-890D-D116AB46957E}"/>
              </a:ext>
            </a:extLst>
          </p:cNvPr>
          <p:cNvSpPr txBox="1"/>
          <p:nvPr/>
        </p:nvSpPr>
        <p:spPr>
          <a:xfrm>
            <a:off x="19776881" y="8023749"/>
            <a:ext cx="114935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❎</a:t>
            </a:r>
            <a:endParaRPr kumimoji="0" lang="zh-CN" altLang="en-US" sz="80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C6A308E-3948-87E6-0849-8970001C2518}"/>
              </a:ext>
            </a:extLst>
          </p:cNvPr>
          <p:cNvSpPr txBox="1"/>
          <p:nvPr/>
        </p:nvSpPr>
        <p:spPr>
          <a:xfrm>
            <a:off x="20868340" y="7995510"/>
            <a:ext cx="114935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❎</a:t>
            </a:r>
            <a:endParaRPr kumimoji="0" lang="zh-CN" altLang="en-US" sz="80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3" name="直线连接符 42">
            <a:extLst>
              <a:ext uri="{FF2B5EF4-FFF2-40B4-BE49-F238E27FC236}">
                <a16:creationId xmlns:a16="http://schemas.microsoft.com/office/drawing/2014/main" id="{812652A2-2F55-ECA9-21D3-EE43190A3535}"/>
              </a:ext>
            </a:extLst>
          </p:cNvPr>
          <p:cNvCxnSpPr>
            <a:cxnSpLocks/>
          </p:cNvCxnSpPr>
          <p:nvPr/>
        </p:nvCxnSpPr>
        <p:spPr>
          <a:xfrm>
            <a:off x="11404600" y="7636262"/>
            <a:ext cx="30203" cy="6098778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30517154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1155</Words>
  <Application>Microsoft Macintosh PowerPoint</Application>
  <PresentationFormat>自定义</PresentationFormat>
  <Paragraphs>351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Alibaba PuHuiTi 2 65 Medium</vt:lpstr>
      <vt:lpstr>Alibaba PuHuiTi 2 85 Bold</vt:lpstr>
      <vt:lpstr>Alibaba PuHuiTi R</vt:lpstr>
      <vt:lpstr>Arial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v2</cp:lastModifiedBy>
  <cp:revision>94</cp:revision>
  <dcterms:modified xsi:type="dcterms:W3CDTF">2024-07-16T02:21:10Z</dcterms:modified>
</cp:coreProperties>
</file>